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3"/>
  </p:notesMasterIdLst>
  <p:sldIdLst>
    <p:sldId id="256" r:id="rId6"/>
    <p:sldId id="257" r:id="rId7"/>
    <p:sldId id="264" r:id="rId8"/>
    <p:sldId id="258" r:id="rId9"/>
    <p:sldId id="259" r:id="rId10"/>
    <p:sldId id="260" r:id="rId11"/>
    <p:sldId id="262" r:id="rId12"/>
  </p:sldIdLst>
  <p:sldSz cx="6858000" cy="9907588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5" roundtripDataSignature="AMtx7mhAFpEztltECarZrsxXZ5Ionn4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572" y="-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England </a:t>
            </a:r>
          </a:p>
          <a:p>
            <a:pPr indent="0"/>
            <a:r>
              <a:rPr lang="en-US" b="1"/>
              <a:t>KS4 Citizenship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Understanding of parliamentary democracy and the key elements of the constitution of the United Kingdom</a:t>
            </a:r>
          </a:p>
          <a:p>
            <a:pPr indent="0"/>
            <a:r>
              <a:rPr lang="en-US" b="1"/>
              <a:t>KS4 SMSC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Exploring the impact of social, economic and political factors on our world.</a:t>
            </a:r>
          </a:p>
          <a:p>
            <a:pPr indent="0"/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r>
              <a:rPr lang="en-US"/>
              <a:t>Northern Ireland </a:t>
            </a:r>
          </a:p>
          <a:p>
            <a:pPr indent="0"/>
            <a:r>
              <a:rPr lang="en-US" b="1"/>
              <a:t>GCSE Government and Politics</a:t>
            </a:r>
          </a:p>
          <a:p>
            <a:pPr indent="0"/>
            <a:r>
              <a:rPr lang="en-US"/>
              <a:t>AO1 </a:t>
            </a:r>
          </a:p>
          <a:p>
            <a:pPr marL="171450" indent="-171450">
              <a:buFont typeface="Symbol"/>
              <a:buChar char="•"/>
            </a:pPr>
            <a:endParaRPr lang="en-US"/>
          </a:p>
          <a:p>
            <a:pPr marL="0" indent="0"/>
            <a:r>
              <a:rPr lang="en-US"/>
              <a:t>Scotland </a:t>
            </a:r>
          </a:p>
          <a:p>
            <a:pPr indent="0"/>
            <a:r>
              <a:rPr lang="en-US" b="1"/>
              <a:t>Fourth (S4&amp;5)</a:t>
            </a:r>
            <a:endParaRPr lang="en-US"/>
          </a:p>
          <a:p>
            <a:r>
              <a:rPr lang="en-US"/>
              <a:t>Social Studies </a:t>
            </a:r>
            <a:r>
              <a:rPr lang="en-US" err="1"/>
              <a:t>Es+Os</a:t>
            </a:r>
            <a:r>
              <a:rPr lang="en-US"/>
              <a:t>: </a:t>
            </a:r>
          </a:p>
          <a:p>
            <a:r>
              <a:rPr lang="en-US"/>
              <a:t>4-17b</a:t>
            </a:r>
          </a:p>
          <a:p>
            <a:endParaRPr lang="en-US"/>
          </a:p>
          <a:p>
            <a:pPr indent="0"/>
            <a:r>
              <a:rPr lang="en-US"/>
              <a:t>Wales </a:t>
            </a:r>
          </a:p>
          <a:p>
            <a:r>
              <a:rPr lang="en-US" b="1"/>
              <a:t>Statements of What Matters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Enquiry, exploration and investigation inspire curiosity about the world, its past, present and future.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Informed, self-aware citizens engage with the challenges and opportunities that face humanity, and are able to take considered and ethical action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Human societies are complex and diverse, and shaped by human actions and beliefs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b9951ced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9b9951ce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bg>
      <p:bgPr>
        <a:solidFill>
          <a:srgbClr val="00E7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7" name="Google Shape;17;p8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8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l="3463" r="3461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 descr="Document title"/>
          <p:cNvSpPr txBox="1">
            <a:spLocks noGrp="1"/>
          </p:cNvSpPr>
          <p:nvPr>
            <p:ph type="ctrTitle"/>
          </p:nvPr>
        </p:nvSpPr>
        <p:spPr>
          <a:xfrm>
            <a:off x="334468" y="2839928"/>
            <a:ext cx="4550048" cy="171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4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20732" y="9297417"/>
            <a:ext cx="2119312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  <a:defRPr sz="8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334468" y="2172732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334468" y="1651871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334468" y="1142585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334468" y="621724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334468" y="100863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8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5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605" y="8816303"/>
            <a:ext cx="2032348" cy="114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C">
  <p:cSld name="Content 1A + Image C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17" descr="A girl with glasses and rucksack over one shoulder"/>
          <p:cNvPicPr preferRelativeResize="0"/>
          <p:nvPr/>
        </p:nvPicPr>
        <p:blipFill rotWithShape="1">
          <a:blip r:embed="rId2">
            <a:alphaModFix/>
          </a:blip>
          <a:srcRect r="10785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B Vocab Box">
  <p:cSld name="Content 3B Vocab Box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8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5954196" cy="1725136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B Top Tip">
  <p:cSld name="Content 4B Top Tip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9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9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4"/>
          </p:nvPr>
        </p:nvSpPr>
        <p:spPr>
          <a:xfrm>
            <a:off x="447471" y="6863787"/>
            <a:ext cx="5930179" cy="818274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A Table">
  <p:cSld name="Content 5A Tab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0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A Student Fill">
  <p:cSld name="Content 5A Student Fill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1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2"/>
          </p:nvPr>
        </p:nvSpPr>
        <p:spPr>
          <a:xfrm>
            <a:off x="471488" y="2395538"/>
            <a:ext cx="5905500" cy="6065837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3"/>
          </p:nvPr>
        </p:nvSpPr>
        <p:spPr>
          <a:xfrm>
            <a:off x="590309" y="4308470"/>
            <a:ext cx="5648445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">
  <p:cSld name="Content 1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 descr="Content&#10;"/>
          <p:cNvSpPr txBox="1">
            <a:spLocks noGrp="1"/>
          </p:cNvSpPr>
          <p:nvPr>
            <p:ph type="body" idx="2"/>
          </p:nvPr>
        </p:nvSpPr>
        <p:spPr>
          <a:xfrm>
            <a:off x="471488" y="3029137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A Top Tip">
  <p:cSld name="Content 4A Top Tip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2874462" cy="1002940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A Vocab Box">
  <p:cSld name="Content 3A Vocab Box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5954196" cy="1725136"/>
          </a:xfrm>
          <a:prstGeom prst="rect">
            <a:avLst/>
          </a:prstGeom>
          <a:noFill/>
          <a:ln w="25400" cap="flat" cmpd="sng">
            <a:solidFill>
              <a:srgbClr val="00E7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Sub Page">
  <p:cSld name="Content 2 Sub P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 descr="Content&#10;"/>
          <p:cNvSpPr txBox="1">
            <a:spLocks noGrp="1"/>
          </p:cNvSpPr>
          <p:nvPr>
            <p:ph type="body" idx="1"/>
          </p:nvPr>
        </p:nvSpPr>
        <p:spPr>
          <a:xfrm>
            <a:off x="471488" y="2570400"/>
            <a:ext cx="5906163" cy="60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71488" y="1488936"/>
            <a:ext cx="5905500" cy="73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 descr="Page title"/>
          <p:cNvSpPr txBox="1">
            <a:spLocks noGrp="1"/>
          </p:cNvSpPr>
          <p:nvPr>
            <p:ph type="title"/>
          </p:nvPr>
        </p:nvSpPr>
        <p:spPr>
          <a:xfrm>
            <a:off x="471487" y="917140"/>
            <a:ext cx="5906164" cy="4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ExtraBold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3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bg>
      <p:bgPr>
        <a:solidFill>
          <a:srgbClr val="00E7B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78" name="Google Shape;78;p13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oogle Shape;79;p13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l="3463" r="3461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 descr="Document title"/>
          <p:cNvSpPr txBox="1">
            <a:spLocks noGrp="1"/>
          </p:cNvSpPr>
          <p:nvPr>
            <p:ph type="ctrTitle"/>
          </p:nvPr>
        </p:nvSpPr>
        <p:spPr>
          <a:xfrm>
            <a:off x="334468" y="2304533"/>
            <a:ext cx="4550048" cy="171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4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5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420732" y="9297417"/>
            <a:ext cx="2119312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  <a:defRPr sz="8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13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605" y="8816303"/>
            <a:ext cx="2032348" cy="114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A">
  <p:cSld name="1_Content 1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 descr="Content&#10;"/>
          <p:cNvSpPr txBox="1">
            <a:spLocks noGrp="1"/>
          </p:cNvSpPr>
          <p:nvPr>
            <p:ph type="body" idx="1"/>
          </p:nvPr>
        </p:nvSpPr>
        <p:spPr>
          <a:xfrm>
            <a:off x="471488" y="729205"/>
            <a:ext cx="5906163" cy="785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A">
  <p:cSld name="Content 1A + Image 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descr="A boy with rucksack over one shoulder"/>
          <p:cNvPicPr preferRelativeResize="0"/>
          <p:nvPr/>
        </p:nvPicPr>
        <p:blipFill rotWithShape="1">
          <a:blip r:embed="rId2">
            <a:alphaModFix/>
          </a:blip>
          <a:srcRect l="7159" t="1669" r="30299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B">
  <p:cSld name="Content 1A + Image B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 descr="Content&#10;"/>
          <p:cNvSpPr txBox="1">
            <a:spLocks noGrp="1"/>
          </p:cNvSpPr>
          <p:nvPr>
            <p:ph type="body" idx="2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 descr="A girl in glasses pondering with her finger on her chin"/>
          <p:cNvPicPr preferRelativeResize="0"/>
          <p:nvPr/>
        </p:nvPicPr>
        <p:blipFill rotWithShape="1">
          <a:blip r:embed="rId2">
            <a:alphaModFix/>
          </a:blip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body" idx="2"/>
          </p:nvPr>
        </p:nvSpPr>
        <p:spPr>
          <a:xfrm>
            <a:off x="334468" y="9297417"/>
            <a:ext cx="3445415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cy-GB" sz="1000"/>
              <a:t>electoralcommission.org.uk/learning</a:t>
            </a:r>
          </a:p>
        </p:txBody>
      </p:sp>
      <p:sp>
        <p:nvSpPr>
          <p:cNvPr id="185" name="Google Shape;185;p1"/>
          <p:cNvSpPr txBox="1"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800"/>
              <a:t>Cynllun gwers</a:t>
            </a:r>
          </a:p>
        </p:txBody>
      </p:sp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334467" y="1998134"/>
            <a:ext cx="5185799" cy="255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 fontScale="90000"/>
          </a:bodyPr>
          <a:lstStyle/>
          <a:p>
            <a:pPr marL="0" lvl="0" indent="0" algn="l" rtl="0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</a:pPr>
            <a:r>
              <a:rPr lang="cy-GB" sz="3600" dirty="0"/>
              <a:t>Llywio drwy gamwybodaeth/</a:t>
            </a:r>
            <a:br>
              <a:rPr lang="cy-GB" sz="3600" dirty="0"/>
            </a:br>
            <a:r>
              <a:rPr lang="cy-GB" sz="3600" dirty="0"/>
              <a:t>twyllwybodaeth am ddemocratiaeth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995753-81DB-2E46-1511-CAD6DB315DC0}"/>
              </a:ext>
            </a:extLst>
          </p:cNvPr>
          <p:cNvSpPr/>
          <p:nvPr/>
        </p:nvSpPr>
        <p:spPr>
          <a:xfrm>
            <a:off x="3779883" y="0"/>
            <a:ext cx="3006725" cy="180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DE900-3836-DFEB-905F-B4B89461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68" y="199982"/>
            <a:ext cx="3222460" cy="834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A561C-4850-B01E-EA9F-FCA47DFEDC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" y="8081453"/>
            <a:ext cx="6818329" cy="17333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EF0E52-2797-FB81-D194-DF7D63B4BA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468" y="199982"/>
            <a:ext cx="3360252" cy="834734"/>
            <a:chOff x="3361468" y="199982"/>
            <a:chExt cx="3360252" cy="8347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379F5D-1921-4FEF-F7EB-5F399D877A3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1468" y="199982"/>
              <a:ext cx="3222460" cy="8347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F337BC-16BB-17D8-ACC5-06FDD9EAA05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rcRect l="2804"/>
            <a:stretch/>
          </p:blipFill>
          <p:spPr>
            <a:xfrm>
              <a:off x="4971570" y="199982"/>
              <a:ext cx="1750150" cy="8347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-GB" sz="2000" dirty="0"/>
              <a:t>Llywio drwy gamwybodaeth/twyllwybodaeth am ddemocratiaeth </a:t>
            </a:r>
          </a:p>
        </p:txBody>
      </p:sp>
      <p:sp>
        <p:nvSpPr>
          <p:cNvPr id="424" name="Google Shape;424;p2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425" name="Google Shape;425;p2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426" name="Google Shape;426;p2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-GB"/>
              <a:t>01.</a:t>
            </a:r>
          </a:p>
        </p:txBody>
      </p:sp>
      <p:sp>
        <p:nvSpPr>
          <p:cNvPr id="427" name="Google Shape;427;p2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sp>
        <p:nvSpPr>
          <p:cNvPr id="428" name="Google Shape;428;p2" descr="Sub header"/>
          <p:cNvSpPr txBox="1">
            <a:spLocks noGrp="1"/>
          </p:cNvSpPr>
          <p:nvPr>
            <p:ph type="body" idx="3"/>
          </p:nvPr>
        </p:nvSpPr>
        <p:spPr>
          <a:xfrm>
            <a:off x="471487" y="2125284"/>
            <a:ext cx="5906163" cy="38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Cynllun gwers 1 awr o hyd ar gyfer myfyrwyr 14 – 16 oed</a:t>
            </a:r>
          </a:p>
        </p:txBody>
      </p:sp>
      <p:cxnSp>
        <p:nvCxnSpPr>
          <p:cNvPr id="429" name="Google Shape;429;p2"/>
          <p:cNvCxnSpPr/>
          <p:nvPr/>
        </p:nvCxnSpPr>
        <p:spPr>
          <a:xfrm>
            <a:off x="480348" y="2510814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30" name="Google Shape;430;p2"/>
          <p:cNvSpPr txBox="1">
            <a:spLocks noGrp="1"/>
          </p:cNvSpPr>
          <p:nvPr>
            <p:ph type="body" idx="2"/>
          </p:nvPr>
        </p:nvSpPr>
        <p:spPr>
          <a:xfrm>
            <a:off x="471487" y="2544056"/>
            <a:ext cx="2887885" cy="43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 b="1" dirty="0">
                <a:latin typeface="Montserrat" panose="00000500000000000000" pitchFamily="2" charset="0"/>
              </a:rPr>
              <a:t>Amcanion dysgu</a:t>
            </a:r>
            <a:br>
              <a:rPr lang="cy-GB" dirty="0">
                <a:latin typeface="Montserrat" panose="00000500000000000000" pitchFamily="2" charset="0"/>
              </a:rPr>
            </a:br>
            <a:r>
              <a:rPr lang="cy-GB" dirty="0">
                <a:latin typeface="Montserrat" panose="00000500000000000000" pitchFamily="2" charset="0"/>
              </a:rPr>
              <a:t>Bydd myfyrwyr: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-GB" dirty="0">
                <a:latin typeface="Montserrat" panose="00000500000000000000" pitchFamily="2" charset="0"/>
              </a:rPr>
              <a:t>yn meddu ar well gwybodaeth am yr oedrannau allweddol ar gyfer cyfranogiad democrataidd yn y DU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-GB" dirty="0">
                <a:latin typeface="Montserrat" panose="00000500000000000000" pitchFamily="2" charset="0"/>
              </a:rPr>
              <a:t>yn deall y gwahaniaeth rhwng camwybodaeth a thwyllwybodaeth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-GB" dirty="0">
                <a:latin typeface="Montserrat" panose="00000500000000000000" pitchFamily="2" charset="0"/>
              </a:rPr>
              <a:t>wedi ystyried sut y gall camwybodaeth a thwyllwybodaeth ddylanwadu ar safbwynt gwleidyddol pobl 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-GB" dirty="0">
                <a:latin typeface="Montserrat" panose="00000500000000000000" pitchFamily="2" charset="0"/>
              </a:rPr>
              <a:t>wedi archwilio pa offer y gallant eu defnyddio i fod yn fwy gwydn i gamwybodaeth a thwyllwybodaeth yn y dyfodol</a:t>
            </a:r>
          </a:p>
          <a:p>
            <a:pPr marL="0" lvl="0" indent="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>
                <a:latin typeface="Montserrat" panose="00000500000000000000" pitchFamily="2" charset="0"/>
              </a:rPr>
              <a:t>Gwahaniaethu</a:t>
            </a:r>
            <a:br>
              <a:rPr lang="cy-GB" dirty="0">
                <a:latin typeface="Montserrat" panose="00000500000000000000" pitchFamily="2" charset="0"/>
              </a:rPr>
            </a:br>
            <a:r>
              <a:rPr lang="cy-GB" dirty="0">
                <a:latin typeface="Montserrat" panose="00000500000000000000" pitchFamily="2" charset="0"/>
              </a:rPr>
              <a:t>Gwiriwch ddealltwriaeth y myfyrwyr drwy gydol y wers a defnyddiwch daflen holi ac ateb, os oes angen.</a:t>
            </a:r>
          </a:p>
          <a:p>
            <a:pPr marL="0" lvl="0" indent="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dirty="0">
                <a:latin typeface="Montserrat" panose="00000500000000000000" pitchFamily="2" charset="0"/>
              </a:rPr>
              <a:t>Gellir cwtogi’r cynnwys i archwilio senarios yn fanylach.</a:t>
            </a:r>
          </a:p>
          <a:p>
            <a:pPr marL="0" lvl="0" indent="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>
                <a:latin typeface="Montserrat" panose="00000500000000000000" pitchFamily="2" charset="0"/>
              </a:rPr>
              <a:t>Yr adnoddau sydd eu hangen</a:t>
            </a:r>
            <a:br>
              <a:rPr lang="cy-GB" dirty="0">
                <a:latin typeface="Montserrat" panose="00000500000000000000" pitchFamily="2" charset="0"/>
              </a:rPr>
            </a:br>
            <a:r>
              <a:rPr lang="cy-GB" dirty="0" err="1">
                <a:latin typeface="Montserrat" panose="00000500000000000000" pitchFamily="2" charset="0"/>
              </a:rPr>
              <a:t>Powerpoint</a:t>
            </a:r>
            <a:endParaRPr lang="cy-GB" dirty="0">
              <a:latin typeface="Montserrat" panose="00000500000000000000" pitchFamily="2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>
                <a:latin typeface="Montserrat" panose="00000500000000000000" pitchFamily="2" charset="0"/>
              </a:rPr>
              <a:t>Yr amser sydd ei angen</a:t>
            </a:r>
            <a:br>
              <a:rPr lang="cy-GB" dirty="0">
                <a:latin typeface="Montserrat" panose="00000500000000000000" pitchFamily="2" charset="0"/>
              </a:rPr>
            </a:br>
            <a:r>
              <a:rPr lang="cy-GB" dirty="0">
                <a:latin typeface="Montserrat" panose="00000500000000000000" pitchFamily="2" charset="0"/>
              </a:rPr>
              <a:t>60 munud</a:t>
            </a:r>
            <a:br>
              <a:rPr lang="cy-GB" b="1" dirty="0">
                <a:latin typeface="Montserrat" panose="00000500000000000000" pitchFamily="2" charset="0"/>
              </a:rPr>
            </a:br>
            <a:endParaRPr lang="cy-GB" b="1" dirty="0">
              <a:latin typeface="Montserrat" panose="00000500000000000000" pitchFamily="2" charset="0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3698543" y="2652619"/>
            <a:ext cx="2778457" cy="2582415"/>
          </a:xfrm>
          <a:prstGeom prst="rect">
            <a:avLst/>
          </a:prstGeom>
          <a:solidFill>
            <a:srgbClr val="00E7BD">
              <a:alpha val="8235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Cysylltiadau â’r cwricwlwm</a:t>
            </a:r>
          </a:p>
          <a:p>
            <a:pPr>
              <a:buSzPts val="1200"/>
              <a:buFont typeface="Noto Sans Symbols"/>
            </a:pPr>
            <a:endParaRPr lang="en-US" sz="1200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buSzPts val="1200"/>
              <a:buFont typeface="Noto Sans Symbols"/>
            </a:pPr>
            <a:r>
              <a:rPr lang="cy-GB" sz="1200" b="1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</a:rPr>
              <a:t>Lloegr </a:t>
            </a:r>
          </a:p>
          <a:p>
            <a:pPr>
              <a:buSzPts val="1200"/>
              <a:buFont typeface="Noto Sans Symbols"/>
            </a:pPr>
            <a:endParaRPr lang="en-US" sz="1200" b="1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buSzPts val="1200"/>
            </a:pPr>
            <a:r>
              <a:rPr lang="cy-GB" sz="12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</a:rPr>
              <a:t>Dinasyddiaeth CA4</a:t>
            </a:r>
          </a:p>
          <a:p>
            <a:pPr marL="171450" indent="-171450">
              <a:buSzPts val="1200"/>
              <a:buFont typeface="Arial" panose="020B0604020202020204" pitchFamily="34" charset="0"/>
              <a:buChar char="•"/>
            </a:pPr>
            <a:r>
              <a:rPr lang="cy-GB" sz="12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</a:rPr>
              <a:t>Dealltwriaeth o ddemocratiaeth seneddol</a:t>
            </a:r>
          </a:p>
          <a:p>
            <a:pPr>
              <a:buSzPts val="1200"/>
            </a:pPr>
            <a:endParaRPr lang="en-US" sz="1200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r>
              <a:rPr lang="cy-GB" sz="12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</a:rPr>
              <a:t>Ysbrydol, Moesol, Cymdeithasol a Diwylliannol CA4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1200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</a:rPr>
              <a:t>Archwilio effaith ffactorau cymdeithasol, economaidd a gwleidyddol ar ein byd.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9936D-1DE1-2D92-62EF-1A76BAB6B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9b9951ced_1_3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-GB" sz="2000" dirty="0"/>
              <a:t>Llywio drwy gamwybodaeth/twyllwybodaeth am ddemocratiaeth </a:t>
            </a:r>
          </a:p>
        </p:txBody>
      </p:sp>
      <p:sp>
        <p:nvSpPr>
          <p:cNvPr id="205" name="Google Shape;205;g329b9951ced_1_3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206" name="Google Shape;206;g329b9951ced_1_3"/>
          <p:cNvSpPr txBox="1">
            <a:spLocks noGrp="1"/>
          </p:cNvSpPr>
          <p:nvPr>
            <p:ph type="sldNum" idx="12"/>
          </p:nvPr>
        </p:nvSpPr>
        <p:spPr>
          <a:xfrm flipH="1">
            <a:off x="390385" y="8923708"/>
            <a:ext cx="567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07" name="Google Shape;207;g329b9951ced_1_3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-GB"/>
              <a:t>02.</a:t>
            </a:r>
          </a:p>
        </p:txBody>
      </p:sp>
      <p:sp>
        <p:nvSpPr>
          <p:cNvPr id="208" name="Google Shape;208;g329b9951ced_1_3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sp>
        <p:nvSpPr>
          <p:cNvPr id="209" name="Google Shape;209;g329b9951ced_1_3" descr="Sub header"/>
          <p:cNvSpPr txBox="1">
            <a:spLocks noGrp="1"/>
          </p:cNvSpPr>
          <p:nvPr>
            <p:ph type="body" idx="3"/>
          </p:nvPr>
        </p:nvSpPr>
        <p:spPr>
          <a:xfrm>
            <a:off x="471487" y="2125284"/>
            <a:ext cx="5906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b="1">
                <a:latin typeface="Montserrat ExtraBold"/>
                <a:ea typeface="Montserrat ExtraBold"/>
                <a:cs typeface="Montserrat ExtraBold"/>
                <a:sym typeface="Montserrat ExtraBold"/>
              </a:rPr>
              <a:t>Cysylltiadau â’r cwricwlwm</a:t>
            </a:r>
          </a:p>
        </p:txBody>
      </p:sp>
      <p:cxnSp>
        <p:nvCxnSpPr>
          <p:cNvPr id="210" name="Google Shape;210;g329b9951ced_1_3"/>
          <p:cNvCxnSpPr/>
          <p:nvPr/>
        </p:nvCxnSpPr>
        <p:spPr>
          <a:xfrm>
            <a:off x="480348" y="2510814"/>
            <a:ext cx="5906100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g329b9951ced_1_3"/>
          <p:cNvSpPr txBox="1"/>
          <p:nvPr/>
        </p:nvSpPr>
        <p:spPr>
          <a:xfrm>
            <a:off x="480347" y="2705775"/>
            <a:ext cx="2777203" cy="4521407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Cymru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Datganiadau o’r Hyn sy’n Bwysig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ymholi, archwilio ac ymchwilio yn ysbrydoli chwilfrydedd am y byd, ei orffennol, y presennol a’r dyfodol.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dinasyddion gwybodus, hunanymwybodol yn ymgysylltu â’r heriau a’r cyfleoedd sy’n wynebu dynoliaeth, ac yn gallu cymryd camau ystyriol a moesegol.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cymdeithasau dynol yn gymhleth ac yn amrywiol, ac yn cael eu siapio gan weithredoedd a chredoau pobl.</a:t>
            </a:r>
          </a:p>
        </p:txBody>
      </p:sp>
      <p:sp>
        <p:nvSpPr>
          <p:cNvPr id="2" name="Google Shape;211;g329b9951ced_1_3">
            <a:extLst>
              <a:ext uri="{FF2B5EF4-FFF2-40B4-BE49-F238E27FC236}">
                <a16:creationId xmlns:a16="http://schemas.microsoft.com/office/drawing/2014/main" id="{AD17ADEA-D6A3-E2E7-A670-E1D124CF4170}"/>
              </a:ext>
            </a:extLst>
          </p:cNvPr>
          <p:cNvSpPr txBox="1"/>
          <p:nvPr/>
        </p:nvSpPr>
        <p:spPr>
          <a:xfrm>
            <a:off x="3429000" y="2705744"/>
            <a:ext cx="2957448" cy="1566752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Gogledd Iwerddon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TGAU Llywodraeth a Gwleidyddiaeth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AO1</a:t>
            </a:r>
          </a:p>
          <a:p>
            <a:pPr marL="1524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cy-GB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1;g329b9951ced_1_3">
            <a:extLst>
              <a:ext uri="{FF2B5EF4-FFF2-40B4-BE49-F238E27FC236}">
                <a16:creationId xmlns:a16="http://schemas.microsoft.com/office/drawing/2014/main" id="{0AE0E5FE-558B-040D-A95C-307751910769}"/>
              </a:ext>
            </a:extLst>
          </p:cNvPr>
          <p:cNvSpPr txBox="1"/>
          <p:nvPr/>
        </p:nvSpPr>
        <p:spPr>
          <a:xfrm>
            <a:off x="480347" y="7270796"/>
            <a:ext cx="2843878" cy="1207680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Yr Alban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lang="en-U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Es+Os</a:t>
            </a: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Astudiaethau Cymdeithasol:</a:t>
            </a:r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-GB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4-17b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62A62-310C-1701-7E39-5EFB97BA7A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oogle Shape;439;p3">
            <a:extLst>
              <a:ext uri="{FF2B5EF4-FFF2-40B4-BE49-F238E27FC236}">
                <a16:creationId xmlns:a16="http://schemas.microsoft.com/office/drawing/2014/main" id="{F1C09A5C-E73B-0458-A4E7-522A9C686F89}"/>
              </a:ext>
            </a:extLst>
          </p:cNvPr>
          <p:cNvSpPr txBox="1">
            <a:spLocks/>
          </p:cNvSpPr>
          <p:nvPr/>
        </p:nvSpPr>
        <p:spPr>
          <a:xfrm>
            <a:off x="3428999" y="4512499"/>
            <a:ext cx="2948587" cy="1477428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E7BD"/>
              </a:buClr>
              <a:buSzPts val="700"/>
              <a:buFont typeface="Noto Sans Symbols"/>
              <a:buNone/>
              <a:defRPr sz="700" b="1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cy-GB" sz="1050" b="0" dirty="0">
                <a:solidFill>
                  <a:schemeClr val="bg1"/>
                </a:solidFill>
              </a:rPr>
              <a:t>Cyngor campus</a:t>
            </a:r>
          </a:p>
          <a:p>
            <a:pPr marL="0" indent="0">
              <a:spcBef>
                <a:spcPts val="950"/>
              </a:spcBef>
              <a:buSzPts val="1200"/>
            </a:pPr>
            <a:r>
              <a:rPr lang="cy-GB" sz="1050" b="0" dirty="0">
                <a:solidFill>
                  <a:schemeClr val="bg1"/>
                </a:solidFill>
              </a:rPr>
              <a:t>Rhowch le i fyfyrwyr rannu camwybodaeth a thwyllwybodaeth maen nhw wedi dod ar eu traws, ond dilynwch weithdrefnau diogelu eich ysgol os bydd hyn yn effeithio ar fyfyrwyr.</a:t>
            </a:r>
          </a:p>
        </p:txBody>
      </p:sp>
      <p:grpSp>
        <p:nvGrpSpPr>
          <p:cNvPr id="22" name="Google Shape;444;p3">
            <a:extLst>
              <a:ext uri="{FF2B5EF4-FFF2-40B4-BE49-F238E27FC236}">
                <a16:creationId xmlns:a16="http://schemas.microsoft.com/office/drawing/2014/main" id="{CD3CFAFB-14C4-8F98-5947-E5D2DAB98C99}"/>
              </a:ext>
            </a:extLst>
          </p:cNvPr>
          <p:cNvGrpSpPr/>
          <p:nvPr/>
        </p:nvGrpSpPr>
        <p:grpSpPr>
          <a:xfrm>
            <a:off x="3267260" y="4305672"/>
            <a:ext cx="473475" cy="468143"/>
            <a:chOff x="192739" y="6606947"/>
            <a:chExt cx="473475" cy="468143"/>
          </a:xfrm>
        </p:grpSpPr>
        <p:cxnSp>
          <p:nvCxnSpPr>
            <p:cNvPr id="23" name="Google Shape;445;p3">
              <a:extLst>
                <a:ext uri="{FF2B5EF4-FFF2-40B4-BE49-F238E27FC236}">
                  <a16:creationId xmlns:a16="http://schemas.microsoft.com/office/drawing/2014/main" id="{E3776837-B0E8-E2FA-38A4-9841B4BFF1FF}"/>
                </a:ext>
              </a:extLst>
            </p:cNvPr>
            <p:cNvCxnSpPr/>
            <p:nvPr/>
          </p:nvCxnSpPr>
          <p:spPr>
            <a:xfrm>
              <a:off x="246529" y="6877232"/>
              <a:ext cx="143935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446;p3">
              <a:extLst>
                <a:ext uri="{FF2B5EF4-FFF2-40B4-BE49-F238E27FC236}">
                  <a16:creationId xmlns:a16="http://schemas.microsoft.com/office/drawing/2014/main" id="{3AFCDBD1-DCBF-C06C-C52F-DC0807228B2F}"/>
                </a:ext>
              </a:extLst>
            </p:cNvPr>
            <p:cNvCxnSpPr/>
            <p:nvPr/>
          </p:nvCxnSpPr>
          <p:spPr>
            <a:xfrm rot="10800000">
              <a:off x="461629" y="6659427"/>
              <a:ext cx="0" cy="140809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447;p3">
              <a:extLst>
                <a:ext uri="{FF2B5EF4-FFF2-40B4-BE49-F238E27FC236}">
                  <a16:creationId xmlns:a16="http://schemas.microsoft.com/office/drawing/2014/main" id="{ED776577-A723-3BB5-F19F-7B59CDDD1EA0}"/>
                </a:ext>
              </a:extLst>
            </p:cNvPr>
            <p:cNvCxnSpPr/>
            <p:nvPr/>
          </p:nvCxnSpPr>
          <p:spPr>
            <a:xfrm>
              <a:off x="192739" y="6877232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" name="Google Shape;448;p3">
              <a:extLst>
                <a:ext uri="{FF2B5EF4-FFF2-40B4-BE49-F238E27FC236}">
                  <a16:creationId xmlns:a16="http://schemas.microsoft.com/office/drawing/2014/main" id="{C670DDF5-D915-7D04-F3AE-BB0DF85A0EC5}"/>
                </a:ext>
              </a:extLst>
            </p:cNvPr>
            <p:cNvGrpSpPr/>
            <p:nvPr/>
          </p:nvGrpSpPr>
          <p:grpSpPr>
            <a:xfrm>
              <a:off x="267979" y="6679375"/>
              <a:ext cx="140415" cy="140415"/>
              <a:chOff x="267979" y="6679375"/>
              <a:chExt cx="140415" cy="140415"/>
            </a:xfrm>
          </p:grpSpPr>
          <p:cxnSp>
            <p:nvCxnSpPr>
              <p:cNvPr id="34" name="Google Shape;449;p3">
                <a:extLst>
                  <a:ext uri="{FF2B5EF4-FFF2-40B4-BE49-F238E27FC236}">
                    <a16:creationId xmlns:a16="http://schemas.microsoft.com/office/drawing/2014/main" id="{9EFBFCC6-B0F8-84BC-235A-237385195353}"/>
                  </a:ext>
                </a:extLst>
              </p:cNvPr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450;p3">
                <a:extLst>
                  <a:ext uri="{FF2B5EF4-FFF2-40B4-BE49-F238E27FC236}">
                    <a16:creationId xmlns:a16="http://schemas.microsoft.com/office/drawing/2014/main" id="{5F667AF6-0EBF-5FBA-86F0-223AF1DC7669}"/>
                  </a:ext>
                </a:extLst>
              </p:cNvPr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7" name="Google Shape;451;p3">
              <a:extLst>
                <a:ext uri="{FF2B5EF4-FFF2-40B4-BE49-F238E27FC236}">
                  <a16:creationId xmlns:a16="http://schemas.microsoft.com/office/drawing/2014/main" id="{892EE20A-7BD8-9638-CF0F-974DA639DFE1}"/>
                </a:ext>
              </a:extLst>
            </p:cNvPr>
            <p:cNvCxnSpPr/>
            <p:nvPr/>
          </p:nvCxnSpPr>
          <p:spPr>
            <a:xfrm>
              <a:off x="461674" y="6606947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" name="Google Shape;452;p3">
              <a:extLst>
                <a:ext uri="{FF2B5EF4-FFF2-40B4-BE49-F238E27FC236}">
                  <a16:creationId xmlns:a16="http://schemas.microsoft.com/office/drawing/2014/main" id="{265A0C9A-F19D-978E-1271-3BEDC7ADB1D5}"/>
                </a:ext>
              </a:extLst>
            </p:cNvPr>
            <p:cNvGrpSpPr/>
            <p:nvPr/>
          </p:nvGrpSpPr>
          <p:grpSpPr>
            <a:xfrm rot="-5400000">
              <a:off x="267979" y="6934675"/>
              <a:ext cx="140415" cy="140415"/>
              <a:chOff x="267979" y="6679375"/>
              <a:chExt cx="140415" cy="140415"/>
            </a:xfrm>
          </p:grpSpPr>
          <p:cxnSp>
            <p:nvCxnSpPr>
              <p:cNvPr id="32" name="Google Shape;453;p3">
                <a:extLst>
                  <a:ext uri="{FF2B5EF4-FFF2-40B4-BE49-F238E27FC236}">
                    <a16:creationId xmlns:a16="http://schemas.microsoft.com/office/drawing/2014/main" id="{D73FFC07-4B1F-9E98-3F7E-120BE864DB03}"/>
                  </a:ext>
                </a:extLst>
              </p:cNvPr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454;p3">
                <a:extLst>
                  <a:ext uri="{FF2B5EF4-FFF2-40B4-BE49-F238E27FC236}">
                    <a16:creationId xmlns:a16="http://schemas.microsoft.com/office/drawing/2014/main" id="{D7E359AE-1CC9-2FC4-ADA1-C9B780437EDD}"/>
                  </a:ext>
                </a:extLst>
              </p:cNvPr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" name="Google Shape;455;p3">
              <a:extLst>
                <a:ext uri="{FF2B5EF4-FFF2-40B4-BE49-F238E27FC236}">
                  <a16:creationId xmlns:a16="http://schemas.microsoft.com/office/drawing/2014/main" id="{188C34AD-08C8-3C66-6BF1-79BCA83F608D}"/>
                </a:ext>
              </a:extLst>
            </p:cNvPr>
            <p:cNvGrpSpPr/>
            <p:nvPr/>
          </p:nvGrpSpPr>
          <p:grpSpPr>
            <a:xfrm rot="5400000">
              <a:off x="525799" y="6666542"/>
              <a:ext cx="140415" cy="140415"/>
              <a:chOff x="267979" y="6679375"/>
              <a:chExt cx="140415" cy="140415"/>
            </a:xfrm>
          </p:grpSpPr>
          <p:cxnSp>
            <p:nvCxnSpPr>
              <p:cNvPr id="30" name="Google Shape;456;p3">
                <a:extLst>
                  <a:ext uri="{FF2B5EF4-FFF2-40B4-BE49-F238E27FC236}">
                    <a16:creationId xmlns:a16="http://schemas.microsoft.com/office/drawing/2014/main" id="{C8E63363-81AE-93BA-FC70-5167CED77C62}"/>
                  </a:ext>
                </a:extLst>
              </p:cNvPr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457;p3">
                <a:extLst>
                  <a:ext uri="{FF2B5EF4-FFF2-40B4-BE49-F238E27FC236}">
                    <a16:creationId xmlns:a16="http://schemas.microsoft.com/office/drawing/2014/main" id="{60DA1B0E-9855-8661-0A03-BB20FD50BA08}"/>
                  </a:ext>
                </a:extLst>
              </p:cNvPr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438" name="Google Shape;438;p3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440" name="Google Shape;440;p3"/>
          <p:cNvSpPr txBox="1">
            <a:spLocks noGrp="1"/>
          </p:cNvSpPr>
          <p:nvPr>
            <p:ph type="body" idx="3"/>
          </p:nvPr>
        </p:nvSpPr>
        <p:spPr>
          <a:xfrm>
            <a:off x="466108" y="2303658"/>
            <a:ext cx="2905249" cy="328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 b="1" u="sng" dirty="0"/>
              <a:t>Gweithgareddau’r wers: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Sleidiau 1-2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Croeso a Chyflwyniad (5 munud)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dirty="0"/>
              <a:t>Croesawu’r myfyrwyr a chyflwyno’r thema “Croeso i’ch Pleidlais”.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dirty="0"/>
              <a:t>Trafod yn fyr bwysigrwydd gwneud penderfyniadau gwybodus mewn democratiaeth.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dirty="0"/>
              <a:t>Archwilio’r cwestiynau dysgu y byddwch yn canolbwyntio arnynt yn y sesiwn.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b="1" dirty="0"/>
          </a:p>
        </p:txBody>
      </p:sp>
      <p:sp>
        <p:nvSpPr>
          <p:cNvPr id="441" name="Google Shape;441;p3"/>
          <p:cNvSpPr txBox="1">
            <a:spLocks noGrp="1"/>
          </p:cNvSpPr>
          <p:nvPr>
            <p:ph type="title"/>
          </p:nvPr>
        </p:nvSpPr>
        <p:spPr>
          <a:xfrm>
            <a:off x="456675" y="1333370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-GB" sz="2000" dirty="0"/>
              <a:t>Llywio drwy gamwybodaeth/twyllwybodaeth am ddemocratiaeth </a:t>
            </a:r>
          </a:p>
        </p:txBody>
      </p:sp>
      <p:sp>
        <p:nvSpPr>
          <p:cNvPr id="442" name="Google Shape;442;p3"/>
          <p:cNvSpPr txBox="1">
            <a:spLocks noGrp="1"/>
          </p:cNvSpPr>
          <p:nvPr>
            <p:ph type="body" idx="1"/>
          </p:nvPr>
        </p:nvSpPr>
        <p:spPr>
          <a:xfrm>
            <a:off x="471488" y="928688"/>
            <a:ext cx="5905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-GB"/>
              <a:t>03.</a:t>
            </a:r>
          </a:p>
        </p:txBody>
      </p:sp>
      <p:sp>
        <p:nvSpPr>
          <p:cNvPr id="443" name="Google Shape;443;p3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sp>
        <p:nvSpPr>
          <p:cNvPr id="458" name="Google Shape;458;p3"/>
          <p:cNvSpPr txBox="1"/>
          <p:nvPr/>
        </p:nvSpPr>
        <p:spPr>
          <a:xfrm>
            <a:off x="3375169" y="2613284"/>
            <a:ext cx="34310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"/>
          <p:cNvSpPr txBox="1"/>
          <p:nvPr/>
        </p:nvSpPr>
        <p:spPr>
          <a:xfrm>
            <a:off x="456675" y="5163678"/>
            <a:ext cx="2811092" cy="22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y-GB" sz="12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Sleid 3</a:t>
            </a:r>
          </a:p>
          <a:p>
            <a:pPr rtl="0">
              <a:spcBef>
                <a:spcPts val="950"/>
              </a:spcBef>
              <a:spcAft>
                <a:spcPts val="0"/>
              </a:spcAft>
            </a:pPr>
            <a:r>
              <a:rPr lang="cy-GB" sz="12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Beth yw'r oedrannau allweddol ar gyfer cyfranogiad democrataidd yn y DU? (10 munud)</a:t>
            </a:r>
          </a:p>
          <a:p>
            <a:pPr rtl="0" fontAlgn="base">
              <a:spcBef>
                <a:spcPts val="950"/>
              </a:spcBef>
              <a:spcAft>
                <a:spcPts val="0"/>
              </a:spcAft>
              <a:buFont typeface="+mj-lt"/>
              <a:buAutoNum type="arabicPeriod"/>
            </a:pPr>
            <a:r>
              <a:rPr lang="cy-GB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Cyflwyno'r gweithgaredd “Cerrig Milltir Democratiaeth” ar y PowerPoint.   </a:t>
            </a:r>
          </a:p>
          <a:p>
            <a:pPr rtl="0" fontAlgn="base">
              <a:spcBef>
                <a:spcPts val="950"/>
              </a:spcBef>
              <a:spcAft>
                <a:spcPts val="0"/>
              </a:spcAft>
              <a:buFont typeface="+mj-lt"/>
              <a:buAutoNum type="arabicPeriod"/>
            </a:pPr>
            <a:r>
              <a:rPr lang="cy-GB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Dynodi’r gwahanol waliau (16, 18 neu ‘arall’).  Gofynnwch i’r myfyrwyr sefyll a symud i’r gwahanol waliau yn dibynnu ar beth maen nhw’n meddwl yw’r ateb h.y. “Oes rhaid i chi fod yn 16, yn 18 oed neu’n hŷn i bleidleisio mewn etholiad cyffredinol?” </a:t>
            </a:r>
          </a:p>
          <a:p>
            <a:pPr rtl="0" fontAlgn="base">
              <a:spcBef>
                <a:spcPts val="950"/>
              </a:spcBef>
              <a:spcAft>
                <a:spcPts val="0"/>
              </a:spcAft>
              <a:buFont typeface="+mj-lt"/>
              <a:buAutoNum type="arabicPeriod"/>
            </a:pPr>
            <a:r>
              <a:rPr lang="cy-GB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Clicio'r sleid nesaf i ddatgelu’r atebion fesul un.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0" name="Google Shape;460;p3"/>
          <p:cNvCxnSpPr/>
          <p:nvPr/>
        </p:nvCxnSpPr>
        <p:spPr>
          <a:xfrm>
            <a:off x="424523" y="2230070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3"/>
          <p:cNvSpPr txBox="1"/>
          <p:nvPr/>
        </p:nvSpPr>
        <p:spPr>
          <a:xfrm>
            <a:off x="3596053" y="2294565"/>
            <a:ext cx="2811092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4-6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yw’r gwahaniaeth rhwng camwybodaeth a thwyllwybodaeth? (10 munud)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ystyried sut gallai gwybodaeth ffug effeithio ar y camau hynny o ymgysylltu â democratiaeth.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wylio’r fideo sy’n esbonio’r gwahaniaeth rhwng camwybodaeth a thwyllwybodaeth.  </a:t>
            </a:r>
          </a:p>
        </p:txBody>
      </p:sp>
      <p:sp>
        <p:nvSpPr>
          <p:cNvPr id="462" name="Google Shape;462;p3"/>
          <p:cNvSpPr txBox="1"/>
          <p:nvPr/>
        </p:nvSpPr>
        <p:spPr>
          <a:xfrm>
            <a:off x="3596053" y="5037319"/>
            <a:ext cx="2805272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7-11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Cwis: Cywir neu Anghywir (10 munud)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Defnyddiwch y cwis i wirio dealltwriaeth eich myfyrwyr o gysyniadau camwybodaeth a thwyllwybodaeth.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Ystyriwch sut y gall camwybodaeth a thwyllwybodaeth gyflwyno ei hun mewn ffyrdd amrywiol, ac nad yw'n gysyniad newydd.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BBABD-DC1F-319E-0B17-A903AED31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469" name="Google Shape;469;p4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470" name="Google Shape;470;p4"/>
          <p:cNvSpPr txBox="1">
            <a:spLocks noGrp="1"/>
          </p:cNvSpPr>
          <p:nvPr>
            <p:ph type="body" idx="4"/>
          </p:nvPr>
        </p:nvSpPr>
        <p:spPr>
          <a:xfrm>
            <a:off x="4375294" y="5868188"/>
            <a:ext cx="2032029" cy="2747007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 dirty="0"/>
              <a:t>Cyngor campus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dirty="0"/>
              <a:t>Holwch y myfyrwyr yn ystod eich gwers nesaf i weld a ydyn nhw wedi dod ar draws camwybodaeth/twyllwybodaeth yn ystod y cyfnod hwnnw. Gofynnwch iddynt rannu a wnaethant unrhyw beth yn wahanol o ganlyniad i'r wers. </a:t>
            </a:r>
          </a:p>
        </p:txBody>
      </p:sp>
      <p:sp>
        <p:nvSpPr>
          <p:cNvPr id="471" name="Google Shape;471;p4"/>
          <p:cNvSpPr txBox="1">
            <a:spLocks noGrp="1"/>
          </p:cNvSpPr>
          <p:nvPr>
            <p:ph type="body" idx="3"/>
          </p:nvPr>
        </p:nvSpPr>
        <p:spPr>
          <a:xfrm>
            <a:off x="424523" y="2358718"/>
            <a:ext cx="3474921" cy="328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 b="1" u="sng" dirty="0"/>
              <a:t>Parhau â gweithgareddau’r wers: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Sleidiau 12-14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Sut gall camwybodaeth/twyllwybodaeth ddylanwadu ar safbwyntiau gwleidyddol pobl? (10 munud)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dirty="0"/>
              <a:t>Gofynnwch i’r myfyrwyr ystyried y ffyrdd y gall camwybodaeth ledaenu.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dirty="0"/>
              <a:t>Mewn grwpiau neu barau, bydd y disgyblion yn trafod pa dechneg camwybodaeth sydd fwyaf dylanwadol yn eu barn nhw.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-GB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Gofynnwch i’r disgyblion weithio mewn parau i ystyried yr heriau mwyaf gyda chamwybodaeth/twyllwybodaeth. </a:t>
            </a:r>
          </a:p>
        </p:txBody>
      </p:sp>
      <p:sp>
        <p:nvSpPr>
          <p:cNvPr id="472" name="Google Shape;472;p4"/>
          <p:cNvSpPr txBox="1">
            <a:spLocks noGrp="1"/>
          </p:cNvSpPr>
          <p:nvPr>
            <p:ph type="title"/>
          </p:nvPr>
        </p:nvSpPr>
        <p:spPr>
          <a:xfrm>
            <a:off x="456675" y="1333370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-GB" sz="2000" dirty="0"/>
              <a:t>Llywio drwy gamwybodaeth/twyllwybodaeth am ddemocratiaeth </a:t>
            </a:r>
          </a:p>
        </p:txBody>
      </p:sp>
      <p:sp>
        <p:nvSpPr>
          <p:cNvPr id="473" name="Google Shape;473;p4"/>
          <p:cNvSpPr txBox="1">
            <a:spLocks noGrp="1"/>
          </p:cNvSpPr>
          <p:nvPr>
            <p:ph type="body" idx="1"/>
          </p:nvPr>
        </p:nvSpPr>
        <p:spPr>
          <a:xfrm>
            <a:off x="471488" y="928688"/>
            <a:ext cx="5905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-GB"/>
              <a:t>04.</a:t>
            </a:r>
          </a:p>
        </p:txBody>
      </p:sp>
      <p:sp>
        <p:nvSpPr>
          <p:cNvPr id="474" name="Google Shape;474;p4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grpSp>
        <p:nvGrpSpPr>
          <p:cNvPr id="475" name="Google Shape;475;p4"/>
          <p:cNvGrpSpPr/>
          <p:nvPr/>
        </p:nvGrpSpPr>
        <p:grpSpPr>
          <a:xfrm>
            <a:off x="4159298" y="5586801"/>
            <a:ext cx="473475" cy="468143"/>
            <a:chOff x="192739" y="6606947"/>
            <a:chExt cx="473475" cy="468143"/>
          </a:xfrm>
        </p:grpSpPr>
        <p:cxnSp>
          <p:nvCxnSpPr>
            <p:cNvPr id="476" name="Google Shape;476;p4"/>
            <p:cNvCxnSpPr/>
            <p:nvPr/>
          </p:nvCxnSpPr>
          <p:spPr>
            <a:xfrm>
              <a:off x="246529" y="6877232"/>
              <a:ext cx="143935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" name="Google Shape;477;p4"/>
            <p:cNvCxnSpPr/>
            <p:nvPr/>
          </p:nvCxnSpPr>
          <p:spPr>
            <a:xfrm rot="10800000">
              <a:off x="461629" y="6659427"/>
              <a:ext cx="0" cy="140809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8" name="Google Shape;478;p4"/>
            <p:cNvCxnSpPr/>
            <p:nvPr/>
          </p:nvCxnSpPr>
          <p:spPr>
            <a:xfrm>
              <a:off x="192739" y="6877232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9" name="Google Shape;479;p4"/>
            <p:cNvGrpSpPr/>
            <p:nvPr/>
          </p:nvGrpSpPr>
          <p:grpSpPr>
            <a:xfrm>
              <a:off x="267979" y="6679375"/>
              <a:ext cx="140415" cy="140415"/>
              <a:chOff x="267979" y="6679375"/>
              <a:chExt cx="140415" cy="140415"/>
            </a:xfrm>
          </p:grpSpPr>
          <p:cxnSp>
            <p:nvCxnSpPr>
              <p:cNvPr id="480" name="Google Shape;480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2" name="Google Shape;482;p4"/>
            <p:cNvCxnSpPr/>
            <p:nvPr/>
          </p:nvCxnSpPr>
          <p:spPr>
            <a:xfrm>
              <a:off x="461674" y="6606947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3" name="Google Shape;483;p4"/>
            <p:cNvGrpSpPr/>
            <p:nvPr/>
          </p:nvGrpSpPr>
          <p:grpSpPr>
            <a:xfrm rot="-5400000">
              <a:off x="267979" y="6934675"/>
              <a:ext cx="140415" cy="140415"/>
              <a:chOff x="267979" y="6679375"/>
              <a:chExt cx="140415" cy="140415"/>
            </a:xfrm>
          </p:grpSpPr>
          <p:cxnSp>
            <p:nvCxnSpPr>
              <p:cNvPr id="484" name="Google Shape;484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6" name="Google Shape;486;p4"/>
            <p:cNvGrpSpPr/>
            <p:nvPr/>
          </p:nvGrpSpPr>
          <p:grpSpPr>
            <a:xfrm rot="5400000">
              <a:off x="525799" y="6666542"/>
              <a:ext cx="140415" cy="140415"/>
              <a:chOff x="267979" y="6679375"/>
              <a:chExt cx="140415" cy="140415"/>
            </a:xfrm>
          </p:grpSpPr>
          <p:cxnSp>
            <p:nvCxnSpPr>
              <p:cNvPr id="487" name="Google Shape;487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89" name="Google Shape;489;p4"/>
          <p:cNvSpPr txBox="1"/>
          <p:nvPr/>
        </p:nvSpPr>
        <p:spPr>
          <a:xfrm>
            <a:off x="3375169" y="2613284"/>
            <a:ext cx="34310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"/>
          <p:cNvSpPr txBox="1"/>
          <p:nvPr/>
        </p:nvSpPr>
        <p:spPr>
          <a:xfrm>
            <a:off x="424523" y="5717757"/>
            <a:ext cx="3474918" cy="22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15-19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gallwch chi wrthsefyll dylanwad camwybodaeth/twyllwybodaeth? (10 munud)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ystyried sut maen nhw’n gallu gwrthsefyll camwybodaeth a thwyllwybodaeth.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weithio mewn parau neu grwpiau i ystyried y gwahanol ffyrdd y gallant ymateb i wybodaeth o natur wleidyddol.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Adolygwch yr atebion fel dosbarth a thrafodwch unrhyw bethau annisgwyl neu fewnwelediadau.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1" name="Google Shape;491;p4"/>
          <p:cNvCxnSpPr/>
          <p:nvPr/>
        </p:nvCxnSpPr>
        <p:spPr>
          <a:xfrm>
            <a:off x="424523" y="2216423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2" name="Google Shape;492;p4"/>
          <p:cNvSpPr txBox="1"/>
          <p:nvPr/>
        </p:nvSpPr>
        <p:spPr>
          <a:xfrm>
            <a:off x="4374953" y="2376453"/>
            <a:ext cx="1955731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20-21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Crynhoi a maes gweithredu (5 munud)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Gofynnwch i’r myfyrwyr ystyried beth fyddant yn ei wneud i sicrhau mai eu pleidlais eu hunain yw eu pleidlais nhw.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Cyfeiriwch at yr adnoddau ar sleid 21. </a:t>
            </a:r>
            <a:r>
              <a:rPr lang="cy-GB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Dewisol</a:t>
            </a:r>
            <a:r>
              <a:rPr lang="cy-GB" sz="12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edrychwch ar rai o’r adnoddau y cyfeirir atynt gyda’ch gilydd.</a:t>
            </a:r>
            <a:r>
              <a:rPr lang="cy-GB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1ABDA-7243-DFC8-F620-94E7F15E5F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-GB" sz="2000" dirty="0"/>
              <a:t>Llywio drwy gamwybodaeth/twyllwybodaeth am ddemocratiaeth </a:t>
            </a:r>
          </a:p>
        </p:txBody>
      </p:sp>
      <p:sp>
        <p:nvSpPr>
          <p:cNvPr id="498" name="Google Shape;498;p5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499" name="Google Shape;499;p5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500" name="Google Shape;500;p5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-GB"/>
              <a:t>05.</a:t>
            </a:r>
          </a:p>
        </p:txBody>
      </p:sp>
      <p:sp>
        <p:nvSpPr>
          <p:cNvPr id="501" name="Google Shape;501;p5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sp>
        <p:nvSpPr>
          <p:cNvPr id="502" name="Google Shape;502;p5"/>
          <p:cNvSpPr txBox="1">
            <a:spLocks noGrp="1"/>
          </p:cNvSpPr>
          <p:nvPr>
            <p:ph type="body" idx="4"/>
          </p:nvPr>
        </p:nvSpPr>
        <p:spPr>
          <a:xfrm>
            <a:off x="468311" y="2454112"/>
            <a:ext cx="5980114" cy="5256025"/>
          </a:xfrm>
          <a:prstGeom prst="rect">
            <a:avLst/>
          </a:prstGeom>
          <a:noFill/>
          <a:ln w="25400" cap="flat" cmpd="sng">
            <a:solidFill>
              <a:srgbClr val="00E7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Geirfa allweddol: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br>
              <a:rPr lang="cy-GB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cy-GB" b="1" dirty="0"/>
              <a:t>Camwybodaeth:</a:t>
            </a:r>
            <a:r>
              <a:rPr lang="cy-GB" dirty="0"/>
              <a:t> Gwybodaeth ffug neu anghywir sy’n cael ei lledaenu’n anfwriadol. Yn aml oherwydd diffyg ymwybyddiaeth, ffynonellau hen, neu wallau mewn adroddiadau.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Twyllwybodaeth:</a:t>
            </a:r>
            <a:r>
              <a:rPr lang="cy-GB" dirty="0"/>
              <a:t> Gwybodaeth ffug sy’n cael ei lledaenu’n fwriadol ac yn aml yn gudd er mwyn dylanwadu ar farn y cyhoedd neu guddio’r gwir.  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Gwirio ffeithiau:</a:t>
            </a:r>
            <a:r>
              <a:rPr lang="cy-GB" dirty="0"/>
              <a:t> Y broses o wirio cywirdeb gwybodaeth drwy ymgynghori â ffynonellau a thystiolaeth ddibynadwy. Mae'n hanfodol ar gyfer gwahanu’r gwir oddi wrth camwybodaeth/twyllwybodaeth.</a:t>
            </a:r>
            <a:r>
              <a:rPr lang="cy-GB" b="1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Llythrennedd yn y cyfryngau:</a:t>
            </a:r>
            <a:r>
              <a:rPr lang="cy-GB" dirty="0"/>
              <a:t> Y gallu i gyrchu, dadansoddi, gwerthuso a chreu cyfryngau mewn amrywiaeth o ffurfiau.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Plaid wleidyddol: </a:t>
            </a:r>
            <a:r>
              <a:rPr lang="cy-GB" dirty="0"/>
              <a:t>Grŵp o bobl sy’n rhannu barn debyg ynghylch sut y dylai llywodraeth redeg y wlad. Y pleidiau gwleidyddol mwyaf yn Senedd y DU yw’r Blaid Geidwadol, y Blaid Lafur a’r Democratiaid Rhyddfrydol. 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Aelod o blaid wleidyddol: </a:t>
            </a:r>
            <a:r>
              <a:rPr lang="cy-GB" dirty="0"/>
              <a:t>Rhywun sy’n cefnogi plaid wleidyddol drwy danysgrifiad blynyddol. Efallai y byddant yn cymryd rhan drwy dderbyn cylchlythyrau, mynychu’r gynhadledd flynyddol neu gefnogi ymgyrchoedd etholiadol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-GB" b="1" dirty="0"/>
              <a:t>Ymgeisydd: </a:t>
            </a:r>
            <a:r>
              <a:rPr lang="cy-GB" dirty="0"/>
              <a:t>Yn y cyd-destun hwn, AS sy’n cynnig ei hun i gael ei ethol yn arweinydd ei blaid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cxnSp>
        <p:nvCxnSpPr>
          <p:cNvPr id="503" name="Google Shape;503;p5"/>
          <p:cNvCxnSpPr/>
          <p:nvPr/>
        </p:nvCxnSpPr>
        <p:spPr>
          <a:xfrm>
            <a:off x="471487" y="2197448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504" name="Google Shape;504;p5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612" t="17862" r="-1" b="16452"/>
          <a:stretch/>
        </p:blipFill>
        <p:spPr>
          <a:xfrm>
            <a:off x="-3176" y="2354065"/>
            <a:ext cx="567520" cy="62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0AA49C-03AE-9067-A799-5793436B16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/>
              <a:t>Llywio drwy gamwybodaeth/twyllwybodaeth mewn democratiaeth</a:t>
            </a: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293" name="Google Shape;293;p6"/>
          <p:cNvSpPr txBox="1">
            <a:spLocks noGrp="1"/>
          </p:cNvSpPr>
          <p:nvPr>
            <p:ph type="body" idx="2"/>
          </p:nvPr>
        </p:nvSpPr>
        <p:spPr>
          <a:xfrm>
            <a:off x="467932" y="951963"/>
            <a:ext cx="5905500" cy="73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-GB"/>
              <a:t>Rydym wedi ateb y cwestiynau mwyaf cyffredin a ofynnwyd gan bobl ifanc am gamwybodaeth a thwyllwybodaeth isod:</a:t>
            </a:r>
          </a:p>
        </p:txBody>
      </p:sp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475918" y="587889"/>
            <a:ext cx="5906164" cy="4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ExtraBold"/>
              <a:buNone/>
            </a:pPr>
            <a:r>
              <a:rPr lang="cy-GB"/>
              <a:t>Holi ac Ateb</a:t>
            </a:r>
          </a:p>
        </p:txBody>
      </p:sp>
      <p:sp>
        <p:nvSpPr>
          <p:cNvPr id="295" name="Google Shape;295;p6"/>
          <p:cNvSpPr txBox="1">
            <a:spLocks noGrp="1"/>
          </p:cNvSpPr>
          <p:nvPr>
            <p:ph type="body" idx="3"/>
          </p:nvPr>
        </p:nvSpPr>
        <p:spPr>
          <a:xfrm>
            <a:off x="390465" y="30609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-GB"/>
              <a:t>Cynllun gwers</a:t>
            </a:r>
          </a:p>
        </p:txBody>
      </p:sp>
      <p:sp>
        <p:nvSpPr>
          <p:cNvPr id="296" name="Google Shape;296;p6"/>
          <p:cNvSpPr txBox="1"/>
          <p:nvPr/>
        </p:nvSpPr>
        <p:spPr>
          <a:xfrm>
            <a:off x="390463" y="1668715"/>
            <a:ext cx="5903400" cy="7168076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yw’r gwahaniaeth rhwng camwybodaeth a thwyllwybodaeth?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camwybodaeth yn wybodaeth ffug sy’n cael ei lledaenu’n ddamweiniol, ac mae twyllwybodaeth yn cael ei lledaenu’n fwriadol i dwyllo.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Ydy’r holl newyddion ffug ar-lein yn cael ei greu’n fwriadol?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Na, weithiau mae gwybodaeth ffug yn cael ei lledaenu’n anfwriadol, a’r enw ar hynny yw camwybodaeth.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all camwybodaeth a thwyllwybodaeth fod yr un mor niweidiol?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Gallant, gall y naill a’r llall arwain at ganlyniadau difrifol, hyd yn oed os yw un yn anfwriadol.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mae camwybodaeth/twyllwybodaeth yn effeithio arnaf i?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 camwybodaeth/twyllwybodaeth siapio eich credoau, erydu ymddiriedaeth, a’ch gwneud yn agored i gael eich dylanwadu. Mae pawb yn agored i gael eu harwain gan gamwybodaeth/twyllwybodaeth, a dyna pam ei bod yn bwysig cael y sgyrsiau hyn. 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gall camwybodaeth/twyllwybodaeth ddylanwadu ar safbwyntiau gwleidyddol pobl?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 ddylanwadu ar farn, creu diffyg ymddiriedaeth mewn ymgeiswyr neu’r system, a hyd yn oed annog pobl i beidio â phleidleisio.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gallwn ni wybod pa wybodaeth i ymddiried ynddi yn ystod etholiadau?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Mae’n hanfodol gwirio ffeithiau mewn perthynas â gwybodaeth, yn enwedig o ffynonellau anghyfarwydd, a chwilio am safbwyntiau amrywiol.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all pobl ifanc ei wneud i atal camwybodaeth/twyllwybodaeth rhag lledaenu os nad ydyn nhw’n gallu pleidleisio eto?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Maen nhw’n dal yn gallu gwirio ffeithiau, rhoi gwybod am gamwybodaeth ar gyfryngau cymdeithasol, a chymryd rhan mewn trafodaethau mewn ffordd gyfrifol.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-GB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ddylwn i ei wneud os ydw i’n gweld neges ar y cyfryngau cymdeithasol gyda fideo dychrynllyd neu gywilyddus am wleidydd? </a:t>
            </a:r>
            <a:r>
              <a:rPr lang="cy-GB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Gwiriwch y ffynhonnell, chwiliwch am dystiolaeth y gallai fod wedi’i chamliwio, a gweld a yw ffynonellau newyddion dibynadwy yn adrodd arni. Os ydych chi’n cael gwybod ei bod yn gamwybodaeth neu’n dwyllwybodaeth, dylech ei riportio ar y llwyfan cyfryngau cymdeithasol rydych chi arno! </a:t>
            </a:r>
          </a:p>
          <a:p>
            <a:pPr marL="18855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dirty="0"/>
          </a:p>
        </p:txBody>
      </p:sp>
      <p:cxnSp>
        <p:nvCxnSpPr>
          <p:cNvPr id="297" name="Google Shape;297;p6"/>
          <p:cNvCxnSpPr/>
          <p:nvPr/>
        </p:nvCxnSpPr>
        <p:spPr>
          <a:xfrm>
            <a:off x="467593" y="1383042"/>
            <a:ext cx="5906100" cy="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BD07B56-D387-FAB0-03BC-DE45F761B0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oral Commi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ECHDL-1310062365-164</_dlc_DocId>
    <_dlc_DocIdUrl xmlns="f1dc5fc2-22f3-4bac-b797-10482b60afd2">
      <Url>https://electoralcommissionorguk.sharepoint.com/teams/CT_VE/_layouts/15/DocIdRedir.aspx?ID=ECHDL-1310062365-164</Url>
      <Description>ECHDL-1310062365-164</Description>
    </_dlc_DocIdUrl>
    <_dlc_DocIdPersistId xmlns="f1dc5fc2-22f3-4bac-b797-10482b60af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2E88B-F4FE-448C-85BF-43BE840C77E3}">
  <ds:schemaRefs>
    <ds:schemaRef ds:uri="30b63e1e-73f1-4ef2-940b-208105d9380d"/>
    <ds:schemaRef ds:uri="82942b53-8f24-4dfd-9267-698600683b7b"/>
    <ds:schemaRef ds:uri="9bc44819-535f-491d-8e8b-8c4dff21d437"/>
    <ds:schemaRef ds:uri="f1dc5fc2-22f3-4bac-b797-10482b60a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BFCE55-0A39-451F-8C2B-319A78CA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05A08-C71D-496A-9A2A-670089D64F2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772AF01-4A16-483C-A370-121974CE3832}">
  <ds:schemaRefs>
    <ds:schemaRef ds:uri="9bc44819-535f-491d-8e8b-8c4dff21d437"/>
    <ds:schemaRef ds:uri="f1dc5fc2-22f3-4bac-b797-10482b60a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1513</Words>
  <Application>Microsoft Office PowerPoint</Application>
  <PresentationFormat>Custom</PresentationFormat>
  <Paragraphs>155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Llywio drwy gamwybodaeth/ twyllwybodaeth am ddemocratiaeth </vt:lpstr>
      <vt:lpstr>Llywio drwy gamwybodaeth/twyllwybodaeth am ddemocratiaeth </vt:lpstr>
      <vt:lpstr>Llywio drwy gamwybodaeth/twyllwybodaeth am ddemocratiaeth </vt:lpstr>
      <vt:lpstr>Llywio drwy gamwybodaeth/twyllwybodaeth am ddemocratiaeth </vt:lpstr>
      <vt:lpstr>Llywio drwy gamwybodaeth/twyllwybodaeth am ddemocratiaeth </vt:lpstr>
      <vt:lpstr>Llywio drwy gamwybodaeth/twyllwybodaeth am ddemocratiaeth </vt:lpstr>
      <vt:lpstr>Holi ac Ateb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mis/disinformation about democracy</dc:title>
  <dc:creator>Leo Williamson</dc:creator>
  <cp:lastModifiedBy>Lauren Valentine</cp:lastModifiedBy>
  <cp:revision>6</cp:revision>
  <dcterms:created xsi:type="dcterms:W3CDTF">2021-11-03T17:24:43Z</dcterms:created>
  <dcterms:modified xsi:type="dcterms:W3CDTF">2025-02-28T11:41:09Z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5f00f477-3cfd-4068-b77a-a3c91c2a65c4</vt:lpwstr>
  </property>
  <property fmtid="{D5CDD505-2E9C-101B-9397-08002B2CF9AE}" pid="3" name="Audience1">
    <vt:lpwstr>2;#All staff|1a1e0e6e-8d96-4235-ac5f-9f1dcc3600b0</vt:lpwstr>
  </property>
  <property fmtid="{D5CDD505-2E9C-101B-9397-08002B2CF9AE}" pid="4" name="Board Paper Subject">
    <vt:lpwstr/>
  </property>
  <property fmtid="{D5CDD505-2E9C-101B-9397-08002B2CF9AE}" pid="5" name="Calendar Year">
    <vt:lpwstr>5;#2020|c28d532a-8b9f-4fd1-84bc-f5832c3e2076</vt:lpwstr>
  </property>
  <property fmtid="{D5CDD505-2E9C-101B-9397-08002B2CF9AE}" pid="6" name="ContentTypeId">
    <vt:lpwstr>0x010100FD2BDF6C750B74429A91F444EE5B6214</vt:lpwstr>
  </property>
  <property fmtid="{D5CDD505-2E9C-101B-9397-08002B2CF9AE}" pid="7" name="Countries">
    <vt:lpwstr>6;#UK wide|6834a7d2-fb91-47b3-99a3-3181df52306f</vt:lpwstr>
  </property>
  <property fmtid="{D5CDD505-2E9C-101B-9397-08002B2CF9AE}" pid="8" name="ECSubject">
    <vt:lpwstr>12;#Learning|e6beb499-5ab0-4760-8695-75ca908008ae</vt:lpwstr>
  </property>
  <property fmtid="{D5CDD505-2E9C-101B-9397-08002B2CF9AE}" pid="9" name="Electoral Event">
    <vt:lpwstr/>
  </property>
  <property fmtid="{D5CDD505-2E9C-101B-9397-08002B2CF9AE}" pid="10" name="f9169cbde8cd43d083a6796edf077c19">
    <vt:lpwstr/>
  </property>
  <property fmtid="{D5CDD505-2E9C-101B-9397-08002B2CF9AE}" pid="11" name="Financial year">
    <vt:lpwstr/>
  </property>
  <property fmtid="{D5CDD505-2E9C-101B-9397-08002B2CF9AE}" pid="12" name="GPMS marking">
    <vt:lpwstr>3;#Official|77462fb2-11a1-4cd5-8628-4e6081b9477e</vt:lpwstr>
  </property>
  <property fmtid="{D5CDD505-2E9C-101B-9397-08002B2CF9AE}" pid="13" name="LINKTEK-CHUNK-1">
    <vt:lpwstr>010021{"F":2,"I":"626B-66BE-AC39-FC9F"}</vt:lpwstr>
  </property>
  <property fmtid="{D5CDD505-2E9C-101B-9397-08002B2CF9AE}" pid="14" name="MSIP_Label_fd62d909-8ced-407f-8be5-423ea0394e59_ActionId">
    <vt:lpwstr>6a577a5f-c3c5-41e9-8b78-6c43594a9be0</vt:lpwstr>
  </property>
  <property fmtid="{D5CDD505-2E9C-101B-9397-08002B2CF9AE}" pid="15" name="MSIP_Label_fd62d909-8ced-407f-8be5-423ea0394e59_ContentBits">
    <vt:lpwstr>1</vt:lpwstr>
  </property>
  <property fmtid="{D5CDD505-2E9C-101B-9397-08002B2CF9AE}" pid="16" name="MSIP_Label_fd62d909-8ced-407f-8be5-423ea0394e59_Enabled">
    <vt:lpwstr>true</vt:lpwstr>
  </property>
  <property fmtid="{D5CDD505-2E9C-101B-9397-08002B2CF9AE}" pid="17" name="MSIP_Label_fd62d909-8ced-407f-8be5-423ea0394e59_Method">
    <vt:lpwstr>Privileged</vt:lpwstr>
  </property>
  <property fmtid="{D5CDD505-2E9C-101B-9397-08002B2CF9AE}" pid="18" name="MSIP_Label_fd62d909-8ced-407f-8be5-423ea0394e59_Name">
    <vt:lpwstr>fd62d909-8ced-407f-8be5-423ea0394e59</vt:lpwstr>
  </property>
  <property fmtid="{D5CDD505-2E9C-101B-9397-08002B2CF9AE}" pid="19" name="MSIP_Label_fd62d909-8ced-407f-8be5-423ea0394e59_SetDate">
    <vt:lpwstr>2022-08-18T12:32:31Z</vt:lpwstr>
  </property>
  <property fmtid="{D5CDD505-2E9C-101B-9397-08002B2CF9AE}" pid="20" name="MSIP_Label_fd62d909-8ced-407f-8be5-423ea0394e59_SiteId">
    <vt:lpwstr>0af648de-310c-4068-8ae4-f9418bae24cc</vt:lpwstr>
  </property>
  <property fmtid="{D5CDD505-2E9C-101B-9397-08002B2CF9AE}" pid="21" name="n0ecf30723e04ad4a18670a4e17a3129">
    <vt:lpwstr/>
  </property>
  <property fmtid="{D5CDD505-2E9C-101B-9397-08002B2CF9AE}" pid="22" name="o4f6c70134b64a99b8a9c18b6cabc6d3">
    <vt:lpwstr>2020|c28d532a-8b9f-4fd1-84bc-f5832c3e2076</vt:lpwstr>
  </property>
  <property fmtid="{D5CDD505-2E9C-101B-9397-08002B2CF9AE}" pid="23" name="ApprovingBody">
    <vt:lpwstr/>
  </property>
  <property fmtid="{D5CDD505-2E9C-101B-9397-08002B2CF9AE}" pid="24" name="MediaServiceImageTags">
    <vt:lpwstr/>
  </property>
  <property fmtid="{D5CDD505-2E9C-101B-9397-08002B2CF9AE}" pid="25" name="b9ca678d06974d1b9a589aa70f41520a">
    <vt:lpwstr>UK wide|6834a7d2-fb91-47b3-99a3-3181df52306f</vt:lpwstr>
  </property>
  <property fmtid="{D5CDD505-2E9C-101B-9397-08002B2CF9AE}" pid="26" name="PeriodOfReview">
    <vt:lpwstr/>
  </property>
  <property fmtid="{D5CDD505-2E9C-101B-9397-08002B2CF9AE}" pid="27" name="b78556a5ab004a83993a9660bce6152c">
    <vt:lpwstr>All staff|1a1e0e6e-8d96-4235-ac5f-9f1dcc3600b0</vt:lpwstr>
  </property>
  <property fmtid="{D5CDD505-2E9C-101B-9397-08002B2CF9AE}" pid="28" name="Owner">
    <vt:lpwstr/>
  </property>
  <property fmtid="{D5CDD505-2E9C-101B-9397-08002B2CF9AE}" pid="29" name="j5093c87c62f4e2ea96105d295eed61a">
    <vt:lpwstr>Official|77462fb2-11a1-4cd5-8628-4e6081b9477e</vt:lpwstr>
  </property>
  <property fmtid="{D5CDD505-2E9C-101B-9397-08002B2CF9AE}" pid="30" name="k8d136f7c151492e9a8c9a3ff7eb0306">
    <vt:lpwstr>Learning|e6beb499-5ab0-4760-8695-75ca908008ae</vt:lpwstr>
  </property>
  <property fmtid="{D5CDD505-2E9C-101B-9397-08002B2CF9AE}" pid="31" name="DocumentOwner">
    <vt:lpwstr/>
  </property>
  <property fmtid="{D5CDD505-2E9C-101B-9397-08002B2CF9AE}" pid="32" name="TaxCatchAll">
    <vt:lpwstr>6;#;#12;#;#3;#;#2;#;#5;#</vt:lpwstr>
  </property>
  <property fmtid="{D5CDD505-2E9C-101B-9397-08002B2CF9AE}" pid="33" name="Retention">
    <vt:lpwstr>7 years</vt:lpwstr>
  </property>
  <property fmtid="{D5CDD505-2E9C-101B-9397-08002B2CF9AE}" pid="34" name="SeoBrowserTitle">
    <vt:lpwstr/>
  </property>
  <property fmtid="{D5CDD505-2E9C-101B-9397-08002B2CF9AE}" pid="35" name="SeoKeywords">
    <vt:lpwstr/>
  </property>
  <property fmtid="{D5CDD505-2E9C-101B-9397-08002B2CF9AE}" pid="36" name="PublishingContact">
    <vt:lpwstr/>
  </property>
  <property fmtid="{D5CDD505-2E9C-101B-9397-08002B2CF9AE}" pid="37" name="PublishingRollupImage">
    <vt:lpwstr/>
  </property>
  <property fmtid="{D5CDD505-2E9C-101B-9397-08002B2CF9AE}" pid="38" name="SummaryLinks">
    <vt:lpwstr/>
  </property>
  <property fmtid="{D5CDD505-2E9C-101B-9397-08002B2CF9AE}" pid="39" name="RobotsNoIndex">
    <vt:bool>false</vt:bool>
  </property>
  <property fmtid="{D5CDD505-2E9C-101B-9397-08002B2CF9AE}" pid="40" name="SeoMetaDescription">
    <vt:lpwstr/>
  </property>
  <property fmtid="{D5CDD505-2E9C-101B-9397-08002B2CF9AE}" pid="41" name="PublishingVariationRelationshipLinkFieldID">
    <vt:lpwstr>,</vt:lpwstr>
  </property>
  <property fmtid="{D5CDD505-2E9C-101B-9397-08002B2CF9AE}" pid="42" name="Audience">
    <vt:lpwstr/>
  </property>
  <property fmtid="{D5CDD505-2E9C-101B-9397-08002B2CF9AE}" pid="43" name="PublishingIsFurlPage">
    <vt:bool>false</vt:bool>
  </property>
  <property fmtid="{D5CDD505-2E9C-101B-9397-08002B2CF9AE}" pid="44" name="PublishingContactPicture">
    <vt:lpwstr/>
  </property>
  <property fmtid="{D5CDD505-2E9C-101B-9397-08002B2CF9AE}" pid="45" name="Comments">
    <vt:lpwstr/>
  </property>
  <property fmtid="{D5CDD505-2E9C-101B-9397-08002B2CF9AE}" pid="46" name="PublishingPageLayout">
    <vt:lpwstr/>
  </property>
  <property fmtid="{D5CDD505-2E9C-101B-9397-08002B2CF9AE}" pid="47" name="PublishingPageContent">
    <vt:lpwstr/>
  </property>
  <property fmtid="{D5CDD505-2E9C-101B-9397-08002B2CF9AE}" pid="48" name="PublishingContactEmail">
    <vt:lpwstr/>
  </property>
  <property fmtid="{D5CDD505-2E9C-101B-9397-08002B2CF9AE}" pid="49" name="PublishingPageImage">
    <vt:lpwstr/>
  </property>
  <property fmtid="{D5CDD505-2E9C-101B-9397-08002B2CF9AE}" pid="50" name="SummaryLinks2">
    <vt:lpwstr/>
  </property>
  <property fmtid="{D5CDD505-2E9C-101B-9397-08002B2CF9AE}" pid="51" name="PublishingContactName">
    <vt:lpwstr/>
  </property>
  <property fmtid="{D5CDD505-2E9C-101B-9397-08002B2CF9AE}" pid="52" name="Financial_x0020_year">
    <vt:lpwstr/>
  </property>
  <property fmtid="{D5CDD505-2E9C-101B-9397-08002B2CF9AE}" pid="53" name="Board_x0020_Paper_x0020_Subject">
    <vt:lpwstr/>
  </property>
  <property fmtid="{D5CDD505-2E9C-101B-9397-08002B2CF9AE}" pid="54" name="Calendar_x0020_Year">
    <vt:lpwstr>5;#2020|c28d532a-8b9f-4fd1-84bc-f5832c3e2076</vt:lpwstr>
  </property>
  <property fmtid="{D5CDD505-2E9C-101B-9397-08002B2CF9AE}" pid="55" name="Electoral_x0020_Event">
    <vt:lpwstr/>
  </property>
  <property fmtid="{D5CDD505-2E9C-101B-9397-08002B2CF9AE}" pid="56" name="GPMS_x0020_marking">
    <vt:lpwstr>3;#Official|77462fb2-11a1-4cd5-8628-4e6081b9477e</vt:lpwstr>
  </property>
</Properties>
</file>