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comments/modernComment_148_AED2412.xml" ContentType="application/vnd.ms-powerpoint.comment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comments/modernComment_149_B74CA825.xml" ContentType="application/vnd.ms-powerpoint.comment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263" r:id="rId5"/>
    <p:sldId id="340" r:id="rId6"/>
    <p:sldId id="274" r:id="rId7"/>
    <p:sldId id="301" r:id="rId8"/>
    <p:sldId id="268" r:id="rId9"/>
    <p:sldId id="328" r:id="rId10"/>
    <p:sldId id="329" r:id="rId11"/>
    <p:sldId id="330" r:id="rId12"/>
    <p:sldId id="331" r:id="rId13"/>
    <p:sldId id="332" r:id="rId14"/>
    <p:sldId id="333" r:id="rId15"/>
    <p:sldId id="334" r:id="rId16"/>
    <p:sldId id="335" r:id="rId17"/>
    <p:sldId id="336" r:id="rId18"/>
    <p:sldId id="337" r:id="rId19"/>
    <p:sldId id="338" r:id="rId20"/>
    <p:sldId id="339" r:id="rId21"/>
  </p:sldIdLst>
  <p:sldSz cx="12192000" cy="6858000"/>
  <p:notesSz cx="6858000" cy="9144000"/>
  <p:embeddedFontLst>
    <p:embeddedFont>
      <p:font typeface="Montserrat" panose="00000500000000000000" pitchFamily="2" charset="0"/>
      <p:regular r:id="rId23"/>
      <p:bold r:id="rId24"/>
      <p:italic r:id="rId25"/>
      <p:boldItalic r:id="rId26"/>
    </p:embeddedFont>
    <p:embeddedFont>
      <p:font typeface="Montserrat Black" panose="00000A00000000000000" pitchFamily="2" charset="0"/>
      <p:bold r:id="rId27"/>
      <p:italic r:id="rId28"/>
      <p:boldItalic r:id="rId29"/>
    </p:embeddedFont>
    <p:embeddedFont>
      <p:font typeface="Montserrat ExtraBold" panose="00000900000000000000" pitchFamily="2" charset="0"/>
      <p:bold r:id="rId30"/>
      <p:italic r:id="rId31"/>
      <p:boldItalic r:id="rId32"/>
    </p:embeddedFont>
    <p:embeddedFont>
      <p:font typeface="Montserrat Medium" panose="00000600000000000000" pitchFamily="2"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B6772B-5E20-09C1-94CC-03CF1A77CD4F}" name="Rebecca Davies" initials="RD" userId="S::rdavies@electoralcommission.org.uk::2cff74dd-ca6c-4ffa-9f0c-d8c1fdf1e9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6"/>
    <p:restoredTop sz="86016" autoAdjust="0"/>
  </p:normalViewPr>
  <p:slideViewPr>
    <p:cSldViewPr snapToGrid="0" snapToObjects="1" showGuides="1">
      <p:cViewPr varScale="1">
        <p:scale>
          <a:sx n="92" d="100"/>
          <a:sy n="92" d="100"/>
        </p:scale>
        <p:origin x="163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48_AED2412.xml><?xml version="1.0" encoding="utf-8"?>
<p188:cmLst xmlns:a="http://schemas.openxmlformats.org/drawingml/2006/main" xmlns:r="http://schemas.openxmlformats.org/officeDocument/2006/relationships" xmlns:p188="http://schemas.microsoft.com/office/powerpoint/2018/8/main">
  <p188:cm id="{50EAC26B-48C9-431A-B38C-C5A73986F334}" authorId="{EEB6772B-5E20-09C1-94CC-03CF1A77CD4F}" created="2025-07-03T14:41:35.974">
    <ac:deMkLst xmlns:ac="http://schemas.microsoft.com/office/drawing/2013/main/command">
      <pc:docMk xmlns:pc="http://schemas.microsoft.com/office/powerpoint/2013/main/command"/>
      <pc:sldMk xmlns:pc="http://schemas.microsoft.com/office/powerpoint/2013/main/command" cId="183313426" sldId="328"/>
      <ac:picMk id="16" creationId="{00000000-0000-0000-0000-000000000000}"/>
    </ac:deMkLst>
    <p188:txBody>
      <a:bodyPr/>
      <a:lstStyle/>
      <a:p>
        <a:r>
          <a:rPr lang="en-GB"/>
          <a:t>Need to update graphic from new video</a:t>
        </a:r>
      </a:p>
    </p188:txBody>
  </p188:cm>
</p188:cmLst>
</file>

<file path=ppt/comments/modernComment_149_B74CA825.xml><?xml version="1.0" encoding="utf-8"?>
<p188:cmLst xmlns:a="http://schemas.openxmlformats.org/drawingml/2006/main" xmlns:r="http://schemas.openxmlformats.org/officeDocument/2006/relationships" xmlns:p188="http://schemas.microsoft.com/office/powerpoint/2018/8/main">
  <p188:cm id="{6FA9975D-C9AF-4166-880F-22688EABEB83}" authorId="{EEB6772B-5E20-09C1-94CC-03CF1A77CD4F}" status="resolved" created="2025-07-03T14:42:09.525" complete="100000">
    <ac:deMkLst xmlns:ac="http://schemas.microsoft.com/office/drawing/2013/main/command">
      <pc:docMk xmlns:pc="http://schemas.microsoft.com/office/powerpoint/2013/main/command"/>
      <pc:sldMk xmlns:pc="http://schemas.microsoft.com/office/powerpoint/2013/main/command" cId="3075254309" sldId="329"/>
      <ac:picMk id="16" creationId="{00000000-0000-0000-0000-000000000000}"/>
    </ac:deMkLst>
    <p188:txBody>
      <a:bodyPr/>
      <a:lstStyle/>
      <a:p>
        <a:r>
          <a:rPr lang="en-GB"/>
          <a:t>Need to update graphic from new video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hyperlink" Target="https://www.electoralcommission.org.uk/cy/adnoddau/adnoddau-i-bobl-ifanc/pwy-syn-gyfrifol/senedd-cymru" TargetMode="Externa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hyperlink" Target="https://www.youtube.com/watch?v=bAZExjMjCkk" TargetMode="Externa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1106" dirty="0"/>
              <a:t>Gofynnwch y tri chwestiwn yn eu tro a rhowch gyfle i'r myfyrwyr rannu eu barn, gan sicrhau cydbwysedd rhwng y rhai sydd o blaid y datganiad a'r rhai sy'n ei wrthwynebu.</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54276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Gan weithio'n gronolegol, gofynnwch i'r myfyrwyr nodi pwy allai bleidleisio mewn etholiadau drwy ddewis yr ateb cywir ar yr ochr dde.</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6705C12E-C0C3-4C36-9D31-8FBBB3EFD97B}" type="slidenum">
              <a:rPr lang="en-US" smtClean="0"/>
              <a:t>11</a:t>
            </a:fld>
            <a:endParaRPr lang="en-US"/>
          </a:p>
        </p:txBody>
      </p:sp>
    </p:spTree>
    <p:extLst>
      <p:ext uri="{BB962C8B-B14F-4D97-AF65-F5344CB8AC3E}">
        <p14:creationId xmlns:p14="http://schemas.microsoft.com/office/powerpoint/2010/main" val="409468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a:t>Atebion cywir.</a:t>
            </a:r>
          </a:p>
          <a:p>
            <a:endParaRPr lang="en-GB"/>
          </a:p>
          <a:p>
            <a:pPr>
              <a:defRPr b="0" i="0"/>
            </a:pPr>
            <a:r>
              <a:rPr lang="1106"/>
              <a:t>Gofynnwch i'r myfyrwyr sut y gallai pobl fod wedi teimlo pan na allent bleidleisio. Er enghraifft, menywod 21 oed yn 1918 neu bobl ifanc 18 oed yn 1928? Gallai'r atebion gynnwys: yn ddig, yn ddibwys, yn ddi-rym</a:t>
            </a:r>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CE87C088-F8E8-4345-9CBD-B711AB502076}" type="slidenum">
              <a:rPr lang="en-US" smtClean="0"/>
              <a:t>12</a:t>
            </a:fld>
            <a:endParaRPr lang="en-US"/>
          </a:p>
        </p:txBody>
      </p:sp>
    </p:spTree>
    <p:extLst>
      <p:ext uri="{BB962C8B-B14F-4D97-AF65-F5344CB8AC3E}">
        <p14:creationId xmlns:p14="http://schemas.microsoft.com/office/powerpoint/2010/main" val="2100660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a:t>Gan weithio'n gronolegol, gofynnwch i'r myfyrwyr pwy allai bleidleisio yn yr etholiadiau ym mhob blwyddyn cyn datgelu'r atebion.</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D98401DB-4270-4957-94D3-B21BA4CA2ABA}" type="slidenum">
              <a:rPr lang="en-US" smtClean="0"/>
              <a:t>13</a:t>
            </a:fld>
            <a:endParaRPr lang="en-US"/>
          </a:p>
        </p:txBody>
      </p:sp>
    </p:spTree>
    <p:extLst>
      <p:ext uri="{BB962C8B-B14F-4D97-AF65-F5344CB8AC3E}">
        <p14:creationId xmlns:p14="http://schemas.microsoft.com/office/powerpoint/2010/main" val="308144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dirty="0"/>
              <a:t>Yr oedran pleidleisio ar gyfer Senedd y DU yw 18 oed yng Nghymru, Lloegr, yr Alban a Gogledd Iwerddon.</a:t>
            </a:r>
          </a:p>
          <a:p>
            <a:endParaRPr lang="en-GB" baseline="0" dirty="0"/>
          </a:p>
          <a:p>
            <a:pPr>
              <a:defRPr b="0" i="0"/>
            </a:pPr>
            <a:r>
              <a:rPr lang="1106" baseline="0" dirty="0"/>
              <a:t>Fodd bynnag, yn 2020 gwnaeth Cymru a'r Alban basio cyfraith gan ei gwneud yn bosibl i bobl ifanc 16 oed bleidleisio mewn etholiadau lleol, yn etholiadau Senedd Cymru ac yn etholiadau Senedd yr Alban.</a:t>
            </a:r>
          </a:p>
        </p:txBody>
      </p:sp>
      <p:sp>
        <p:nvSpPr>
          <p:cNvPr id="4" name="Slide Number Placeholder 3"/>
          <p:cNvSpPr>
            <a:spLocks noGrp="1"/>
          </p:cNvSpPr>
          <p:nvPr>
            <p:ph type="sldNum" sz="quarter" idx="10"/>
            <p:custDataLst>
              <p:tags r:id="rId3"/>
            </p:custDataLst>
          </p:nvPr>
        </p:nvSpPr>
        <p:spPr/>
        <p:txBody>
          <a:bodyPr/>
          <a:lstStyle/>
          <a:p>
            <a:pPr>
              <a:defRPr b="0" i="0"/>
            </a:pPr>
            <a:fld id="{B9C0CBD9-7847-4DFD-92F7-824CC8E57F50}" type="slidenum">
              <a:rPr lang="en-US" smtClean="0"/>
              <a:t>14</a:t>
            </a:fld>
            <a:endParaRPr lang="en-US"/>
          </a:p>
        </p:txBody>
      </p:sp>
    </p:spTree>
    <p:extLst>
      <p:ext uri="{BB962C8B-B14F-4D97-AF65-F5344CB8AC3E}">
        <p14:creationId xmlns:p14="http://schemas.microsoft.com/office/powerpoint/2010/main" val="364392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Gofynnwch i'r myfyrwyr rannu eu meddyliau a'u teimladau mewn ymateb i'r cwestiwn hwn. Os oes myfyrwyr yn bresennol sydd dros 16 oed, gofynnwch a wnaethant bleidleisio yn 2021 a sut y gwnaeth iddynt deimlo. Eglurwch fod Cymru yn un o'r ychydig wledydd yn y byd sy'n caniatáu i bobl ifanc 16 oed bleidleisio.</a:t>
            </a:r>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FE42F447-D7C5-4C26-8BBF-E53ABAA82880}" type="slidenum">
              <a:rPr lang="en-US" smtClean="0"/>
              <a:t>15</a:t>
            </a:fld>
            <a:endParaRPr lang="en-US"/>
          </a:p>
        </p:txBody>
      </p:sp>
    </p:spTree>
    <p:extLst>
      <p:ext uri="{BB962C8B-B14F-4D97-AF65-F5344CB8AC3E}">
        <p14:creationId xmlns:p14="http://schemas.microsoft.com/office/powerpoint/2010/main" val="415522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dirty="0"/>
              <a:t>Mae'r cwis ar ddiwedd y dudalen we hon:</a:t>
            </a:r>
            <a:r>
              <a:rPr lang="en-GB" dirty="0"/>
              <a:t> </a:t>
            </a:r>
            <a:r>
              <a:rPr lang="en-GB" dirty="0">
                <a:hlinkClick r:id="rId6"/>
              </a:rPr>
              <a:t>Senedd Cymru | Electoral Commission</a:t>
            </a:r>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662C9341-F74C-426B-9A29-26C7BD29A52B}" type="slidenum">
              <a:rPr lang="en-US" smtClean="0"/>
              <a:t>16</a:t>
            </a:fld>
            <a:endParaRPr lang="en-US"/>
          </a:p>
        </p:txBody>
      </p:sp>
    </p:spTree>
    <p:extLst>
      <p:ext uri="{BB962C8B-B14F-4D97-AF65-F5344CB8AC3E}">
        <p14:creationId xmlns:p14="http://schemas.microsoft.com/office/powerpoint/2010/main" val="297207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Dylech atgoffa'r myfyrwyr fod pleidleisio yn ffordd o sicrhau bod cynrychiolwyr yn y cyngor lleol, yn Senedd Cymru ac yn Senedd y DU yn clywed eu llais. Anogwch unrhyw fyfyrwyr sydd dros 14 oed i gofrestru i bleidleisio yn gov.uk/cofrestru-i-bleidleisio</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3CA7B03F-4A99-489E-B0B5-32677DB3F4C5}" type="slidenum">
              <a:rPr lang="en-US" smtClean="0"/>
              <a:t>17</a:t>
            </a:fld>
            <a:endParaRPr lang="en-US"/>
          </a:p>
        </p:txBody>
      </p:sp>
    </p:spTree>
    <p:extLst>
      <p:ext uri="{BB962C8B-B14F-4D97-AF65-F5344CB8AC3E}">
        <p14:creationId xmlns:p14="http://schemas.microsoft.com/office/powerpoint/2010/main" val="301160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1106" dirty="0"/>
              <a:t>Gofynnwch y tri chwestiwn yn eu tro a rhowch gyfle i'r myfyrwyr rannu eu barn, gan sicrhau cydbwysedd rhwng y rhai sydd o blaid y datganiad a'r rhai sy'n ei wrthwynebu.</a:t>
            </a:r>
            <a:endParaRPr lang="en-GB" dirty="0"/>
          </a:p>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166314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1106" dirty="0"/>
              <a:t>Gofynnwch y tri chwestiwn yn eu tro a rhowch gyfle i'r myfyrwyr rannu eu barn, gan sicrhau cydbwysedd rhwng y rhai sydd o blaid y datganiad a'r rhai sy'n ei wrthwynebu.</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19691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Gofynnwch i'r myfyrwyr pwy sydd â'r pŵer i newid y pethau hyn. Gallai'r atebion gynnwys: Aelod lleol o'r Senedd, Aelod Seneddol lleol neu gynghorwyr lleol, ni ein hunain drwy ymgyrchu, y sector cyhoeddus neu sefydliadau elusennol, ac ati.</a:t>
            </a:r>
          </a:p>
          <a:p>
            <a:endParaRPr lang="en-GB" baseline="0" dirty="0"/>
          </a:p>
          <a:p>
            <a:pPr>
              <a:defRPr b="0" i="0"/>
            </a:pPr>
            <a:r>
              <a:rPr lang="1106" baseline="0" dirty="0"/>
              <a:t>Ceisiwch ennyn yr ateb bod gan y cyngor lleol, Senedd Cymru a Senedd y DU gyfrifoldeb am wahanol agweddau ar ein bywydau.</a:t>
            </a:r>
            <a:endParaRPr lang="en-GB" dirty="0"/>
          </a:p>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58585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Os bydd angen, rhannwch y darlun hwn sy'n dangos pa lywodraeth sy'n gyfrifol am bob un o'r meysydd a amlinellwyd.</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9CEBE66A-9195-40BC-83AB-E0CA4350373F}" type="slidenum">
              <a:rPr lang="en-US" smtClean="0"/>
              <a:t>6</a:t>
            </a:fld>
            <a:endParaRPr lang="en-US"/>
          </a:p>
        </p:txBody>
      </p:sp>
    </p:spTree>
    <p:extLst>
      <p:ext uri="{BB962C8B-B14F-4D97-AF65-F5344CB8AC3E}">
        <p14:creationId xmlns:p14="http://schemas.microsoft.com/office/powerpoint/2010/main" val="154741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dirty="0"/>
              <a:t>Gallai'r atebion gynnwys:</a:t>
            </a:r>
          </a:p>
          <a:p>
            <a:pPr marL="171450" indent="-171450">
              <a:buFontTx/>
              <a:buChar char="-"/>
              <a:defRPr b="0" i="0"/>
            </a:pPr>
            <a:r>
              <a:rPr lang="1106" baseline="0" dirty="0"/>
              <a:t>Drwy ddadlau a thrafod</a:t>
            </a:r>
          </a:p>
          <a:p>
            <a:pPr marL="171450" indent="-171450">
              <a:buFontTx/>
              <a:buChar char="-"/>
              <a:defRPr b="0" i="0"/>
            </a:pPr>
            <a:r>
              <a:rPr lang="1106" baseline="0" dirty="0"/>
              <a:t>Yn seiliedig ar gyngor gan arbenigwyr a sefydliadau'r sector cyhoeddus</a:t>
            </a:r>
          </a:p>
          <a:p>
            <a:pPr marL="171450" indent="-171450">
              <a:buFontTx/>
              <a:buChar char="-"/>
              <a:defRPr b="0" i="0"/>
            </a:pPr>
            <a:r>
              <a:rPr lang="1106" baseline="0" dirty="0"/>
              <a:t>Drwy wrando ar farn pobl a geir drwy ddeisebau, llythyrau a phrotestiadau</a:t>
            </a:r>
          </a:p>
          <a:p>
            <a:pPr marL="171450" indent="-171450">
              <a:buFontTx/>
              <a:buChar char="-"/>
              <a:defRPr b="0" i="0"/>
            </a:pPr>
            <a:r>
              <a:rPr lang="1106" baseline="0" dirty="0"/>
              <a:t>Drwy gynnal etholiad neu refferendwm</a:t>
            </a:r>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3803A9E8-AFD5-416F-9AF7-07C64FDF3363}" type="slidenum">
              <a:rPr lang="en-US" smtClean="0"/>
              <a:t>7</a:t>
            </a:fld>
            <a:endParaRPr lang="en-US"/>
          </a:p>
        </p:txBody>
      </p:sp>
    </p:spTree>
    <p:extLst>
      <p:ext uri="{BB962C8B-B14F-4D97-AF65-F5344CB8AC3E}">
        <p14:creationId xmlns:p14="http://schemas.microsoft.com/office/powerpoint/2010/main" val="338629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dirty="0"/>
              <a:t>Dolen amgen ar gyfer y fideo:</a:t>
            </a:r>
            <a:r>
              <a:rPr lang="en-GB" dirty="0"/>
              <a:t> </a:t>
            </a:r>
            <a:r>
              <a:rPr lang="en-GB" dirty="0" err="1">
                <a:hlinkClick r:id="rId6"/>
              </a:rPr>
              <a:t>Croeso</a:t>
            </a:r>
            <a:r>
              <a:rPr lang="en-GB" dirty="0">
                <a:hlinkClick r:id="rId6"/>
              </a:rPr>
              <a:t> </a:t>
            </a:r>
            <a:r>
              <a:rPr lang="en-GB" dirty="0" err="1">
                <a:hlinkClick r:id="rId6"/>
              </a:rPr>
              <a:t>i</a:t>
            </a:r>
            <a:r>
              <a:rPr lang="en-GB" dirty="0">
                <a:hlinkClick r:id="rId6"/>
              </a:rPr>
              <a:t> Dy </a:t>
            </a:r>
            <a:r>
              <a:rPr lang="en-GB" dirty="0" err="1">
                <a:hlinkClick r:id="rId6"/>
              </a:rPr>
              <a:t>Bleidlais</a:t>
            </a:r>
            <a:r>
              <a:rPr lang="en-GB" dirty="0">
                <a:hlinkClick r:id="rId6"/>
              </a:rPr>
              <a:t>- Dy </a:t>
            </a:r>
            <a:r>
              <a:rPr lang="en-GB" dirty="0" err="1">
                <a:hlinkClick r:id="rId6"/>
              </a:rPr>
              <a:t>Bleidlais</a:t>
            </a:r>
            <a:r>
              <a:rPr lang="en-GB" dirty="0">
                <a:hlinkClick r:id="rId6"/>
              </a:rPr>
              <a:t> </a:t>
            </a:r>
            <a:r>
              <a:rPr lang="en-GB" dirty="0" err="1">
                <a:hlinkClick r:id="rId6"/>
              </a:rPr>
              <a:t>yng</a:t>
            </a:r>
            <a:r>
              <a:rPr lang="en-GB" dirty="0">
                <a:hlinkClick r:id="rId6"/>
              </a:rPr>
              <a:t> </a:t>
            </a:r>
            <a:r>
              <a:rPr lang="en-GB" dirty="0" err="1">
                <a:hlinkClick r:id="rId6"/>
              </a:rPr>
              <a:t>Nghymru</a:t>
            </a:r>
            <a:r>
              <a:rPr lang="en-GB" dirty="0">
                <a:hlinkClick r:id="rId6"/>
              </a:rPr>
              <a:t>- Fideo </a:t>
            </a:r>
            <a:r>
              <a:rPr lang="en-GB" dirty="0" err="1">
                <a:hlinkClick r:id="rId6"/>
              </a:rPr>
              <a:t>llawn</a:t>
            </a:r>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8B1DB6BF-E01F-4A60-A185-88E276E87F65}" type="slidenum">
              <a:rPr lang="en-US" smtClean="0"/>
              <a:t>8</a:t>
            </a:fld>
            <a:endParaRPr lang="en-US"/>
          </a:p>
        </p:txBody>
      </p:sp>
    </p:spTree>
    <p:extLst>
      <p:ext uri="{BB962C8B-B14F-4D97-AF65-F5344CB8AC3E}">
        <p14:creationId xmlns:p14="http://schemas.microsoft.com/office/powerpoint/2010/main" val="96515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Gofynnwch i'r myfyrwyr a ydynt yn gwybod beth yw ystyr y gair democratiaeth.</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3AAD2EFE-025D-4C57-BD4E-E7BD5D8F9DD2}" type="slidenum">
              <a:rPr lang="en-US" smtClean="0"/>
              <a:t>9</a:t>
            </a:fld>
            <a:endParaRPr lang="en-US"/>
          </a:p>
        </p:txBody>
      </p:sp>
    </p:spTree>
    <p:extLst>
      <p:ext uri="{BB962C8B-B14F-4D97-AF65-F5344CB8AC3E}">
        <p14:creationId xmlns:p14="http://schemas.microsoft.com/office/powerpoint/2010/main" val="266753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Os bydd angen, sicrhewch eu bod yn deall drwy drafod. Nodwch fod Cymru yn ddemocratiaeth oherwydd bod pobl yn cael cyfle i bleidleisio dros gynrychiolwyr mewn etholiadau lleol, etholiadau Senedd Cymru ac etholiadau ledled y DU. Efallai y byddai'n ddefnyddiol amlinellu rhai strwythurau cymdeithasol amgen, fel unbennaeth neu wladwriaeth sosialaidd.</a:t>
            </a:r>
            <a:endParaRPr lang="en-GB"/>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7142B77E-63D5-4CC0-9C41-84F785F91E18}" type="slidenum">
              <a:rPr lang="en-US" smtClean="0"/>
              <a:t>10</a:t>
            </a:fld>
            <a:endParaRPr lang="en-US"/>
          </a:p>
        </p:txBody>
      </p:sp>
    </p:spTree>
    <p:extLst>
      <p:ext uri="{BB962C8B-B14F-4D97-AF65-F5344CB8AC3E}">
        <p14:creationId xmlns:p14="http://schemas.microsoft.com/office/powerpoint/2010/main" val="182594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10.xml"/><Relationship Id="rId5" Type="http://schemas.openxmlformats.org/officeDocument/2006/relationships/slideLayout" Target="../slideLayouts/slideLayout22.xml"/><Relationship Id="rId4" Type="http://schemas.openxmlformats.org/officeDocument/2006/relationships/tags" Target="../tags/tag42.xml"/></Relationships>
</file>

<file path=ppt/slides/_rels/slide12.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1.xml"/><Relationship Id="rId5" Type="http://schemas.openxmlformats.org/officeDocument/2006/relationships/slideLayout" Target="../slideLayouts/slideLayout22.xml"/><Relationship Id="rId4" Type="http://schemas.openxmlformats.org/officeDocument/2006/relationships/tags" Target="../tags/tag49.xml"/></Relationships>
</file>

<file path=ppt/slides/_rels/slide1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2.xml"/><Relationship Id="rId5" Type="http://schemas.openxmlformats.org/officeDocument/2006/relationships/slideLayout" Target="../slideLayouts/slideLayout22.xml"/><Relationship Id="rId4" Type="http://schemas.openxmlformats.org/officeDocument/2006/relationships/tags" Target="../tags/tag56.xml"/></Relationships>
</file>

<file path=ppt/slides/_rels/slide1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4.png"/><Relationship Id="rId5" Type="http://schemas.openxmlformats.org/officeDocument/2006/relationships/notesSlide" Target="../notesSlides/notesSlide13.xml"/><Relationship Id="rId4"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notesSlide" Target="../notesSlides/notesSlide14.xml"/><Relationship Id="rId4"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74.xml"/><Relationship Id="rId7" Type="http://schemas.openxmlformats.org/officeDocument/2006/relationships/slideLayout" Target="../slideLayouts/slideLayout2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s>
</file>

<file path=ppt/slides/_rels/slide1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6.xml"/><Relationship Id="rId5" Type="http://schemas.openxmlformats.org/officeDocument/2006/relationships/slideLayout" Target="../slideLayouts/slideLayout9.xml"/><Relationship Id="rId4" Type="http://schemas.openxmlformats.org/officeDocument/2006/relationships/tags" Target="../tags/tag8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microsoft.com/office/2018/10/relationships/comments" Target="../comments/modernComment_148_AED24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5" Type="http://schemas.openxmlformats.org/officeDocument/2006/relationships/image" Target="../media/image21.png"/><Relationship Id="rId10" Type="http://schemas.openxmlformats.org/officeDocument/2006/relationships/slideLayout" Target="../slideLayouts/slideLayout3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19.png"/><Relationship Id="rId3" Type="http://schemas.openxmlformats.org/officeDocument/2006/relationships/tags" Target="../tags/tag15.xml"/><Relationship Id="rId7" Type="http://schemas.openxmlformats.org/officeDocument/2006/relationships/tags" Target="../tags/tag19.xml"/><Relationship Id="rId12" Type="http://schemas.microsoft.com/office/2018/10/relationships/comments" Target="../comments/modernComment_149_B74CA82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6.xml"/><Relationship Id="rId5" Type="http://schemas.openxmlformats.org/officeDocument/2006/relationships/tags" Target="../tags/tag17.xml"/><Relationship Id="rId15" Type="http://schemas.openxmlformats.org/officeDocument/2006/relationships/image" Target="../media/image21.png"/><Relationship Id="rId10" Type="http://schemas.openxmlformats.org/officeDocument/2006/relationships/slideLayout" Target="../slideLayouts/slideLayout33.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player.vimeo.com/video/1121543511?app_id=122963" TargetMode="External"/><Relationship Id="rId1" Type="http://schemas.openxmlformats.org/officeDocument/2006/relationships/tags" Target="../tags/tag25.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1106" b="1" dirty="0"/>
              <a:t>Gwasanaeth CA4 a CA5</a:t>
            </a:r>
            <a:endParaRPr lang="en-US" dirty="0"/>
          </a:p>
          <a:p>
            <a:endParaRPr lang="en-US"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custDataLst>
              <p:tags r:id="rId1"/>
            </p:custDataLst>
          </p:nvPr>
        </p:nvSpPr>
        <p:spPr>
          <a:xfrm>
            <a:off x="3704843" y="1651857"/>
            <a:ext cx="8170635" cy="3581826"/>
          </a:xfrm>
        </p:spPr>
        <p:txBody>
          <a:bodyPr>
            <a:normAutofit fontScale="90000"/>
          </a:bodyPr>
          <a:lstStyle/>
          <a:p>
            <a:pPr>
              <a:defRPr b="0" i="0"/>
            </a:pPr>
            <a:r>
              <a:rPr lang="1106" sz="5400" b="1"/>
              <a:t>System lywodraethol lle mae pobl yn pleidleisio i ethol y bobl sy'n eu cynrychioli </a:t>
            </a:r>
            <a:br>
              <a:rPr lang="1106" sz="5400" b="1"/>
            </a:br>
            <a:br>
              <a:rPr lang="1106" sz="5400" b="1"/>
            </a:br>
            <a:endParaRPr lang="en-US"/>
          </a:p>
        </p:txBody>
      </p:sp>
      <p:sp>
        <p:nvSpPr>
          <p:cNvPr id="3" name="Title 1">
            <a:extLst>
              <a:ext uri="{FF2B5EF4-FFF2-40B4-BE49-F238E27FC236}">
                <a16:creationId xmlns:a16="http://schemas.microsoft.com/office/drawing/2014/main" id="{BF1DA4F2-492E-C14B-AF42-D5A83298B90C}"/>
              </a:ext>
            </a:extLst>
          </p:cNvPr>
          <p:cNvSpPr txBox="1"/>
          <p:nvPr>
            <p:custDataLst>
              <p:tags r:id="rId2"/>
            </p:custDataLst>
          </p:nvPr>
        </p:nvSpPr>
        <p:spPr>
          <a:xfrm>
            <a:off x="375491" y="513954"/>
            <a:ext cx="4231680" cy="1021770"/>
          </a:xfrm>
          <a:prstGeom prst="rect">
            <a:avLst/>
          </a:prstGeom>
        </p:spPr>
        <p:txBody>
          <a:bodyPr vert="horz" lIns="91440" tIns="45720" rIns="91440" bIns="45720" rtlCol="0" anchor="t">
            <a:normAutofit fontScale="72500" lnSpcReduction="20000"/>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a:defRPr b="0" i="0"/>
            </a:pPr>
            <a:r>
              <a:rPr lang="1106" sz="5300" b="1"/>
              <a:t>Democratiaeth</a:t>
            </a:r>
            <a:br>
              <a:rPr lang="1106" sz="5300" b="1"/>
            </a:br>
            <a:endParaRPr lang="en-US"/>
          </a:p>
        </p:txBody>
      </p:sp>
    </p:spTree>
    <p:extLst>
      <p:ext uri="{BB962C8B-B14F-4D97-AF65-F5344CB8AC3E}">
        <p14:creationId xmlns:p14="http://schemas.microsoft.com/office/powerpoint/2010/main" val="254995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a:xfrm>
            <a:off x="290455" y="467140"/>
            <a:ext cx="10037576" cy="688420"/>
          </a:xfrm>
        </p:spPr>
        <p:txBody>
          <a:bodyPr>
            <a:normAutofit/>
          </a:bodyPr>
          <a:lstStyle/>
          <a:p>
            <a:pPr>
              <a:defRPr b="0" i="0"/>
            </a:pPr>
            <a:r>
              <a:rPr lang="1106" b="1"/>
              <a:t>Pwy allai bleidleisio?</a:t>
            </a:r>
            <a:r>
              <a:rPr lang="1106" b="0"/>
              <a:t> </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Croeso i dy bleidlais</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nvPr>
        </p:nvGraphicFramePr>
        <p:xfrm>
          <a:off x="371475" y="1556009"/>
          <a:ext cx="11415364" cy="4223397"/>
        </p:xfrm>
        <a:graphic>
          <a:graphicData uri="http://schemas.openxmlformats.org/drawingml/2006/table">
            <a:tbl>
              <a:tblPr bandRow="1">
                <a:tableStyleId>{5C22544A-7EE6-4342-B048-85BDC9FD1C3A}</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18413">
                <a:tc>
                  <a:txBody>
                    <a:bodyPr/>
                    <a:lstStyle/>
                    <a:p>
                      <a:pPr>
                        <a:defRPr b="0" i="0"/>
                      </a:pPr>
                      <a:r>
                        <a:rPr lang="1106">
                          <a:latin typeface="Montserrat" pitchFamily="2" charset="77"/>
                        </a:rPr>
                        <a:t>1914</a:t>
                      </a:r>
                      <a:endParaRPr lang="en-US">
                        <a:latin typeface="Montserrat" pitchFamily="2" charset="77"/>
                      </a:endParaRPr>
                    </a:p>
                  </a:txBody>
                  <a:tcPr>
                    <a:solidFill>
                      <a:srgbClr val="FF8BFF">
                        <a:alpha val="23000"/>
                      </a:srgbClr>
                    </a:solidFill>
                  </a:tcPr>
                </a:tc>
                <a:tc>
                  <a:txBody>
                    <a:bodyPr/>
                    <a:lstStyle/>
                    <a:p>
                      <a:pPr marL="0" indent="0">
                        <a:buNone/>
                        <a:defRPr b="0" i="0"/>
                      </a:pPr>
                      <a:r>
                        <a:rPr lang="1106">
                          <a:latin typeface="Montserrat" panose="020B0604020202020204" charset="0"/>
                        </a:rPr>
                        <a:t>Dynion a menywod dros 21 oed</a:t>
                      </a:r>
                      <a:endParaRPr lang="en-US">
                        <a:latin typeface="Montserrat" pitchFamily="2" charset="77"/>
                      </a:endParaRPr>
                    </a:p>
                  </a:txBody>
                  <a:tcPr>
                    <a:solidFill>
                      <a:srgbClr val="FF8BFF">
                        <a:alpha val="15191"/>
                      </a:srgbClr>
                    </a:solidFill>
                  </a:tcPr>
                </a:tc>
                <a:extLst>
                  <a:ext uri="{0D108BD9-81ED-4DB2-BD59-A6C34878D82A}">
                    <a16:rowId xmlns:a16="http://schemas.microsoft.com/office/drawing/2014/main" val="25510214"/>
                  </a:ext>
                </a:extLst>
              </a:tr>
              <a:tr h="658719">
                <a:tc>
                  <a:txBody>
                    <a:bodyPr/>
                    <a:lstStyle/>
                    <a:p>
                      <a:pPr>
                        <a:defRPr b="0" i="0"/>
                      </a:pPr>
                      <a:r>
                        <a:rPr lang="1106">
                          <a:latin typeface="Montserrat" pitchFamily="2" charset="77"/>
                        </a:rPr>
                        <a:t>1918</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a menywod dros 18 oed</a:t>
                      </a:r>
                    </a:p>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839291475"/>
                  </a:ext>
                </a:extLst>
              </a:tr>
              <a:tr h="941027">
                <a:tc>
                  <a:txBody>
                    <a:bodyPr/>
                    <a:lstStyle/>
                    <a:p>
                      <a:pPr>
                        <a:defRPr b="0" i="0"/>
                      </a:pPr>
                      <a:r>
                        <a:rPr lang="1106">
                          <a:latin typeface="Montserrat" pitchFamily="2" charset="77"/>
                        </a:rPr>
                        <a:t>1928</a:t>
                      </a:r>
                      <a:endParaRPr lang="en-US">
                        <a:latin typeface="Montserrat" pitchFamily="2" charset="77"/>
                      </a:endParaRPr>
                    </a:p>
                  </a:txBody>
                  <a:tcPr>
                    <a:solidFill>
                      <a:srgbClr val="FF8BFF">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dros 21 oed a menywod a oedd dros 30 oed ac yn berchen ar eu cartref eu hun</a:t>
                      </a:r>
                    </a:p>
                    <a:p>
                      <a:endParaRPr lang="en-US">
                        <a:latin typeface="Montserrat" pitchFamily="2" charset="77"/>
                      </a:endParaRPr>
                    </a:p>
                  </a:txBody>
                  <a:tcPr>
                    <a:solidFill>
                      <a:srgbClr val="FF8BFF">
                        <a:alpha val="15000"/>
                      </a:srgbClr>
                    </a:solidFill>
                  </a:tcPr>
                </a:tc>
                <a:extLst>
                  <a:ext uri="{0D108BD9-81ED-4DB2-BD59-A6C34878D82A}">
                    <a16:rowId xmlns:a16="http://schemas.microsoft.com/office/drawing/2014/main" val="2389833876"/>
                  </a:ext>
                </a:extLst>
              </a:tr>
              <a:tr h="952619">
                <a:tc>
                  <a:txBody>
                    <a:bodyPr/>
                    <a:lstStyle/>
                    <a:p>
                      <a:pPr>
                        <a:defRPr b="0" i="0"/>
                      </a:pPr>
                      <a:r>
                        <a:rPr lang="1106">
                          <a:latin typeface="Montserrat" pitchFamily="2" charset="77"/>
                        </a:rPr>
                        <a:t>1969</a:t>
                      </a: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a menywod dros 16 oed (ar gyfer etholiadau Senedd Cymru ac etholiadau lleol)</a:t>
                      </a:r>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349097017"/>
                  </a:ext>
                </a:extLst>
              </a:tr>
              <a:tr h="952619">
                <a:tc>
                  <a:txBody>
                    <a:bodyPr/>
                    <a:lstStyle/>
                    <a:p>
                      <a:pPr>
                        <a:defRPr b="0" i="0"/>
                      </a:pPr>
                      <a:r>
                        <a:rPr lang="1106">
                          <a:latin typeface="Montserrat" pitchFamily="2" charset="77"/>
                        </a:rPr>
                        <a:t>2021</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dros 21 oed</a:t>
                      </a:r>
                    </a:p>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408131674"/>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p:nvPr>
            <p:custDataLst>
              <p:tags r:id="rId4"/>
            </p:custDataLst>
          </p:nvPr>
        </p:nvSpPr>
        <p:spPr>
          <a:xfrm>
            <a:off x="0" y="1079781"/>
            <a:ext cx="6728746" cy="319417"/>
          </a:xfrm>
          <a:prstGeom prst="rect">
            <a:avLst/>
          </a:prstGeom>
        </p:spPr>
        <p:txBody>
          <a:bodyPr>
            <a:normAutofit fontScale="90000"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1106" b="1"/>
              <a:t>    (Parwch yr ateb â'r dyddiad cywir)</a:t>
            </a:r>
            <a:endParaRPr lang="en-US"/>
          </a:p>
        </p:txBody>
      </p:sp>
    </p:spTree>
    <p:extLst>
      <p:ext uri="{BB962C8B-B14F-4D97-AF65-F5344CB8AC3E}">
        <p14:creationId xmlns:p14="http://schemas.microsoft.com/office/powerpoint/2010/main" val="305472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a:xfrm>
            <a:off x="290455" y="467140"/>
            <a:ext cx="10037576" cy="688420"/>
          </a:xfrm>
        </p:spPr>
        <p:txBody>
          <a:bodyPr>
            <a:normAutofit/>
          </a:bodyPr>
          <a:lstStyle/>
          <a:p>
            <a:pPr>
              <a:defRPr b="0" i="0"/>
            </a:pPr>
            <a:r>
              <a:rPr lang="1106" b="1"/>
              <a:t>Pwy allai bleidleisio? Atebion </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Croeso i dy bleidlais</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nvPr>
        </p:nvGraphicFramePr>
        <p:xfrm>
          <a:off x="371475" y="1556009"/>
          <a:ext cx="11415364" cy="4479078"/>
        </p:xfrm>
        <a:graphic>
          <a:graphicData uri="http://schemas.openxmlformats.org/drawingml/2006/table">
            <a:tbl>
              <a:tblPr bandRow="1">
                <a:tableStyleId>{5C22544A-7EE6-4342-B048-85BDC9FD1C3A}</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18413">
                <a:tc>
                  <a:txBody>
                    <a:bodyPr/>
                    <a:lstStyle/>
                    <a:p>
                      <a:pPr>
                        <a:defRPr b="0" i="0"/>
                      </a:pPr>
                      <a:r>
                        <a:rPr lang="1106">
                          <a:latin typeface="Montserrat" pitchFamily="2" charset="77"/>
                        </a:rPr>
                        <a:t>1914</a:t>
                      </a:r>
                      <a:endParaRPr lang="en-US">
                        <a:latin typeface="Montserrat" pitchFamily="2" charset="77"/>
                      </a:endParaRPr>
                    </a:p>
                  </a:txBody>
                  <a:tcPr>
                    <a:solidFill>
                      <a:srgbClr val="FF8BFF">
                        <a:alpha val="23000"/>
                      </a:srgbClr>
                    </a:solidFill>
                  </a:tcPr>
                </a:tc>
                <a:tc>
                  <a:txBody>
                    <a:bodyPr/>
                    <a:lstStyle/>
                    <a:p>
                      <a:pPr marL="0" indent="0">
                        <a:buNone/>
                        <a:defRPr b="0" i="0"/>
                      </a:pPr>
                      <a:r>
                        <a:rPr lang="1106">
                          <a:latin typeface="Montserrat" panose="020B0604020202020204" charset="0"/>
                        </a:rPr>
                        <a:t>Dynion dros 21 oed</a:t>
                      </a:r>
                    </a:p>
                  </a:txBody>
                  <a:tcPr>
                    <a:solidFill>
                      <a:srgbClr val="FF8BFF">
                        <a:alpha val="15191"/>
                      </a:srgbClr>
                    </a:solidFill>
                  </a:tcPr>
                </a:tc>
                <a:extLst>
                  <a:ext uri="{0D108BD9-81ED-4DB2-BD59-A6C34878D82A}">
                    <a16:rowId xmlns:a16="http://schemas.microsoft.com/office/drawing/2014/main" val="25510214"/>
                  </a:ext>
                </a:extLst>
              </a:tr>
              <a:tr h="658719">
                <a:tc>
                  <a:txBody>
                    <a:bodyPr/>
                    <a:lstStyle/>
                    <a:p>
                      <a:pPr>
                        <a:defRPr b="0" i="0"/>
                      </a:pPr>
                      <a:r>
                        <a:rPr lang="1106">
                          <a:latin typeface="Montserrat" pitchFamily="2" charset="77"/>
                        </a:rPr>
                        <a:t>1918</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dros 21 oed a menywod a oedd dros 30 oed ac yn berchen ar eu cartref eu hun</a:t>
                      </a:r>
                    </a:p>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839291475"/>
                  </a:ext>
                </a:extLst>
              </a:tr>
              <a:tr h="941027">
                <a:tc>
                  <a:txBody>
                    <a:bodyPr/>
                    <a:lstStyle/>
                    <a:p>
                      <a:pPr>
                        <a:defRPr b="0" i="0"/>
                      </a:pPr>
                      <a:r>
                        <a:rPr lang="1106">
                          <a:latin typeface="Montserrat" pitchFamily="2" charset="77"/>
                        </a:rPr>
                        <a:t>1928</a:t>
                      </a:r>
                      <a:endParaRPr lang="en-US">
                        <a:latin typeface="Montserrat" pitchFamily="2" charset="77"/>
                      </a:endParaRPr>
                    </a:p>
                  </a:txBody>
                  <a:tcPr>
                    <a:solidFill>
                      <a:srgbClr val="FF8BFF">
                        <a:alpha val="23000"/>
                      </a:srgbClr>
                    </a:solidFill>
                  </a:tcPr>
                </a:tc>
                <a:tc>
                  <a:txBody>
                    <a:bodyPr/>
                    <a:lstStyle/>
                    <a:p>
                      <a:pPr marL="0" indent="0">
                        <a:buNone/>
                        <a:defRPr b="0" i="0"/>
                      </a:pPr>
                      <a:r>
                        <a:rPr lang="1106">
                          <a:latin typeface="Montserrat" panose="020B0604020202020204" charset="0"/>
                        </a:rPr>
                        <a:t>Dynion a menywod dros 21 oed</a:t>
                      </a:r>
                    </a:p>
                    <a:p>
                      <a:endParaRPr lang="en-US">
                        <a:latin typeface="Montserrat" pitchFamily="2" charset="77"/>
                      </a:endParaRPr>
                    </a:p>
                  </a:txBody>
                  <a:tcPr>
                    <a:solidFill>
                      <a:srgbClr val="FF8BFF">
                        <a:alpha val="15000"/>
                      </a:srgbClr>
                    </a:solidFill>
                  </a:tcPr>
                </a:tc>
                <a:extLst>
                  <a:ext uri="{0D108BD9-81ED-4DB2-BD59-A6C34878D82A}">
                    <a16:rowId xmlns:a16="http://schemas.microsoft.com/office/drawing/2014/main" val="2389833876"/>
                  </a:ext>
                </a:extLst>
              </a:tr>
              <a:tr h="952619">
                <a:tc>
                  <a:txBody>
                    <a:bodyPr/>
                    <a:lstStyle/>
                    <a:p>
                      <a:pPr>
                        <a:defRPr b="0" i="0"/>
                      </a:pPr>
                      <a:r>
                        <a:rPr lang="1106">
                          <a:latin typeface="Montserrat" pitchFamily="2" charset="77"/>
                        </a:rPr>
                        <a:t>1969</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a menywod dros 18 oed</a:t>
                      </a:r>
                    </a:p>
                    <a:p>
                      <a:pPr marL="0" marR="0" lvl="0" indent="0" algn="l" defTabSz="914400" rtl="0" eaLnBrk="1" fontAlgn="auto" latinLnBrk="0" hangingPunct="1">
                        <a:lnSpc>
                          <a:spcPct val="100000"/>
                        </a:lnSpc>
                        <a:spcBef>
                          <a:spcPct val="0"/>
                        </a:spcBef>
                        <a:spcAft>
                          <a:spcPct val="0"/>
                        </a:spcAft>
                        <a:buClrTx/>
                        <a:buSzTx/>
                        <a:buFontTx/>
                        <a:buNone/>
                        <a:defRPr/>
                      </a:pPr>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349097017"/>
                  </a:ext>
                </a:extLst>
              </a:tr>
              <a:tr h="952619">
                <a:tc>
                  <a:txBody>
                    <a:bodyPr/>
                    <a:lstStyle/>
                    <a:p>
                      <a:pPr>
                        <a:defRPr b="0" i="0"/>
                      </a:pPr>
                      <a:r>
                        <a:rPr lang="1106">
                          <a:latin typeface="Montserrat" pitchFamily="2" charset="77"/>
                        </a:rPr>
                        <a:t>2021</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latin typeface="Montserrat" panose="020B0604020202020204" charset="0"/>
                        </a:rPr>
                        <a:t>Dynion a menywod dros 16 oed (ar gyfer etholiadau Senedd Cymru ac etholiadau lleol)</a:t>
                      </a:r>
                    </a:p>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408131674"/>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p:nvPr>
            <p:custDataLst>
              <p:tags r:id="rId4"/>
            </p:custDataLst>
          </p:nvPr>
        </p:nvSpPr>
        <p:spPr>
          <a:xfrm>
            <a:off x="0" y="1079781"/>
            <a:ext cx="6728746" cy="319417"/>
          </a:xfrm>
          <a:prstGeom prst="rect">
            <a:avLst/>
          </a:prstGeom>
        </p:spPr>
        <p:txBody>
          <a:bodyPr>
            <a:normAutofit fontScale="90000"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1106" b="1"/>
              <a:t>    (Parwch yr ateb â'r dyddiad cywir)</a:t>
            </a:r>
            <a:endParaRPr lang="en-US"/>
          </a:p>
        </p:txBody>
      </p:sp>
    </p:spTree>
    <p:extLst>
      <p:ext uri="{BB962C8B-B14F-4D97-AF65-F5344CB8AC3E}">
        <p14:creationId xmlns:p14="http://schemas.microsoft.com/office/powerpoint/2010/main" val="4006654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a:xfrm>
            <a:off x="290455" y="467140"/>
            <a:ext cx="10037576" cy="688420"/>
          </a:xfrm>
        </p:spPr>
        <p:txBody>
          <a:bodyPr>
            <a:normAutofit/>
          </a:bodyPr>
          <a:lstStyle/>
          <a:p>
            <a:pPr>
              <a:defRPr b="0" i="0"/>
            </a:pPr>
            <a:r>
              <a:rPr lang="1106" b="1"/>
              <a:t>Pwy allai bleidleisio? </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Croeso i dy bleidlais</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nvPr>
        </p:nvGraphicFramePr>
        <p:xfrm>
          <a:off x="371475" y="1556009"/>
          <a:ext cx="11415364" cy="4223397"/>
        </p:xfrm>
        <a:graphic>
          <a:graphicData uri="http://schemas.openxmlformats.org/drawingml/2006/table">
            <a:tbl>
              <a:tblPr bandRow="1">
                <a:tableStyleId>{5C22544A-7EE6-4342-B048-85BDC9FD1C3A}</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718413">
                <a:tc>
                  <a:txBody>
                    <a:bodyPr/>
                    <a:lstStyle/>
                    <a:p>
                      <a:pPr>
                        <a:defRPr b="0" i="0"/>
                      </a:pPr>
                      <a:r>
                        <a:rPr lang="1106">
                          <a:latin typeface="Montserrat" pitchFamily="2" charset="77"/>
                        </a:rPr>
                        <a:t>1914</a:t>
                      </a:r>
                      <a:endParaRPr lang="en-US">
                        <a:latin typeface="Montserrat" pitchFamily="2" charset="77"/>
                      </a:endParaRPr>
                    </a:p>
                  </a:txBody>
                  <a:tcPr>
                    <a:solidFill>
                      <a:srgbClr val="FF8BFF">
                        <a:alpha val="23000"/>
                      </a:srgbClr>
                    </a:solidFill>
                  </a:tcPr>
                </a:tc>
                <a:tc>
                  <a:txBody>
                    <a:bodyPr/>
                    <a:lstStyle/>
                    <a:p>
                      <a:pPr marL="0" indent="0">
                        <a:buNone/>
                      </a:pPr>
                      <a:endParaRPr lang="en-GB">
                        <a:latin typeface="Montserrat" panose="020B0604020202020204" charset="0"/>
                      </a:endParaRPr>
                    </a:p>
                  </a:txBody>
                  <a:tcPr>
                    <a:solidFill>
                      <a:srgbClr val="FF8BFF">
                        <a:alpha val="15191"/>
                      </a:srgbClr>
                    </a:solidFill>
                  </a:tcPr>
                </a:tc>
                <a:extLst>
                  <a:ext uri="{0D108BD9-81ED-4DB2-BD59-A6C34878D82A}">
                    <a16:rowId xmlns:a16="http://schemas.microsoft.com/office/drawing/2014/main" val="25510214"/>
                  </a:ext>
                </a:extLst>
              </a:tr>
              <a:tr h="658719">
                <a:tc>
                  <a:txBody>
                    <a:bodyPr/>
                    <a:lstStyle/>
                    <a:p>
                      <a:pPr>
                        <a:defRPr b="0" i="0"/>
                      </a:pPr>
                      <a:r>
                        <a:rPr lang="1106">
                          <a:latin typeface="Montserrat" pitchFamily="2" charset="77"/>
                        </a:rPr>
                        <a:t>1918</a:t>
                      </a:r>
                      <a:endParaRPr lang="en-US">
                        <a:latin typeface="Montserrat" pitchFamily="2" charset="77"/>
                      </a:endParaRPr>
                    </a:p>
                  </a:txBody>
                  <a:tcPr>
                    <a:solidFill>
                      <a:srgbClr val="FF8BFF">
                        <a:alpha val="15000"/>
                      </a:srgbClr>
                    </a:solidFill>
                  </a:tcPr>
                </a:tc>
                <a:tc>
                  <a:txBody>
                    <a:bodyPr/>
                    <a:lstStyle/>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839291475"/>
                  </a:ext>
                </a:extLst>
              </a:tr>
              <a:tr h="941027">
                <a:tc>
                  <a:txBody>
                    <a:bodyPr/>
                    <a:lstStyle/>
                    <a:p>
                      <a:pPr>
                        <a:defRPr b="0" i="0"/>
                      </a:pPr>
                      <a:r>
                        <a:rPr lang="1106">
                          <a:latin typeface="Montserrat" pitchFamily="2" charset="77"/>
                        </a:rPr>
                        <a:t>1928</a:t>
                      </a:r>
                      <a:endParaRPr lang="en-US">
                        <a:latin typeface="Montserrat" pitchFamily="2" charset="77"/>
                      </a:endParaRPr>
                    </a:p>
                  </a:txBody>
                  <a:tcPr>
                    <a:solidFill>
                      <a:srgbClr val="FF8BFF">
                        <a:alpha val="23000"/>
                      </a:srgbClr>
                    </a:solidFill>
                  </a:tcPr>
                </a:tc>
                <a:tc>
                  <a:txBody>
                    <a:bodyPr/>
                    <a:lstStyle/>
                    <a:p>
                      <a:endParaRPr lang="en-US">
                        <a:latin typeface="Montserrat" pitchFamily="2" charset="77"/>
                      </a:endParaRPr>
                    </a:p>
                  </a:txBody>
                  <a:tcPr>
                    <a:solidFill>
                      <a:srgbClr val="FF8BFF">
                        <a:alpha val="15000"/>
                      </a:srgbClr>
                    </a:solidFill>
                  </a:tcPr>
                </a:tc>
                <a:extLst>
                  <a:ext uri="{0D108BD9-81ED-4DB2-BD59-A6C34878D82A}">
                    <a16:rowId xmlns:a16="http://schemas.microsoft.com/office/drawing/2014/main" val="2389833876"/>
                  </a:ext>
                </a:extLst>
              </a:tr>
              <a:tr h="952619">
                <a:tc>
                  <a:txBody>
                    <a:bodyPr/>
                    <a:lstStyle/>
                    <a:p>
                      <a:pPr>
                        <a:defRPr b="0" i="0"/>
                      </a:pPr>
                      <a:r>
                        <a:rPr lang="1106">
                          <a:latin typeface="Montserrat" pitchFamily="2" charset="77"/>
                        </a:rPr>
                        <a:t>1969</a:t>
                      </a:r>
                      <a:endParaRPr lang="en-US">
                        <a:latin typeface="Montserrat" pitchFamily="2" charset="77"/>
                      </a:endParaRPr>
                    </a:p>
                  </a:txBody>
                  <a:tcPr>
                    <a:solidFill>
                      <a:srgbClr val="FF8BFF">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2349097017"/>
                  </a:ext>
                </a:extLst>
              </a:tr>
              <a:tr h="952619">
                <a:tc>
                  <a:txBody>
                    <a:bodyPr/>
                    <a:lstStyle/>
                    <a:p>
                      <a:pPr>
                        <a:defRPr b="0" i="0"/>
                      </a:pPr>
                      <a:r>
                        <a:rPr lang="1106">
                          <a:latin typeface="Montserrat" pitchFamily="2" charset="77"/>
                        </a:rPr>
                        <a:t>2021</a:t>
                      </a:r>
                      <a:endParaRPr lang="en-US">
                        <a:latin typeface="Montserrat" pitchFamily="2" charset="77"/>
                      </a:endParaRPr>
                    </a:p>
                  </a:txBody>
                  <a:tcPr>
                    <a:solidFill>
                      <a:srgbClr val="FF8BFF">
                        <a:alpha val="15000"/>
                      </a:srgbClr>
                    </a:solidFill>
                  </a:tcPr>
                </a:tc>
                <a:tc>
                  <a:txBody>
                    <a:bodyPr/>
                    <a:lstStyle/>
                    <a:p>
                      <a:endParaRPr lang="en-US">
                        <a:latin typeface="Montserrat" pitchFamily="2" charset="77"/>
                      </a:endParaRPr>
                    </a:p>
                  </a:txBody>
                  <a:tcPr>
                    <a:solidFill>
                      <a:srgbClr val="FF8BFF">
                        <a:alpha val="23000"/>
                      </a:srgbClr>
                    </a:solidFill>
                  </a:tcPr>
                </a:tc>
                <a:extLst>
                  <a:ext uri="{0D108BD9-81ED-4DB2-BD59-A6C34878D82A}">
                    <a16:rowId xmlns:a16="http://schemas.microsoft.com/office/drawing/2014/main" val="408131674"/>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p:nvPr>
            <p:custDataLst>
              <p:tags r:id="rId4"/>
            </p:custDataLst>
          </p:nvPr>
        </p:nvSpPr>
        <p:spPr>
          <a:xfrm>
            <a:off x="0" y="1079781"/>
            <a:ext cx="6728746" cy="319417"/>
          </a:xfrm>
          <a:prstGeom prst="rect">
            <a:avLst/>
          </a:prstGeom>
        </p:spPr>
        <p:txBody>
          <a:bodyPr>
            <a:normAutofit fontScale="90000"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1106" b="1"/>
              <a:t>    (Opsiwn sleid amgen)</a:t>
            </a:r>
            <a:endParaRPr lang="en-US"/>
          </a:p>
        </p:txBody>
      </p:sp>
    </p:spTree>
    <p:extLst>
      <p:ext uri="{BB962C8B-B14F-4D97-AF65-F5344CB8AC3E}">
        <p14:creationId xmlns:p14="http://schemas.microsoft.com/office/powerpoint/2010/main" val="369804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5BEFD6-200D-D045-B2FA-8A77AA3D302C}"/>
              </a:ext>
            </a:extLst>
          </p:cNvPr>
          <p:cNvSpPr>
            <a:spLocks noGrp="1"/>
          </p:cNvSpPr>
          <p:nvPr>
            <p:ph type="ftr" sz="quarter" idx="14"/>
            <p:custDataLst>
              <p:tags r:id="rId1"/>
            </p:custDataLst>
          </p:nvPr>
        </p:nvSpPr>
        <p:spPr>
          <a:xfrm>
            <a:off x="280516" y="6023044"/>
            <a:ext cx="6994044" cy="365125"/>
          </a:xfrm>
        </p:spPr>
        <p:txBody>
          <a:bodyPr/>
          <a:lstStyle/>
          <a:p>
            <a:pPr>
              <a:defRPr b="0" i="0"/>
            </a:pPr>
            <a:r>
              <a:rPr lang="1106" b="1"/>
              <a:t>Croeso i dy bleidlais</a:t>
            </a:r>
            <a:endParaRPr lang="en-US"/>
          </a:p>
        </p:txBody>
      </p:sp>
      <p:pic>
        <p:nvPicPr>
          <p:cNvPr id="9" name="Picture 8"/>
          <p:cNvPicPr>
            <a:picLocks noChangeAspect="1"/>
          </p:cNvPicPr>
          <p:nvPr>
            <p:custDataLst>
              <p:tags r:id="rId2"/>
            </p:custDataLst>
          </p:nvPr>
        </p:nvPicPr>
        <p:blipFill>
          <a:blip r:embed="rId6"/>
          <a:srcRect l="35725"/>
          <a:stretch>
            <a:fillRect/>
          </a:stretch>
        </p:blipFill>
        <p:spPr>
          <a:xfrm>
            <a:off x="1101968" y="503471"/>
            <a:ext cx="3810001" cy="4934667"/>
          </a:xfrm>
          <a:prstGeom prst="rect">
            <a:avLst/>
          </a:prstGeom>
        </p:spPr>
      </p:pic>
      <p:sp>
        <p:nvSpPr>
          <p:cNvPr id="10" name="Text Placeholder 11">
            <a:extLst>
              <a:ext uri="{FF2B5EF4-FFF2-40B4-BE49-F238E27FC236}">
                <a16:creationId xmlns:a16="http://schemas.microsoft.com/office/drawing/2014/main" id="{512E53ED-D822-B248-9831-8F09A4D04829}"/>
              </a:ext>
            </a:extLst>
          </p:cNvPr>
          <p:cNvSpPr txBox="1"/>
          <p:nvPr>
            <p:custDataLst>
              <p:tags r:id="rId3"/>
            </p:custDataLst>
          </p:nvPr>
        </p:nvSpPr>
        <p:spPr>
          <a:xfrm>
            <a:off x="4970585" y="2074984"/>
            <a:ext cx="6119447" cy="3148135"/>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Clr>
                <a:srgbClr val="00E7BD"/>
              </a:buClr>
              <a:buSzPct val="140000"/>
              <a:buFont typeface="Wingdings" pitchFamily="2" charset="2"/>
              <a:buNone/>
              <a:defRPr sz="2000" b="1" i="0" kern="1200">
                <a:solidFill>
                  <a:schemeClr val="tx1"/>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defRPr b="0" i="0"/>
            </a:pPr>
            <a:r>
              <a:rPr lang="1106" b="0" dirty="0"/>
              <a:t>Etholiadau Senedd y DU: 18 oed</a:t>
            </a:r>
          </a:p>
          <a:p>
            <a:pPr marL="342900" indent="-342900" algn="l">
              <a:buFont typeface="Arial" panose="020B0604020202020204" pitchFamily="34" charset="0"/>
              <a:buChar char="•"/>
              <a:defRPr b="0" i="0"/>
            </a:pPr>
            <a:r>
              <a:rPr lang="1106" b="0" dirty="0"/>
              <a:t>Etholiadau Senedd yr Alban: 16 oed</a:t>
            </a:r>
          </a:p>
          <a:p>
            <a:pPr marL="342900" indent="-342900" algn="l">
              <a:buFont typeface="Arial" panose="020B0604020202020204" pitchFamily="34" charset="0"/>
              <a:buChar char="•"/>
              <a:defRPr b="0" i="0"/>
            </a:pPr>
            <a:r>
              <a:rPr lang="1106" b="0" dirty="0"/>
              <a:t>Etholiadau Senedd Cymru: 16 oed</a:t>
            </a:r>
          </a:p>
          <a:p>
            <a:pPr marL="342900" indent="-342900" algn="l">
              <a:buFont typeface="Arial" panose="020B0604020202020204" pitchFamily="34" charset="0"/>
              <a:buChar char="•"/>
              <a:defRPr b="0" i="0"/>
            </a:pPr>
            <a:r>
              <a:rPr lang="1106" b="0" dirty="0"/>
              <a:t>Etholiadau Cynulliad Gogledd Iwerddon: 18 oed</a:t>
            </a:r>
          </a:p>
          <a:p>
            <a:pPr marL="342900" indent="-342900" algn="l">
              <a:buFont typeface="Arial" panose="020B0604020202020204" pitchFamily="34" charset="0"/>
              <a:buChar char="•"/>
              <a:defRPr b="0" i="0"/>
            </a:pPr>
            <a:r>
              <a:rPr lang="1106" b="0" dirty="0"/>
              <a:t>Etholiadau lleol yn Lloegr a Gogledd Iwerddon: 18 oed</a:t>
            </a:r>
          </a:p>
          <a:p>
            <a:pPr marL="342900" indent="-342900" algn="l">
              <a:buFont typeface="Arial" panose="020B0604020202020204" pitchFamily="34" charset="0"/>
              <a:buChar char="•"/>
              <a:defRPr b="0" i="0"/>
            </a:pPr>
            <a:r>
              <a:rPr lang="1106" b="0" dirty="0"/>
              <a:t>Etholiadau lleol yng Nghymru a'r Alban: 16 oed</a:t>
            </a:r>
            <a:endParaRPr lang="en-US" b="0" dirty="0"/>
          </a:p>
        </p:txBody>
      </p:sp>
    </p:spTree>
    <p:extLst>
      <p:ext uri="{BB962C8B-B14F-4D97-AF65-F5344CB8AC3E}">
        <p14:creationId xmlns:p14="http://schemas.microsoft.com/office/powerpoint/2010/main" val="282425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0852-A0F7-5046-8083-26D151E88DA4}"/>
              </a:ext>
            </a:extLst>
          </p:cNvPr>
          <p:cNvSpPr>
            <a:spLocks noGrp="1"/>
          </p:cNvSpPr>
          <p:nvPr>
            <p:ph type="title"/>
            <p:custDataLst>
              <p:tags r:id="rId1"/>
            </p:custDataLst>
          </p:nvPr>
        </p:nvSpPr>
        <p:spPr>
          <a:xfrm>
            <a:off x="290455" y="467140"/>
            <a:ext cx="9709330" cy="610984"/>
          </a:xfrm>
        </p:spPr>
        <p:txBody>
          <a:bodyPr>
            <a:normAutofit fontScale="90000"/>
          </a:bodyPr>
          <a:lstStyle/>
          <a:p>
            <a:pPr>
              <a:defRPr b="0" i="0"/>
            </a:pPr>
            <a:r>
              <a:rPr lang="1106" b="1"/>
              <a:t>Sut y byddech yn teimlo pe na baech yn cael pleidleisio?</a:t>
            </a:r>
            <a:endParaRPr lang="en-US"/>
          </a:p>
        </p:txBody>
      </p:sp>
      <p:sp>
        <p:nvSpPr>
          <p:cNvPr id="8" name="Text Placeholder 7">
            <a:extLst>
              <a:ext uri="{FF2B5EF4-FFF2-40B4-BE49-F238E27FC236}">
                <a16:creationId xmlns:a16="http://schemas.microsoft.com/office/drawing/2014/main" id="{85B7F20C-9619-0C46-94CF-E325EC02269A}"/>
              </a:ext>
            </a:extLst>
          </p:cNvPr>
          <p:cNvSpPr>
            <a:spLocks noGrp="1"/>
          </p:cNvSpPr>
          <p:nvPr>
            <p:ph type="body" sz="quarter" idx="11"/>
            <p:custDataLst>
              <p:tags r:id="rId2"/>
            </p:custDataLst>
          </p:nvPr>
        </p:nvSpPr>
        <p:spPr/>
        <p:txBody>
          <a:bodyPr/>
          <a:lstStyle/>
          <a:p>
            <a:endParaRPr lang="en-US" dirty="0"/>
          </a:p>
        </p:txBody>
      </p:sp>
      <p:sp>
        <p:nvSpPr>
          <p:cNvPr id="4" name="Footer Placeholder 3">
            <a:extLst>
              <a:ext uri="{FF2B5EF4-FFF2-40B4-BE49-F238E27FC236}">
                <a16:creationId xmlns:a16="http://schemas.microsoft.com/office/drawing/2014/main" id="{9AA01A3F-19D6-E142-A58A-3686F54B3239}"/>
              </a:ext>
            </a:extLst>
          </p:cNvPr>
          <p:cNvSpPr>
            <a:spLocks noGrp="1"/>
          </p:cNvSpPr>
          <p:nvPr>
            <p:ph type="ftr" sz="quarter" idx="16"/>
            <p:custDataLst>
              <p:tags r:id="rId3"/>
            </p:custDataLst>
          </p:nvPr>
        </p:nvSpPr>
        <p:spPr/>
        <p:txBody>
          <a:bodyPr/>
          <a:lstStyle/>
          <a:p>
            <a:pPr>
              <a:defRPr b="0" i="0"/>
            </a:pPr>
            <a:r>
              <a:rPr lang="1106" b="1"/>
              <a:t>Croeso i dy bleidlais</a:t>
            </a:r>
            <a:endParaRPr lang="en-US"/>
          </a:p>
        </p:txBody>
      </p:sp>
    </p:spTree>
    <p:extLst>
      <p:ext uri="{BB962C8B-B14F-4D97-AF65-F5344CB8AC3E}">
        <p14:creationId xmlns:p14="http://schemas.microsoft.com/office/powerpoint/2010/main" val="243556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2FC8D86-5204-934B-B366-4E568F94BA91}"/>
              </a:ext>
            </a:extLst>
          </p:cNvPr>
          <p:cNvSpPr>
            <a:spLocks noGrp="1"/>
          </p:cNvSpPr>
          <p:nvPr>
            <p:ph type="body" sz="quarter" idx="15"/>
            <p:custDataLst>
              <p:tags r:id="rId1"/>
            </p:custDataLst>
          </p:nvPr>
        </p:nvSpPr>
        <p:spPr/>
        <p:txBody>
          <a:bodyPr/>
          <a:lstStyle/>
          <a:p>
            <a:pPr>
              <a:defRPr b="0" i="0"/>
            </a:pPr>
            <a:r>
              <a:rPr lang="1106" b="1"/>
              <a:t>CWIS</a:t>
            </a:r>
          </a:p>
          <a:p>
            <a:endParaRPr lang="en-US"/>
          </a:p>
        </p:txBody>
      </p:sp>
      <p:sp>
        <p:nvSpPr>
          <p:cNvPr id="10" name="Text Placeholder 9">
            <a:extLst>
              <a:ext uri="{FF2B5EF4-FFF2-40B4-BE49-F238E27FC236}">
                <a16:creationId xmlns:a16="http://schemas.microsoft.com/office/drawing/2014/main" id="{7D139269-1D66-8845-9963-DA4F39B3B49A}"/>
              </a:ext>
            </a:extLst>
          </p:cNvPr>
          <p:cNvSpPr>
            <a:spLocks noGrp="1"/>
          </p:cNvSpPr>
          <p:nvPr>
            <p:ph type="body" sz="quarter" idx="16"/>
            <p:custDataLst>
              <p:tags r:id="rId2"/>
            </p:custDataLst>
          </p:nvPr>
        </p:nvSpPr>
        <p:spPr/>
        <p:txBody>
          <a:bodyPr/>
          <a:lstStyle/>
          <a:p>
            <a:pPr>
              <a:defRPr b="0" i="0"/>
            </a:pPr>
            <a:r>
              <a:rPr lang="1106" b="1"/>
              <a:t>CWIS</a:t>
            </a:r>
          </a:p>
          <a:p>
            <a:endParaRPr lang="en-US"/>
          </a:p>
        </p:txBody>
      </p:sp>
      <p:sp>
        <p:nvSpPr>
          <p:cNvPr id="11" name="Text Placeholder 10">
            <a:extLst>
              <a:ext uri="{FF2B5EF4-FFF2-40B4-BE49-F238E27FC236}">
                <a16:creationId xmlns:a16="http://schemas.microsoft.com/office/drawing/2014/main" id="{9545E58D-CAC1-9E44-BEA5-88E8B501C5D9}"/>
              </a:ext>
            </a:extLst>
          </p:cNvPr>
          <p:cNvSpPr>
            <a:spLocks noGrp="1"/>
          </p:cNvSpPr>
          <p:nvPr>
            <p:ph type="body" sz="quarter" idx="17"/>
            <p:custDataLst>
              <p:tags r:id="rId3"/>
            </p:custDataLst>
          </p:nvPr>
        </p:nvSpPr>
        <p:spPr/>
        <p:txBody>
          <a:bodyPr/>
          <a:lstStyle/>
          <a:p>
            <a:pPr>
              <a:defRPr b="0" i="0"/>
            </a:pPr>
            <a:r>
              <a:rPr lang="1106" b="1"/>
              <a:t>CWIS</a:t>
            </a:r>
            <a:endParaRPr lang="en-US"/>
          </a:p>
        </p:txBody>
      </p:sp>
      <p:sp>
        <p:nvSpPr>
          <p:cNvPr id="12" name="Text Placeholder 11">
            <a:extLst>
              <a:ext uri="{FF2B5EF4-FFF2-40B4-BE49-F238E27FC236}">
                <a16:creationId xmlns:a16="http://schemas.microsoft.com/office/drawing/2014/main" id="{6AAA5D44-FC9B-8644-AE57-6BEECAEF41B4}"/>
              </a:ext>
            </a:extLst>
          </p:cNvPr>
          <p:cNvSpPr>
            <a:spLocks noGrp="1"/>
          </p:cNvSpPr>
          <p:nvPr>
            <p:ph type="body" sz="quarter" idx="19"/>
            <p:custDataLst>
              <p:tags r:id="rId4"/>
            </p:custDataLst>
          </p:nvPr>
        </p:nvSpPr>
        <p:spPr/>
        <p:txBody>
          <a:bodyPr/>
          <a:lstStyle/>
          <a:p>
            <a:pPr>
              <a:defRPr b="0" i="0"/>
            </a:pPr>
            <a:r>
              <a:rPr lang="1106" b="1"/>
              <a:t>CWIS</a:t>
            </a:r>
          </a:p>
          <a:p>
            <a:endParaRPr lang="en-US"/>
          </a:p>
        </p:txBody>
      </p:sp>
      <p:sp>
        <p:nvSpPr>
          <p:cNvPr id="13" name="Text Placeholder 12">
            <a:extLst>
              <a:ext uri="{FF2B5EF4-FFF2-40B4-BE49-F238E27FC236}">
                <a16:creationId xmlns:a16="http://schemas.microsoft.com/office/drawing/2014/main" id="{65B153AE-C4A4-B64F-9C17-68E36BDCC67D}"/>
              </a:ext>
            </a:extLst>
          </p:cNvPr>
          <p:cNvSpPr>
            <a:spLocks noGrp="1"/>
          </p:cNvSpPr>
          <p:nvPr>
            <p:ph type="body" sz="quarter" idx="20"/>
            <p:custDataLst>
              <p:tags r:id="rId5"/>
            </p:custDataLst>
          </p:nvPr>
        </p:nvSpPr>
        <p:spPr/>
        <p:txBody>
          <a:bodyPr/>
          <a:lstStyle/>
          <a:p>
            <a:pPr>
              <a:defRPr b="0" i="0"/>
            </a:pPr>
            <a:r>
              <a:rPr lang="1106" b="1"/>
              <a:t>CWIS</a:t>
            </a:r>
          </a:p>
          <a:p>
            <a:endParaRPr lang="en-US"/>
          </a:p>
        </p:txBody>
      </p:sp>
      <p:sp>
        <p:nvSpPr>
          <p:cNvPr id="2" name="Footer Placeholder 1">
            <a:extLst>
              <a:ext uri="{FF2B5EF4-FFF2-40B4-BE49-F238E27FC236}">
                <a16:creationId xmlns:a16="http://schemas.microsoft.com/office/drawing/2014/main" id="{9539B863-8EE1-E64B-9D15-6B4C2513CF59}"/>
              </a:ext>
            </a:extLst>
          </p:cNvPr>
          <p:cNvSpPr>
            <a:spLocks noGrp="1"/>
          </p:cNvSpPr>
          <p:nvPr>
            <p:ph type="ftr" sz="quarter" idx="14"/>
            <p:custDataLst>
              <p:tags r:id="rId6"/>
            </p:custDataLst>
          </p:nvPr>
        </p:nvSpPr>
        <p:spPr>
          <a:xfrm>
            <a:off x="280516" y="6023044"/>
            <a:ext cx="6994044" cy="365125"/>
          </a:xfrm>
        </p:spPr>
        <p:txBody>
          <a:bodyPr/>
          <a:lstStyle/>
          <a:p>
            <a:pPr>
              <a:defRPr b="0" i="0"/>
            </a:pPr>
            <a:r>
              <a:rPr lang="1106" b="1"/>
              <a:t>Croeso i dy bleidlais</a:t>
            </a:r>
            <a:endParaRPr lang="en-US"/>
          </a:p>
        </p:txBody>
      </p:sp>
    </p:spTree>
    <p:extLst>
      <p:ext uri="{BB962C8B-B14F-4D97-AF65-F5344CB8AC3E}">
        <p14:creationId xmlns:p14="http://schemas.microsoft.com/office/powerpoint/2010/main" val="348843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custDataLst>
              <p:tags r:id="rId1"/>
            </p:custDataLst>
          </p:nvPr>
        </p:nvSpPr>
        <p:spPr/>
        <p:txBody>
          <a:bodyPr/>
          <a:lstStyle/>
          <a:p>
            <a:pPr>
              <a:defRPr b="0" i="0"/>
            </a:pPr>
            <a:r>
              <a:rPr lang="1106" b="1"/>
              <a:t>Sylwadau i gloi</a:t>
            </a:r>
            <a:endParaRPr lang="en-US"/>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custDataLst>
              <p:tags r:id="rId2"/>
            </p:custDataLst>
          </p:nvPr>
        </p:nvSpPr>
        <p:spPr>
          <a:xfrm>
            <a:off x="382273" y="1465385"/>
            <a:ext cx="5569265" cy="3722565"/>
          </a:xfrm>
        </p:spPr>
        <p:txBody>
          <a:bodyPr>
            <a:normAutofit lnSpcReduction="10000"/>
          </a:bodyPr>
          <a:lstStyle/>
          <a:p>
            <a:pPr>
              <a:defRPr b="0" i="0"/>
            </a:pPr>
            <a:r>
              <a:rPr lang="1106" b="0"/>
              <a:t>Mae democratiaeth yn rhoi'r cyfle i bobl bleidleisio er mwyn dangos yr hyn sydd o bwys iddynt.</a:t>
            </a:r>
          </a:p>
          <a:p>
            <a:pPr marL="0" indent="0">
              <a:buNone/>
            </a:pPr>
            <a:endParaRPr lang="en-GB" b="0"/>
          </a:p>
          <a:p>
            <a:pPr>
              <a:defRPr b="0" i="0"/>
            </a:pPr>
            <a:r>
              <a:rPr lang="1106" b="0"/>
              <a:t>Yng Nghymru, gallwch bleidleisio pan fyddwch yn 16 oed yn etholiadau Senedd Cymru ac mewn etholiadau lleol</a:t>
            </a:r>
          </a:p>
          <a:p>
            <a:endParaRPr lang="en-GB" b="0"/>
          </a:p>
          <a:p>
            <a:pPr>
              <a:defRPr b="0" i="0"/>
            </a:pPr>
            <a:r>
              <a:rPr lang="1106" b="0"/>
              <a:t>Gallwch gofrestru i bleidleisio pan fyddwch yn 14 oed</a:t>
            </a:r>
          </a:p>
          <a:p>
            <a:pPr marL="0" indent="0">
              <a:buNone/>
            </a:pPr>
            <a:endParaRPr lang="en-GB" b="0"/>
          </a:p>
          <a:p>
            <a:endParaRPr lang="en-US"/>
          </a:p>
        </p:txBody>
      </p:sp>
      <p:sp>
        <p:nvSpPr>
          <p:cNvPr id="5" name="Text Placeholder 4">
            <a:extLst>
              <a:ext uri="{FF2B5EF4-FFF2-40B4-BE49-F238E27FC236}">
                <a16:creationId xmlns:a16="http://schemas.microsoft.com/office/drawing/2014/main" id="{D1B86DB2-1A70-3745-8847-72D8F104E89F}"/>
              </a:ext>
            </a:extLst>
          </p:cNvPr>
          <p:cNvSpPr>
            <a:spLocks noGrp="1"/>
          </p:cNvSpPr>
          <p:nvPr>
            <p:ph type="body" sz="quarter" idx="13"/>
            <p:custDataLst>
              <p:tags r:id="rId3"/>
            </p:custDataLst>
          </p:nvPr>
        </p:nvSpPr>
        <p:spPr>
          <a:xfrm>
            <a:off x="6240463" y="1465385"/>
            <a:ext cx="5543549" cy="3722565"/>
          </a:xfrm>
        </p:spPr>
        <p:txBody>
          <a:bodyPr/>
          <a:lstStyle/>
          <a:p>
            <a:pPr>
              <a:defRPr b="0" i="0"/>
            </a:pPr>
            <a:r>
              <a:rPr lang="1106" b="0"/>
              <a:t>Defnyddiwch eich pleidlais, peidiwch â'i cholli!  </a:t>
            </a:r>
          </a:p>
          <a:p>
            <a:endParaRPr lang="en-GB" b="0"/>
          </a:p>
          <a:p>
            <a:pPr>
              <a:defRPr b="0" i="0"/>
            </a:pPr>
            <a:r>
              <a:rPr lang="1106" b="0"/>
              <a:t>Cofrestrwch i bleidleisio yn gov.uk/cofrestru-i-bleidleisio</a:t>
            </a:r>
            <a:endParaRPr lang="en-GB" b="0"/>
          </a:p>
          <a:p>
            <a:endParaRPr lang="en-US"/>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custDataLst>
              <p:tags r:id="rId4"/>
            </p:custDataLst>
          </p:nvPr>
        </p:nvSpPr>
        <p:spPr/>
        <p:txBody>
          <a:bodyPr/>
          <a:lstStyle/>
          <a:p>
            <a:pPr>
              <a:defRPr b="0" i="0"/>
            </a:pPr>
            <a:r>
              <a:rPr lang="1106" b="1"/>
              <a:t>Croeso i dy bleidlais</a:t>
            </a:r>
            <a:endParaRPr lang="en-US"/>
          </a:p>
        </p:txBody>
      </p:sp>
    </p:spTree>
    <p:extLst>
      <p:ext uri="{BB962C8B-B14F-4D97-AF65-F5344CB8AC3E}">
        <p14:creationId xmlns:p14="http://schemas.microsoft.com/office/powerpoint/2010/main" val="2142639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4D99-ADBC-0848-858F-4F7AB09DEF62}"/>
              </a:ext>
            </a:extLst>
          </p:cNvPr>
          <p:cNvSpPr>
            <a:spLocks noGrp="1"/>
          </p:cNvSpPr>
          <p:nvPr>
            <p:ph type="title"/>
          </p:nvPr>
        </p:nvSpPr>
        <p:spPr/>
        <p:txBody>
          <a:bodyPr>
            <a:normAutofit/>
          </a:bodyPr>
          <a:lstStyle/>
          <a:p>
            <a:r>
              <a:rPr lang="1106" sz="5400" b="1" dirty="0"/>
              <a:t>Y dylai traffig gael ei wahardd o'r ffyrdd o amgylch ein hysgol</a:t>
            </a:r>
            <a:endParaRPr lang="en-US" sz="5400" dirty="0"/>
          </a:p>
        </p:txBody>
      </p:sp>
      <p:sp>
        <p:nvSpPr>
          <p:cNvPr id="3" name="Title 1">
            <a:extLst>
              <a:ext uri="{FF2B5EF4-FFF2-40B4-BE49-F238E27FC236}">
                <a16:creationId xmlns:a16="http://schemas.microsoft.com/office/drawing/2014/main" id="{EF4D4D99-ADBC-0848-858F-4F7AB09DEF62}"/>
              </a:ext>
            </a:extLst>
          </p:cNvPr>
          <p:cNvSpPr txBox="1"/>
          <p:nvPr/>
        </p:nvSpPr>
        <p:spPr>
          <a:xfrm>
            <a:off x="817608" y="344899"/>
            <a:ext cx="8170635" cy="68180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b="0" i="0"/>
            </a:pPr>
            <a:r>
              <a:rPr lang="1106" sz="3200" b="1" dirty="0"/>
              <a:t>Codwch eich llaw os ydych chi'n credu...</a:t>
            </a:r>
            <a:endParaRPr lang="en-US" sz="3200" b="1" dirty="0"/>
          </a:p>
        </p:txBody>
      </p:sp>
    </p:spTree>
    <p:extLst>
      <p:ext uri="{BB962C8B-B14F-4D97-AF65-F5344CB8AC3E}">
        <p14:creationId xmlns:p14="http://schemas.microsoft.com/office/powerpoint/2010/main" val="274614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nvPr>
        </p:nvSpPr>
        <p:spPr/>
        <p:txBody>
          <a:bodyPr/>
          <a:lstStyle/>
          <a:p>
            <a:r>
              <a:rPr lang="1106" b="1" dirty="0"/>
              <a:t>Y dylai addysg fod yn orfodol nes eich bod yn 21 oed</a:t>
            </a:r>
            <a:br>
              <a:rPr lang="1106" b="1" dirty="0"/>
            </a:br>
            <a:endParaRPr lang="en-US" dirty="0"/>
          </a:p>
        </p:txBody>
      </p:sp>
      <p:sp>
        <p:nvSpPr>
          <p:cNvPr id="3" name="Title 1">
            <a:extLst>
              <a:ext uri="{FF2B5EF4-FFF2-40B4-BE49-F238E27FC236}">
                <a16:creationId xmlns:a16="http://schemas.microsoft.com/office/drawing/2014/main" id="{A0D8E76B-C661-4D14-8E82-DC77AD1A90B3}"/>
              </a:ext>
            </a:extLst>
          </p:cNvPr>
          <p:cNvSpPr txBox="1"/>
          <p:nvPr/>
        </p:nvSpPr>
        <p:spPr>
          <a:xfrm>
            <a:off x="817608" y="344899"/>
            <a:ext cx="8170635" cy="68180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b="0" i="0"/>
            </a:pPr>
            <a:r>
              <a:rPr lang="1106" sz="3200" b="1" dirty="0"/>
              <a:t>Codwch eich llaw os ydych chi'n credu...</a:t>
            </a:r>
            <a:endParaRPr lang="en-US" sz="3200" b="1" dirty="0"/>
          </a:p>
        </p:txBody>
      </p:sp>
    </p:spTree>
    <p:extLst>
      <p:ext uri="{BB962C8B-B14F-4D97-AF65-F5344CB8AC3E}">
        <p14:creationId xmlns:p14="http://schemas.microsoft.com/office/powerpoint/2010/main" val="1994946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4D99-ADBC-0848-858F-4F7AB09DEF62}"/>
              </a:ext>
            </a:extLst>
          </p:cNvPr>
          <p:cNvSpPr>
            <a:spLocks noGrp="1"/>
          </p:cNvSpPr>
          <p:nvPr>
            <p:ph type="title"/>
          </p:nvPr>
        </p:nvSpPr>
        <p:spPr/>
        <p:txBody>
          <a:bodyPr>
            <a:normAutofit fontScale="90000"/>
          </a:bodyPr>
          <a:lstStyle/>
          <a:p>
            <a:r>
              <a:rPr lang="1106" b="1" dirty="0"/>
              <a:t>Y dylai'r DU sicrhau bod gan bob plentyn yn y byd ddigon i'w fwyta</a:t>
            </a:r>
            <a:br>
              <a:rPr lang="1106" b="1" dirty="0"/>
            </a:br>
            <a:endParaRPr lang="en-US" dirty="0"/>
          </a:p>
        </p:txBody>
      </p:sp>
      <p:sp>
        <p:nvSpPr>
          <p:cNvPr id="3" name="Title 1">
            <a:extLst>
              <a:ext uri="{FF2B5EF4-FFF2-40B4-BE49-F238E27FC236}">
                <a16:creationId xmlns:a16="http://schemas.microsoft.com/office/drawing/2014/main" id="{EF4D4D99-ADBC-0848-858F-4F7AB09DEF62}"/>
              </a:ext>
            </a:extLst>
          </p:cNvPr>
          <p:cNvSpPr txBox="1"/>
          <p:nvPr/>
        </p:nvSpPr>
        <p:spPr>
          <a:xfrm>
            <a:off x="817608" y="344899"/>
            <a:ext cx="8170635" cy="68180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b="0" i="0"/>
            </a:pPr>
            <a:r>
              <a:rPr lang="1106" sz="3200" b="1" dirty="0"/>
              <a:t>Codwch eich llaw os ydych chi'n credu...</a:t>
            </a:r>
            <a:endParaRPr lang="en-US" sz="3200" b="1" dirty="0"/>
          </a:p>
        </p:txBody>
      </p:sp>
    </p:spTree>
    <p:extLst>
      <p:ext uri="{BB962C8B-B14F-4D97-AF65-F5344CB8AC3E}">
        <p14:creationId xmlns:p14="http://schemas.microsoft.com/office/powerpoint/2010/main" val="21912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r>
              <a:rPr lang="1106" b="1" dirty="0"/>
              <a:t>Pwy sydd â'r pŵer i newid y pethau hyn?</a:t>
            </a:r>
            <a:endParaRPr lang="en-US" dirty="0"/>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pPr>
              <a:defRPr b="0" i="0"/>
            </a:pPr>
            <a:r>
              <a:rPr lang="1106" b="1" dirty="0"/>
              <a:t>Croeso i dy bleidlais</a:t>
            </a:r>
            <a:endParaRPr lang="en-US" dirty="0"/>
          </a:p>
        </p:txBody>
      </p:sp>
    </p:spTree>
    <p:extLst>
      <p:ext uri="{BB962C8B-B14F-4D97-AF65-F5344CB8AC3E}">
        <p14:creationId xmlns:p14="http://schemas.microsoft.com/office/powerpoint/2010/main" val="341759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2FA9-D351-8D41-B378-76E5782E9887}"/>
              </a:ext>
            </a:extLst>
          </p:cNvPr>
          <p:cNvSpPr>
            <a:spLocks noGrp="1"/>
          </p:cNvSpPr>
          <p:nvPr>
            <p:ph type="title"/>
            <p:custDataLst>
              <p:tags r:id="rId1"/>
            </p:custDataLst>
          </p:nvPr>
        </p:nvSpPr>
        <p:spPr>
          <a:xfrm>
            <a:off x="290455" y="467140"/>
            <a:ext cx="9861730" cy="610984"/>
          </a:xfrm>
        </p:spPr>
        <p:txBody>
          <a:bodyPr/>
          <a:lstStyle/>
          <a:p>
            <a:pPr>
              <a:defRPr b="0" i="0"/>
            </a:pPr>
            <a:r>
              <a:rPr lang="1106" b="1" dirty="0"/>
              <a:t>Pwy sydd â'r pŵer i newid y pethau hyn?</a:t>
            </a:r>
            <a:endParaRPr lang="en-US" dirty="0"/>
          </a:p>
        </p:txBody>
      </p:sp>
      <p:sp>
        <p:nvSpPr>
          <p:cNvPr id="10" name="Text Placeholder 9">
            <a:extLst>
              <a:ext uri="{FF2B5EF4-FFF2-40B4-BE49-F238E27FC236}">
                <a16:creationId xmlns:a16="http://schemas.microsoft.com/office/drawing/2014/main" id="{66EE8ADC-724E-2141-9E45-1EE7F61BEBC1}"/>
              </a:ext>
            </a:extLst>
          </p:cNvPr>
          <p:cNvSpPr>
            <a:spLocks noGrp="1"/>
          </p:cNvSpPr>
          <p:nvPr>
            <p:ph type="body" sz="quarter" idx="15"/>
            <p:custDataLst>
              <p:tags r:id="rId2"/>
            </p:custDataLst>
          </p:nvPr>
        </p:nvSpPr>
        <p:spPr>
          <a:xfrm>
            <a:off x="469127" y="1778216"/>
            <a:ext cx="2989181" cy="618708"/>
          </a:xfrm>
        </p:spPr>
        <p:txBody>
          <a:bodyPr/>
          <a:lstStyle/>
          <a:p>
            <a:pPr>
              <a:defRPr b="0" i="0"/>
            </a:pPr>
            <a:r>
              <a:rPr lang="1106" b="1"/>
              <a:t>Y cyngor lleol</a:t>
            </a:r>
            <a:endParaRPr lang="en-US"/>
          </a:p>
        </p:txBody>
      </p:sp>
      <p:sp>
        <p:nvSpPr>
          <p:cNvPr id="8" name="Text Placeholder 7">
            <a:extLst>
              <a:ext uri="{FF2B5EF4-FFF2-40B4-BE49-F238E27FC236}">
                <a16:creationId xmlns:a16="http://schemas.microsoft.com/office/drawing/2014/main" id="{536F2BB6-1BBC-924C-AAB0-F77E1F295D86}"/>
              </a:ext>
            </a:extLst>
          </p:cNvPr>
          <p:cNvSpPr>
            <a:spLocks noGrp="1"/>
          </p:cNvSpPr>
          <p:nvPr>
            <p:ph type="body" sz="quarter" idx="11"/>
            <p:custDataLst>
              <p:tags r:id="rId3"/>
            </p:custDataLst>
          </p:nvPr>
        </p:nvSpPr>
        <p:spPr>
          <a:xfrm>
            <a:off x="371475" y="2396925"/>
            <a:ext cx="3672987" cy="2952754"/>
          </a:xfrm>
        </p:spPr>
        <p:txBody>
          <a:bodyPr numCol="1">
            <a:normAutofit lnSpcReduction="10000"/>
          </a:bodyPr>
          <a:lstStyle/>
          <a:p>
            <a:endParaRPr lang="en-GB" b="0"/>
          </a:p>
          <a:p>
            <a:endParaRPr lang="en-GB" b="0"/>
          </a:p>
          <a:p>
            <a:endParaRPr lang="en-GB" b="0"/>
          </a:p>
          <a:p>
            <a:endParaRPr lang="en-GB" b="0"/>
          </a:p>
          <a:p>
            <a:endParaRPr lang="en-GB" b="0"/>
          </a:p>
          <a:p>
            <a:endParaRPr lang="en-GB" b="0"/>
          </a:p>
          <a:p>
            <a:pPr algn="ctr">
              <a:defRPr b="0" i="0"/>
            </a:pPr>
            <a:r>
              <a:rPr lang="1106" sz="2000" b="0"/>
              <a:t>Yn gyfrifol am ffyrdd a thraffig</a:t>
            </a:r>
          </a:p>
          <a:p>
            <a:endParaRPr lang="en-US" b="0"/>
          </a:p>
        </p:txBody>
      </p:sp>
      <p:sp>
        <p:nvSpPr>
          <p:cNvPr id="5" name="Footer Placeholder 4">
            <a:extLst>
              <a:ext uri="{FF2B5EF4-FFF2-40B4-BE49-F238E27FC236}">
                <a16:creationId xmlns:a16="http://schemas.microsoft.com/office/drawing/2014/main" id="{4DB4A6B0-010D-0C46-A946-CAC715885FB8}"/>
              </a:ext>
            </a:extLst>
          </p:cNvPr>
          <p:cNvSpPr>
            <a:spLocks noGrp="1"/>
          </p:cNvSpPr>
          <p:nvPr>
            <p:ph type="ftr" sz="quarter" idx="16"/>
            <p:custDataLst>
              <p:tags r:id="rId4"/>
            </p:custDataLst>
          </p:nvPr>
        </p:nvSpPr>
        <p:spPr/>
        <p:txBody>
          <a:bodyPr/>
          <a:lstStyle/>
          <a:p>
            <a:pPr>
              <a:defRPr b="0" i="0"/>
            </a:pPr>
            <a:r>
              <a:rPr lang="1106" b="1"/>
              <a:t>Croeso i dy bleidlais</a:t>
            </a:r>
            <a:endParaRPr lang="en-US"/>
          </a:p>
        </p:txBody>
      </p:sp>
      <p:sp>
        <p:nvSpPr>
          <p:cNvPr id="7" name="Text Placeholder 9">
            <a:extLst>
              <a:ext uri="{FF2B5EF4-FFF2-40B4-BE49-F238E27FC236}">
                <a16:creationId xmlns:a16="http://schemas.microsoft.com/office/drawing/2014/main" id="{66EE8ADC-724E-2141-9E45-1EE7F61BEBC1}"/>
              </a:ext>
            </a:extLst>
          </p:cNvPr>
          <p:cNvSpPr txBox="1"/>
          <p:nvPr>
            <p:custDataLst>
              <p:tags r:id="rId5"/>
            </p:custDataLst>
          </p:nvPr>
        </p:nvSpPr>
        <p:spPr>
          <a:xfrm>
            <a:off x="4290076" y="1782826"/>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b="1"/>
              <a:t>Senedd Cymru</a:t>
            </a:r>
            <a:endParaRPr lang="en-US"/>
          </a:p>
        </p:txBody>
      </p:sp>
      <p:sp>
        <p:nvSpPr>
          <p:cNvPr id="11" name="Text Placeholder 9">
            <a:extLst>
              <a:ext uri="{FF2B5EF4-FFF2-40B4-BE49-F238E27FC236}">
                <a16:creationId xmlns:a16="http://schemas.microsoft.com/office/drawing/2014/main" id="{66EE8ADC-724E-2141-9E45-1EE7F61BEBC1}"/>
              </a:ext>
            </a:extLst>
          </p:cNvPr>
          <p:cNvSpPr txBox="1"/>
          <p:nvPr>
            <p:custDataLst>
              <p:tags r:id="rId6"/>
            </p:custDataLst>
          </p:nvPr>
        </p:nvSpPr>
        <p:spPr>
          <a:xfrm>
            <a:off x="8111025" y="1759188"/>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b="1"/>
              <a:t>Senedd y DU</a:t>
            </a:r>
            <a:endParaRPr lang="en-US"/>
          </a:p>
        </p:txBody>
      </p:sp>
      <p:sp>
        <p:nvSpPr>
          <p:cNvPr id="13" name="Text Placeholder 7">
            <a:extLst>
              <a:ext uri="{FF2B5EF4-FFF2-40B4-BE49-F238E27FC236}">
                <a16:creationId xmlns:a16="http://schemas.microsoft.com/office/drawing/2014/main" id="{536F2BB6-1BBC-924C-AAB0-F77E1F295D86}"/>
              </a:ext>
            </a:extLst>
          </p:cNvPr>
          <p:cNvSpPr txBox="1"/>
          <p:nvPr>
            <p:custDataLst>
              <p:tags r:id="rId7"/>
            </p:custDataLst>
          </p:nvPr>
        </p:nvSpPr>
        <p:spPr>
          <a:xfrm>
            <a:off x="4218578" y="2396925"/>
            <a:ext cx="3761452"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b="0" dirty="0"/>
          </a:p>
          <a:p>
            <a:pPr algn="ctr"/>
            <a:endParaRPr lang="en-GB" b="0" dirty="0"/>
          </a:p>
          <a:p>
            <a:pPr algn="ctr"/>
            <a:endParaRPr lang="en-GB" b="0" dirty="0"/>
          </a:p>
          <a:p>
            <a:pPr algn="ctr"/>
            <a:endParaRPr lang="en-GB" b="0" dirty="0"/>
          </a:p>
          <a:p>
            <a:pPr algn="ctr"/>
            <a:endParaRPr lang="en-GB" sz="2000" b="0" dirty="0"/>
          </a:p>
          <a:p>
            <a:pPr algn="ctr">
              <a:defRPr b="0" i="0"/>
            </a:pPr>
            <a:r>
              <a:rPr lang="1106" sz="2000" b="0" dirty="0"/>
              <a:t>Yn gyfrifol am addysg</a:t>
            </a:r>
          </a:p>
          <a:p>
            <a:endParaRPr lang="en-US" b="0" dirty="0"/>
          </a:p>
        </p:txBody>
      </p:sp>
      <p:sp>
        <p:nvSpPr>
          <p:cNvPr id="14" name="Text Placeholder 7">
            <a:extLst>
              <a:ext uri="{FF2B5EF4-FFF2-40B4-BE49-F238E27FC236}">
                <a16:creationId xmlns:a16="http://schemas.microsoft.com/office/drawing/2014/main" id="{536F2BB6-1BBC-924C-AAB0-F77E1F295D86}"/>
              </a:ext>
            </a:extLst>
          </p:cNvPr>
          <p:cNvSpPr txBox="1"/>
          <p:nvPr>
            <p:custDataLst>
              <p:tags r:id="rId8"/>
            </p:custDataLst>
          </p:nvPr>
        </p:nvSpPr>
        <p:spPr>
          <a:xfrm>
            <a:off x="8111025" y="2396925"/>
            <a:ext cx="3672987"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p>
          <a:p>
            <a:pPr algn="ctr"/>
            <a:endParaRPr lang="en-GB"/>
          </a:p>
          <a:p>
            <a:pPr algn="ctr"/>
            <a:endParaRPr lang="en-GB"/>
          </a:p>
          <a:p>
            <a:pPr algn="ctr"/>
            <a:endParaRPr lang="en-GB"/>
          </a:p>
          <a:p>
            <a:pPr algn="ctr"/>
            <a:endParaRPr lang="en-GB"/>
          </a:p>
          <a:p>
            <a:pPr algn="ctr">
              <a:defRPr b="0" i="0"/>
            </a:pPr>
            <a:r>
              <a:rPr lang="1106" sz="2000" b="0"/>
              <a:t>Yn gyfrifol am </a:t>
            </a:r>
            <a:endParaRPr lang="en-GB" sz="2000" b="0"/>
          </a:p>
          <a:p>
            <a:pPr algn="ctr">
              <a:defRPr b="0" i="0"/>
            </a:pPr>
            <a:r>
              <a:rPr lang="1106" sz="2000" b="0"/>
              <a:t>faterion tramor</a:t>
            </a:r>
          </a:p>
        </p:txBody>
      </p:sp>
      <p:pic>
        <p:nvPicPr>
          <p:cNvPr id="15" name="Picture 14"/>
          <p:cNvPicPr>
            <a:picLocks noChangeAspect="1"/>
          </p:cNvPicPr>
          <p:nvPr>
            <p:custDataLst>
              <p:tags r:id="rId9"/>
            </p:custDataLst>
          </p:nvPr>
        </p:nvPicPr>
        <p:blipFill>
          <a:blip r:embed="rId13"/>
          <a:stretch>
            <a:fillRect/>
          </a:stretch>
        </p:blipFill>
        <p:spPr>
          <a:xfrm>
            <a:off x="1368268" y="2307291"/>
            <a:ext cx="1632839" cy="2169662"/>
          </a:xfrm>
          <a:prstGeom prst="rect">
            <a:avLst/>
          </a:prstGeom>
        </p:spPr>
      </p:pic>
      <p:pic>
        <p:nvPicPr>
          <p:cNvPr id="3" name="Picture 2">
            <a:extLst>
              <a:ext uri="{FF2B5EF4-FFF2-40B4-BE49-F238E27FC236}">
                <a16:creationId xmlns:a16="http://schemas.microsoft.com/office/drawing/2014/main" id="{A768E783-CE93-20E9-D927-B331FD8A4EDA}"/>
              </a:ext>
            </a:extLst>
          </p:cNvPr>
          <p:cNvPicPr>
            <a:picLocks noChangeAspect="1"/>
          </p:cNvPicPr>
          <p:nvPr/>
        </p:nvPicPr>
        <p:blipFill>
          <a:blip r:embed="rId14"/>
          <a:srcRect l="4659" t="11427" r="3280" b="7462"/>
          <a:stretch>
            <a:fillRect/>
          </a:stretch>
        </p:blipFill>
        <p:spPr>
          <a:xfrm>
            <a:off x="4493440" y="2531983"/>
            <a:ext cx="3257989" cy="1794034"/>
          </a:xfrm>
          <a:prstGeom prst="rect">
            <a:avLst/>
          </a:prstGeom>
        </p:spPr>
      </p:pic>
      <p:pic>
        <p:nvPicPr>
          <p:cNvPr id="6" name="Picture 5">
            <a:extLst>
              <a:ext uri="{FF2B5EF4-FFF2-40B4-BE49-F238E27FC236}">
                <a16:creationId xmlns:a16="http://schemas.microsoft.com/office/drawing/2014/main" id="{9A11852D-0B73-1AE6-55BF-29BCAE20DF91}"/>
              </a:ext>
            </a:extLst>
          </p:cNvPr>
          <p:cNvPicPr>
            <a:picLocks noChangeAspect="1"/>
          </p:cNvPicPr>
          <p:nvPr/>
        </p:nvPicPr>
        <p:blipFill>
          <a:blip r:embed="rId15"/>
          <a:stretch>
            <a:fillRect/>
          </a:stretch>
        </p:blipFill>
        <p:spPr>
          <a:xfrm>
            <a:off x="8697179" y="2371894"/>
            <a:ext cx="2450944" cy="1931451"/>
          </a:xfrm>
          <a:prstGeom prst="rect">
            <a:avLst/>
          </a:prstGeom>
        </p:spPr>
      </p:pic>
    </p:spTree>
    <p:extLst>
      <p:ext uri="{BB962C8B-B14F-4D97-AF65-F5344CB8AC3E}">
        <p14:creationId xmlns:p14="http://schemas.microsoft.com/office/powerpoint/2010/main" val="183313426"/>
      </p:ext>
    </p:extLst>
  </p:cSld>
  <p:clrMapOvr>
    <a:masterClrMapping/>
  </p:clrMapOvr>
  <p:extLst>
    <p:ext uri="{6950BFC3-D8DA-4A85-94F7-54DA5524770B}">
      <p188:commentRel xmlns:p188="http://schemas.microsoft.com/office/powerpoint/2018/8/main" r:id="rId1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2FA9-D351-8D41-B378-76E5782E9887}"/>
              </a:ext>
            </a:extLst>
          </p:cNvPr>
          <p:cNvSpPr>
            <a:spLocks noGrp="1"/>
          </p:cNvSpPr>
          <p:nvPr>
            <p:ph type="title"/>
            <p:custDataLst>
              <p:tags r:id="rId1"/>
            </p:custDataLst>
          </p:nvPr>
        </p:nvSpPr>
        <p:spPr>
          <a:xfrm>
            <a:off x="290455" y="467140"/>
            <a:ext cx="9861730" cy="610984"/>
          </a:xfrm>
        </p:spPr>
        <p:txBody>
          <a:bodyPr/>
          <a:lstStyle/>
          <a:p>
            <a:pPr>
              <a:defRPr b="0" i="0"/>
            </a:pPr>
            <a:r>
              <a:rPr lang="1106" b="1" dirty="0"/>
              <a:t>Sut maen nhw'n gwneud penderfyniadau?</a:t>
            </a:r>
            <a:endParaRPr lang="en-US" dirty="0"/>
          </a:p>
        </p:txBody>
      </p:sp>
      <p:sp>
        <p:nvSpPr>
          <p:cNvPr id="10" name="Text Placeholder 9">
            <a:extLst>
              <a:ext uri="{FF2B5EF4-FFF2-40B4-BE49-F238E27FC236}">
                <a16:creationId xmlns:a16="http://schemas.microsoft.com/office/drawing/2014/main" id="{66EE8ADC-724E-2141-9E45-1EE7F61BEBC1}"/>
              </a:ext>
            </a:extLst>
          </p:cNvPr>
          <p:cNvSpPr>
            <a:spLocks noGrp="1"/>
          </p:cNvSpPr>
          <p:nvPr>
            <p:ph type="body" sz="quarter" idx="15"/>
            <p:custDataLst>
              <p:tags r:id="rId2"/>
            </p:custDataLst>
          </p:nvPr>
        </p:nvSpPr>
        <p:spPr>
          <a:xfrm>
            <a:off x="469127" y="1778216"/>
            <a:ext cx="2989181" cy="618708"/>
          </a:xfrm>
        </p:spPr>
        <p:txBody>
          <a:bodyPr/>
          <a:lstStyle/>
          <a:p>
            <a:pPr>
              <a:defRPr b="0" i="0"/>
            </a:pPr>
            <a:r>
              <a:rPr lang="1106" b="1"/>
              <a:t>Y cyngor lleol</a:t>
            </a:r>
            <a:endParaRPr lang="en-US"/>
          </a:p>
        </p:txBody>
      </p:sp>
      <p:sp>
        <p:nvSpPr>
          <p:cNvPr id="8" name="Text Placeholder 7">
            <a:extLst>
              <a:ext uri="{FF2B5EF4-FFF2-40B4-BE49-F238E27FC236}">
                <a16:creationId xmlns:a16="http://schemas.microsoft.com/office/drawing/2014/main" id="{536F2BB6-1BBC-924C-AAB0-F77E1F295D86}"/>
              </a:ext>
            </a:extLst>
          </p:cNvPr>
          <p:cNvSpPr>
            <a:spLocks noGrp="1"/>
          </p:cNvSpPr>
          <p:nvPr>
            <p:ph type="body" sz="quarter" idx="11"/>
            <p:custDataLst>
              <p:tags r:id="rId3"/>
            </p:custDataLst>
          </p:nvPr>
        </p:nvSpPr>
        <p:spPr>
          <a:xfrm>
            <a:off x="371475" y="2396925"/>
            <a:ext cx="3672987" cy="2952754"/>
          </a:xfrm>
        </p:spPr>
        <p:txBody>
          <a:bodyPr numCol="1">
            <a:normAutofit lnSpcReduction="10000"/>
          </a:bodyPr>
          <a:lstStyle/>
          <a:p>
            <a:endParaRPr lang="en-GB" b="0"/>
          </a:p>
          <a:p>
            <a:endParaRPr lang="en-GB" b="0"/>
          </a:p>
          <a:p>
            <a:endParaRPr lang="en-GB" b="0"/>
          </a:p>
          <a:p>
            <a:endParaRPr lang="en-GB" b="0"/>
          </a:p>
          <a:p>
            <a:endParaRPr lang="en-GB" b="0"/>
          </a:p>
          <a:p>
            <a:endParaRPr lang="en-GB" b="0"/>
          </a:p>
          <a:p>
            <a:pPr algn="ctr">
              <a:defRPr b="0" i="0"/>
            </a:pPr>
            <a:r>
              <a:rPr lang="1106" sz="2000" b="0"/>
              <a:t>Yn gyfrifol am ffyrdd a thraffig</a:t>
            </a:r>
          </a:p>
          <a:p>
            <a:endParaRPr lang="en-US" b="0"/>
          </a:p>
        </p:txBody>
      </p:sp>
      <p:sp>
        <p:nvSpPr>
          <p:cNvPr id="5" name="Footer Placeholder 4">
            <a:extLst>
              <a:ext uri="{FF2B5EF4-FFF2-40B4-BE49-F238E27FC236}">
                <a16:creationId xmlns:a16="http://schemas.microsoft.com/office/drawing/2014/main" id="{4DB4A6B0-010D-0C46-A946-CAC715885FB8}"/>
              </a:ext>
            </a:extLst>
          </p:cNvPr>
          <p:cNvSpPr>
            <a:spLocks noGrp="1"/>
          </p:cNvSpPr>
          <p:nvPr>
            <p:ph type="ftr" sz="quarter" idx="16"/>
            <p:custDataLst>
              <p:tags r:id="rId4"/>
            </p:custDataLst>
          </p:nvPr>
        </p:nvSpPr>
        <p:spPr/>
        <p:txBody>
          <a:bodyPr/>
          <a:lstStyle/>
          <a:p>
            <a:pPr>
              <a:defRPr b="0" i="0"/>
            </a:pPr>
            <a:r>
              <a:rPr lang="1106" b="1"/>
              <a:t>Croeso i dy bleidlais</a:t>
            </a:r>
            <a:endParaRPr lang="en-US"/>
          </a:p>
        </p:txBody>
      </p:sp>
      <p:sp>
        <p:nvSpPr>
          <p:cNvPr id="7" name="Text Placeholder 9">
            <a:extLst>
              <a:ext uri="{FF2B5EF4-FFF2-40B4-BE49-F238E27FC236}">
                <a16:creationId xmlns:a16="http://schemas.microsoft.com/office/drawing/2014/main" id="{66EE8ADC-724E-2141-9E45-1EE7F61BEBC1}"/>
              </a:ext>
            </a:extLst>
          </p:cNvPr>
          <p:cNvSpPr txBox="1"/>
          <p:nvPr>
            <p:custDataLst>
              <p:tags r:id="rId5"/>
            </p:custDataLst>
          </p:nvPr>
        </p:nvSpPr>
        <p:spPr>
          <a:xfrm>
            <a:off x="4290076" y="1782826"/>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b="1"/>
              <a:t>Senedd Cymru</a:t>
            </a:r>
            <a:endParaRPr lang="en-US"/>
          </a:p>
        </p:txBody>
      </p:sp>
      <p:sp>
        <p:nvSpPr>
          <p:cNvPr id="11" name="Text Placeholder 9">
            <a:extLst>
              <a:ext uri="{FF2B5EF4-FFF2-40B4-BE49-F238E27FC236}">
                <a16:creationId xmlns:a16="http://schemas.microsoft.com/office/drawing/2014/main" id="{66EE8ADC-724E-2141-9E45-1EE7F61BEBC1}"/>
              </a:ext>
            </a:extLst>
          </p:cNvPr>
          <p:cNvSpPr txBox="1"/>
          <p:nvPr>
            <p:custDataLst>
              <p:tags r:id="rId6"/>
            </p:custDataLst>
          </p:nvPr>
        </p:nvSpPr>
        <p:spPr>
          <a:xfrm>
            <a:off x="8111025" y="1759188"/>
            <a:ext cx="2989181" cy="618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6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1106" b="1"/>
              <a:t>Senedd y DU</a:t>
            </a:r>
            <a:endParaRPr lang="en-US"/>
          </a:p>
        </p:txBody>
      </p:sp>
      <p:sp>
        <p:nvSpPr>
          <p:cNvPr id="13" name="Text Placeholder 7">
            <a:extLst>
              <a:ext uri="{FF2B5EF4-FFF2-40B4-BE49-F238E27FC236}">
                <a16:creationId xmlns:a16="http://schemas.microsoft.com/office/drawing/2014/main" id="{536F2BB6-1BBC-924C-AAB0-F77E1F295D86}"/>
              </a:ext>
            </a:extLst>
          </p:cNvPr>
          <p:cNvSpPr txBox="1"/>
          <p:nvPr>
            <p:custDataLst>
              <p:tags r:id="rId7"/>
            </p:custDataLst>
          </p:nvPr>
        </p:nvSpPr>
        <p:spPr>
          <a:xfrm>
            <a:off x="4218578" y="2396925"/>
            <a:ext cx="3761452"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b="0"/>
          </a:p>
          <a:p>
            <a:pPr algn="ctr"/>
            <a:endParaRPr lang="en-GB" b="0"/>
          </a:p>
          <a:p>
            <a:pPr algn="ctr"/>
            <a:endParaRPr lang="en-GB" b="0"/>
          </a:p>
          <a:p>
            <a:pPr algn="ctr"/>
            <a:endParaRPr lang="en-GB" b="0"/>
          </a:p>
          <a:p>
            <a:pPr algn="ctr"/>
            <a:endParaRPr lang="en-GB" b="0"/>
          </a:p>
          <a:p>
            <a:pPr algn="ctr"/>
            <a:endParaRPr lang="en-GB" sz="2000" b="0"/>
          </a:p>
          <a:p>
            <a:pPr algn="ctr">
              <a:defRPr b="0" i="0"/>
            </a:pPr>
            <a:r>
              <a:rPr lang="1106" sz="2000" b="0"/>
              <a:t>Yn gyfrifol am addysg</a:t>
            </a:r>
          </a:p>
          <a:p>
            <a:endParaRPr lang="en-US" b="0"/>
          </a:p>
        </p:txBody>
      </p:sp>
      <p:sp>
        <p:nvSpPr>
          <p:cNvPr id="14" name="Text Placeholder 7">
            <a:extLst>
              <a:ext uri="{FF2B5EF4-FFF2-40B4-BE49-F238E27FC236}">
                <a16:creationId xmlns:a16="http://schemas.microsoft.com/office/drawing/2014/main" id="{536F2BB6-1BBC-924C-AAB0-F77E1F295D86}"/>
              </a:ext>
            </a:extLst>
          </p:cNvPr>
          <p:cNvSpPr txBox="1"/>
          <p:nvPr>
            <p:custDataLst>
              <p:tags r:id="rId8"/>
            </p:custDataLst>
          </p:nvPr>
        </p:nvSpPr>
        <p:spPr>
          <a:xfrm>
            <a:off x="8111025" y="2411673"/>
            <a:ext cx="3672987" cy="2952754"/>
          </a:xfrm>
          <a:prstGeom prst="rect">
            <a:avLst/>
          </a:prstGeom>
          <a:solidFill>
            <a:srgbClr val="FF8BFF">
              <a:alpha val="9000"/>
            </a:srgbClr>
          </a:solidFill>
          <a:ln>
            <a:noFill/>
          </a:ln>
        </p:spPr>
        <p:txBody>
          <a:bodyPr vert="horz" lIns="180000" tIns="180000" rIns="180000" bIns="180000" numCol="1" spcCol="288000" rtlCol="0">
            <a:normAutofit/>
          </a:bodyPr>
          <a:lstStyle>
            <a:lvl1pPr marL="0" indent="0" algn="l" defTabSz="914400" rtl="0" eaLnBrk="1" latinLnBrk="0" hangingPunct="1">
              <a:lnSpc>
                <a:spcPct val="90000"/>
              </a:lnSpc>
              <a:spcBef>
                <a:spcPts val="1000"/>
              </a:spcBef>
              <a:buClr>
                <a:srgbClr val="FF8BFF"/>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FF8BFF"/>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FF8BFF"/>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FF8BFF"/>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p>
          <a:p>
            <a:pPr algn="ctr"/>
            <a:endParaRPr lang="en-GB"/>
          </a:p>
          <a:p>
            <a:pPr algn="ctr"/>
            <a:endParaRPr lang="en-GB"/>
          </a:p>
          <a:p>
            <a:pPr algn="ctr"/>
            <a:endParaRPr lang="en-GB"/>
          </a:p>
          <a:p>
            <a:pPr algn="ctr"/>
            <a:endParaRPr lang="en-GB"/>
          </a:p>
          <a:p>
            <a:pPr algn="ctr">
              <a:defRPr b="0" i="0"/>
            </a:pPr>
            <a:r>
              <a:rPr lang="1106" sz="2000" b="0"/>
              <a:t>Yn gyfrifol am </a:t>
            </a:r>
            <a:endParaRPr lang="en-GB" sz="2000" b="0"/>
          </a:p>
          <a:p>
            <a:pPr algn="ctr">
              <a:defRPr b="0" i="0"/>
            </a:pPr>
            <a:r>
              <a:rPr lang="1106" sz="2000" b="0"/>
              <a:t>faterion tramor</a:t>
            </a:r>
          </a:p>
        </p:txBody>
      </p:sp>
      <p:pic>
        <p:nvPicPr>
          <p:cNvPr id="15" name="Picture 14"/>
          <p:cNvPicPr>
            <a:picLocks noChangeAspect="1"/>
          </p:cNvPicPr>
          <p:nvPr>
            <p:custDataLst>
              <p:tags r:id="rId9"/>
            </p:custDataLst>
          </p:nvPr>
        </p:nvPicPr>
        <p:blipFill>
          <a:blip r:embed="rId13"/>
          <a:stretch>
            <a:fillRect/>
          </a:stretch>
        </p:blipFill>
        <p:spPr>
          <a:xfrm>
            <a:off x="1368268" y="2307291"/>
            <a:ext cx="1632839" cy="2169662"/>
          </a:xfrm>
          <a:prstGeom prst="rect">
            <a:avLst/>
          </a:prstGeom>
        </p:spPr>
      </p:pic>
      <p:pic>
        <p:nvPicPr>
          <p:cNvPr id="3" name="Picture 2">
            <a:extLst>
              <a:ext uri="{FF2B5EF4-FFF2-40B4-BE49-F238E27FC236}">
                <a16:creationId xmlns:a16="http://schemas.microsoft.com/office/drawing/2014/main" id="{81BAB78E-86CD-2D0C-8D5A-DD472266EBB7}"/>
              </a:ext>
            </a:extLst>
          </p:cNvPr>
          <p:cNvPicPr>
            <a:picLocks noChangeAspect="1"/>
          </p:cNvPicPr>
          <p:nvPr/>
        </p:nvPicPr>
        <p:blipFill>
          <a:blip r:embed="rId14"/>
          <a:srcRect l="4659" t="11427" r="3280" b="7462"/>
          <a:stretch>
            <a:fillRect/>
          </a:stretch>
        </p:blipFill>
        <p:spPr>
          <a:xfrm>
            <a:off x="4493440" y="2531983"/>
            <a:ext cx="3257989" cy="1794034"/>
          </a:xfrm>
          <a:prstGeom prst="rect">
            <a:avLst/>
          </a:prstGeom>
        </p:spPr>
      </p:pic>
      <p:pic>
        <p:nvPicPr>
          <p:cNvPr id="4" name="Picture 3">
            <a:extLst>
              <a:ext uri="{FF2B5EF4-FFF2-40B4-BE49-F238E27FC236}">
                <a16:creationId xmlns:a16="http://schemas.microsoft.com/office/drawing/2014/main" id="{A4288563-65D0-B6F9-6AE7-92CD450034A0}"/>
              </a:ext>
            </a:extLst>
          </p:cNvPr>
          <p:cNvPicPr>
            <a:picLocks noChangeAspect="1"/>
          </p:cNvPicPr>
          <p:nvPr/>
        </p:nvPicPr>
        <p:blipFill>
          <a:blip r:embed="rId15"/>
          <a:stretch>
            <a:fillRect/>
          </a:stretch>
        </p:blipFill>
        <p:spPr>
          <a:xfrm>
            <a:off x="8697179" y="2371894"/>
            <a:ext cx="2450944" cy="1931451"/>
          </a:xfrm>
          <a:prstGeom prst="rect">
            <a:avLst/>
          </a:prstGeom>
        </p:spPr>
      </p:pic>
    </p:spTree>
    <p:extLst>
      <p:ext uri="{BB962C8B-B14F-4D97-AF65-F5344CB8AC3E}">
        <p14:creationId xmlns:p14="http://schemas.microsoft.com/office/powerpoint/2010/main" val="3075254309"/>
      </p:ext>
    </p:extLst>
  </p:cSld>
  <p:clrMapOvr>
    <a:masterClrMapping/>
  </p:clrMapOvr>
  <p:extLst>
    <p:ext uri="{6950BFC3-D8DA-4A85-94F7-54DA5524770B}">
      <p188:commentRel xmlns:p188="http://schemas.microsoft.com/office/powerpoint/2018/8/main" r:id="rId1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custDataLst>
              <p:tags r:id="rId1"/>
            </p:custDataLst>
          </p:nvPr>
        </p:nvSpPr>
        <p:spPr/>
        <p:txBody>
          <a:bodyPr/>
          <a:lstStyle/>
          <a:p>
            <a:pPr>
              <a:defRPr b="0" i="0"/>
            </a:pPr>
            <a:r>
              <a:rPr lang="1106" b="1"/>
              <a:t>Croeso i dy bleidlais</a:t>
            </a:r>
            <a:endParaRPr lang="en-US"/>
          </a:p>
        </p:txBody>
      </p:sp>
      <p:pic>
        <p:nvPicPr>
          <p:cNvPr id="3" name="Picture 2" descr="Y Comisiwn Etholiadol Logo">
            <a:extLst>
              <a:ext uri="{FF2B5EF4-FFF2-40B4-BE49-F238E27FC236}">
                <a16:creationId xmlns:a16="http://schemas.microsoft.com/office/drawing/2014/main" id="{10AE598E-01FA-D2FF-5419-610F29845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5941" y="307725"/>
            <a:ext cx="1243330" cy="786130"/>
          </a:xfrm>
          <a:prstGeom prst="rect">
            <a:avLst/>
          </a:prstGeom>
        </p:spPr>
      </p:pic>
      <p:pic>
        <p:nvPicPr>
          <p:cNvPr id="2" name="Online Media 1" title="Welcome to Your Vote - Your Vote in Wales [Welsh]">
            <a:hlinkClick r:id="" action="ppaction://media"/>
            <a:extLst>
              <a:ext uri="{FF2B5EF4-FFF2-40B4-BE49-F238E27FC236}">
                <a16:creationId xmlns:a16="http://schemas.microsoft.com/office/drawing/2014/main" id="{70A720C7-5655-E89D-41BD-4E649772E0D5}"/>
              </a:ext>
            </a:extLst>
          </p:cNvPr>
          <p:cNvPicPr>
            <a:picLocks noRot="1" noChangeAspect="1"/>
          </p:cNvPicPr>
          <p:nvPr>
            <a:videoFile r:link="rId2"/>
          </p:nvPr>
        </p:nvPicPr>
        <p:blipFill>
          <a:blip r:embed="rId6"/>
          <a:stretch>
            <a:fillRect/>
          </a:stretch>
        </p:blipFill>
        <p:spPr>
          <a:xfrm>
            <a:off x="280516" y="469831"/>
            <a:ext cx="7771219" cy="4378152"/>
          </a:xfrm>
          <a:prstGeom prst="rect">
            <a:avLst/>
          </a:prstGeom>
        </p:spPr>
      </p:pic>
    </p:spTree>
    <p:extLst>
      <p:ext uri="{BB962C8B-B14F-4D97-AF65-F5344CB8AC3E}">
        <p14:creationId xmlns:p14="http://schemas.microsoft.com/office/powerpoint/2010/main" val="38669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3DB827-FF89-004D-A106-A7DA05FE1DCD}"/>
              </a:ext>
            </a:extLst>
          </p:cNvPr>
          <p:cNvSpPr>
            <a:spLocks noGrp="1"/>
          </p:cNvSpPr>
          <p:nvPr>
            <p:ph type="title"/>
            <p:custDataLst>
              <p:tags r:id="rId1"/>
            </p:custDataLst>
          </p:nvPr>
        </p:nvSpPr>
        <p:spPr/>
        <p:txBody>
          <a:bodyPr/>
          <a:lstStyle/>
          <a:p>
            <a:pPr>
              <a:defRPr b="0" i="0"/>
            </a:pPr>
            <a:r>
              <a:rPr lang="1106" b="1"/>
              <a:t>Democratiaeth</a:t>
            </a:r>
            <a:endParaRPr lang="en-US"/>
          </a:p>
        </p:txBody>
      </p:sp>
      <p:sp>
        <p:nvSpPr>
          <p:cNvPr id="3" name="Footer Placeholder 2">
            <a:extLst>
              <a:ext uri="{FF2B5EF4-FFF2-40B4-BE49-F238E27FC236}">
                <a16:creationId xmlns:a16="http://schemas.microsoft.com/office/drawing/2014/main" id="{33AB473C-42FA-4A4E-9967-500B6E15735A}"/>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Croeso i dy bleidlais</a:t>
            </a:r>
            <a:endParaRPr lang="en-US"/>
          </a:p>
        </p:txBody>
      </p:sp>
    </p:spTree>
    <p:extLst>
      <p:ext uri="{BB962C8B-B14F-4D97-AF65-F5344CB8AC3E}">
        <p14:creationId xmlns:p14="http://schemas.microsoft.com/office/powerpoint/2010/main" val="40694066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00"/>
</p:tagLst>
</file>

<file path=ppt/tags/tag10.xml><?xml version="1.0" encoding="utf-8"?>
<p:tagLst xmlns:a="http://schemas.openxmlformats.org/drawingml/2006/main" xmlns:r="http://schemas.openxmlformats.org/officeDocument/2006/relationships" xmlns:p="http://schemas.openxmlformats.org/presentationml/2006/main">
  <p:tag name="AS_UNIQUEID" val="496"/>
</p:tagLst>
</file>

<file path=ppt/tags/tag11.xml><?xml version="1.0" encoding="utf-8"?>
<p:tagLst xmlns:a="http://schemas.openxmlformats.org/drawingml/2006/main" xmlns:r="http://schemas.openxmlformats.org/officeDocument/2006/relationships" xmlns:p="http://schemas.openxmlformats.org/presentationml/2006/main">
  <p:tag name="AS_UNIQUEID" val="497"/>
</p:tagLst>
</file>

<file path=ppt/tags/tag12.xml><?xml version="1.0" encoding="utf-8"?>
<p:tagLst xmlns:a="http://schemas.openxmlformats.org/drawingml/2006/main" xmlns:r="http://schemas.openxmlformats.org/officeDocument/2006/relationships" xmlns:p="http://schemas.openxmlformats.org/presentationml/2006/main">
  <p:tag name="AS_UNIQUEID" val="498"/>
</p:tagLst>
</file>

<file path=ppt/tags/tag13.xml><?xml version="1.0" encoding="utf-8"?>
<p:tagLst xmlns:a="http://schemas.openxmlformats.org/drawingml/2006/main" xmlns:r="http://schemas.openxmlformats.org/officeDocument/2006/relationships" xmlns:p="http://schemas.openxmlformats.org/presentationml/2006/main">
  <p:tag name="AS_UNIQUEID" val="517"/>
</p:tagLst>
</file>

<file path=ppt/tags/tag14.xml><?xml version="1.0" encoding="utf-8"?>
<p:tagLst xmlns:a="http://schemas.openxmlformats.org/drawingml/2006/main" xmlns:r="http://schemas.openxmlformats.org/officeDocument/2006/relationships" xmlns:p="http://schemas.openxmlformats.org/presentationml/2006/main">
  <p:tag name="AS_UNIQUEID" val="519"/>
</p:tagLst>
</file>

<file path=ppt/tags/tag15.xml><?xml version="1.0" encoding="utf-8"?>
<p:tagLst xmlns:a="http://schemas.openxmlformats.org/drawingml/2006/main" xmlns:r="http://schemas.openxmlformats.org/officeDocument/2006/relationships" xmlns:p="http://schemas.openxmlformats.org/presentationml/2006/main">
  <p:tag name="AS_UNIQUEID" val="520"/>
</p:tagLst>
</file>

<file path=ppt/tags/tag16.xml><?xml version="1.0" encoding="utf-8"?>
<p:tagLst xmlns:a="http://schemas.openxmlformats.org/drawingml/2006/main" xmlns:r="http://schemas.openxmlformats.org/officeDocument/2006/relationships" xmlns:p="http://schemas.openxmlformats.org/presentationml/2006/main">
  <p:tag name="AS_UNIQUEID" val="521"/>
</p:tagLst>
</file>

<file path=ppt/tags/tag17.xml><?xml version="1.0" encoding="utf-8"?>
<p:tagLst xmlns:a="http://schemas.openxmlformats.org/drawingml/2006/main" xmlns:r="http://schemas.openxmlformats.org/officeDocument/2006/relationships" xmlns:p="http://schemas.openxmlformats.org/presentationml/2006/main">
  <p:tag name="AS_UNIQUEID" val="522"/>
</p:tagLst>
</file>

<file path=ppt/tags/tag18.xml><?xml version="1.0" encoding="utf-8"?>
<p:tagLst xmlns:a="http://schemas.openxmlformats.org/drawingml/2006/main" xmlns:r="http://schemas.openxmlformats.org/officeDocument/2006/relationships" xmlns:p="http://schemas.openxmlformats.org/presentationml/2006/main">
  <p:tag name="AS_UNIQUEID" val="523"/>
</p:tagLst>
</file>

<file path=ppt/tags/tag19.xml><?xml version="1.0" encoding="utf-8"?>
<p:tagLst xmlns:a="http://schemas.openxmlformats.org/drawingml/2006/main" xmlns:r="http://schemas.openxmlformats.org/officeDocument/2006/relationships" xmlns:p="http://schemas.openxmlformats.org/presentationml/2006/main">
  <p:tag name="AS_UNIQUEID" val="524"/>
</p:tagLst>
</file>

<file path=ppt/tags/tag2.xml><?xml version="1.0" encoding="utf-8"?>
<p:tagLst xmlns:a="http://schemas.openxmlformats.org/drawingml/2006/main" xmlns:r="http://schemas.openxmlformats.org/officeDocument/2006/relationships" xmlns:p="http://schemas.openxmlformats.org/presentationml/2006/main">
  <p:tag name="AS_UNIQUEID" val="502"/>
</p:tagLst>
</file>

<file path=ppt/tags/tag20.xml><?xml version="1.0" encoding="utf-8"?>
<p:tagLst xmlns:a="http://schemas.openxmlformats.org/drawingml/2006/main" xmlns:r="http://schemas.openxmlformats.org/officeDocument/2006/relationships" xmlns:p="http://schemas.openxmlformats.org/presentationml/2006/main">
  <p:tag name="AS_UNIQUEID" val="525"/>
</p:tagLst>
</file>

<file path=ppt/tags/tag21.xml><?xml version="1.0" encoding="utf-8"?>
<p:tagLst xmlns:a="http://schemas.openxmlformats.org/drawingml/2006/main" xmlns:r="http://schemas.openxmlformats.org/officeDocument/2006/relationships" xmlns:p="http://schemas.openxmlformats.org/presentationml/2006/main">
  <p:tag name="AS_UNIQUEID" val="526"/>
</p:tagLst>
</file>

<file path=ppt/tags/tag22.xml><?xml version="1.0" encoding="utf-8"?>
<p:tagLst xmlns:a="http://schemas.openxmlformats.org/drawingml/2006/main" xmlns:r="http://schemas.openxmlformats.org/officeDocument/2006/relationships" xmlns:p="http://schemas.openxmlformats.org/presentationml/2006/main">
  <p:tag name="AS_UNIQUEID" val="513"/>
</p:tagLst>
</file>

<file path=ppt/tags/tag23.xml><?xml version="1.0" encoding="utf-8"?>
<p:tagLst xmlns:a="http://schemas.openxmlformats.org/drawingml/2006/main" xmlns:r="http://schemas.openxmlformats.org/officeDocument/2006/relationships" xmlns:p="http://schemas.openxmlformats.org/presentationml/2006/main">
  <p:tag name="AS_UNIQUEID" val="514"/>
</p:tagLst>
</file>

<file path=ppt/tags/tag24.xml><?xml version="1.0" encoding="utf-8"?>
<p:tagLst xmlns:a="http://schemas.openxmlformats.org/drawingml/2006/main" xmlns:r="http://schemas.openxmlformats.org/officeDocument/2006/relationships" xmlns:p="http://schemas.openxmlformats.org/presentationml/2006/main">
  <p:tag name="AS_UNIQUEID" val="515"/>
</p:tagLst>
</file>

<file path=ppt/tags/tag25.xml><?xml version="1.0" encoding="utf-8"?>
<p:tagLst xmlns:a="http://schemas.openxmlformats.org/drawingml/2006/main" xmlns:r="http://schemas.openxmlformats.org/officeDocument/2006/relationships" xmlns:p="http://schemas.openxmlformats.org/presentationml/2006/main">
  <p:tag name="AS_UNIQUEID" val="534"/>
</p:tagLst>
</file>

<file path=ppt/tags/tag26.xml><?xml version="1.0" encoding="utf-8"?>
<p:tagLst xmlns:a="http://schemas.openxmlformats.org/drawingml/2006/main" xmlns:r="http://schemas.openxmlformats.org/officeDocument/2006/relationships" xmlns:p="http://schemas.openxmlformats.org/presentationml/2006/main">
  <p:tag name="AS_UNIQUEID" val="530"/>
</p:tagLst>
</file>

<file path=ppt/tags/tag27.xml><?xml version="1.0" encoding="utf-8"?>
<p:tagLst xmlns:a="http://schemas.openxmlformats.org/drawingml/2006/main" xmlns:r="http://schemas.openxmlformats.org/officeDocument/2006/relationships" xmlns:p="http://schemas.openxmlformats.org/presentationml/2006/main">
  <p:tag name="AS_UNIQUEID" val="531"/>
</p:tagLst>
</file>

<file path=ppt/tags/tag28.xml><?xml version="1.0" encoding="utf-8"?>
<p:tagLst xmlns:a="http://schemas.openxmlformats.org/drawingml/2006/main" xmlns:r="http://schemas.openxmlformats.org/officeDocument/2006/relationships" xmlns:p="http://schemas.openxmlformats.org/presentationml/2006/main">
  <p:tag name="AS_UNIQUEID" val="532"/>
</p:tagLst>
</file>

<file path=ppt/tags/tag29.xml><?xml version="1.0" encoding="utf-8"?>
<p:tagLst xmlns:a="http://schemas.openxmlformats.org/drawingml/2006/main" xmlns:r="http://schemas.openxmlformats.org/officeDocument/2006/relationships" xmlns:p="http://schemas.openxmlformats.org/presentationml/2006/main">
  <p:tag name="AS_UNIQUEID" val="6"/>
</p:tagLst>
</file>

<file path=ppt/tags/tag3.xml><?xml version="1.0" encoding="utf-8"?>
<p:tagLst xmlns:a="http://schemas.openxmlformats.org/drawingml/2006/main" xmlns:r="http://schemas.openxmlformats.org/officeDocument/2006/relationships" xmlns:p="http://schemas.openxmlformats.org/presentationml/2006/main">
  <p:tag name="AS_UNIQUEID" val="503"/>
</p:tagLst>
</file>

<file path=ppt/tags/tag30.xml><?xml version="1.0" encoding="utf-8"?>
<p:tagLst xmlns:a="http://schemas.openxmlformats.org/drawingml/2006/main" xmlns:r="http://schemas.openxmlformats.org/officeDocument/2006/relationships" xmlns:p="http://schemas.openxmlformats.org/presentationml/2006/main">
  <p:tag name="AS_UNIQUEID" val="7"/>
</p:tagLst>
</file>

<file path=ppt/tags/tag31.xml><?xml version="1.0" encoding="utf-8"?>
<p:tagLst xmlns:a="http://schemas.openxmlformats.org/drawingml/2006/main" xmlns:r="http://schemas.openxmlformats.org/officeDocument/2006/relationships" xmlns:p="http://schemas.openxmlformats.org/presentationml/2006/main">
  <p:tag name="AS_UNIQUEID" val="2"/>
</p:tagLst>
</file>

<file path=ppt/tags/tag32.xml><?xml version="1.0" encoding="utf-8"?>
<p:tagLst xmlns:a="http://schemas.openxmlformats.org/drawingml/2006/main" xmlns:r="http://schemas.openxmlformats.org/officeDocument/2006/relationships" xmlns:p="http://schemas.openxmlformats.org/presentationml/2006/main">
  <p:tag name="AS_UNIQUEID" val="3"/>
</p:tagLst>
</file>

<file path=ppt/tags/tag33.xml><?xml version="1.0" encoding="utf-8"?>
<p:tagLst xmlns:a="http://schemas.openxmlformats.org/drawingml/2006/main" xmlns:r="http://schemas.openxmlformats.org/officeDocument/2006/relationships" xmlns:p="http://schemas.openxmlformats.org/presentationml/2006/main">
  <p:tag name="AS_UNIQUEID" val="4"/>
</p:tagLst>
</file>

<file path=ppt/tags/tag34.xml><?xml version="1.0" encoding="utf-8"?>
<p:tagLst xmlns:a="http://schemas.openxmlformats.org/drawingml/2006/main" xmlns:r="http://schemas.openxmlformats.org/officeDocument/2006/relationships" xmlns:p="http://schemas.openxmlformats.org/presentationml/2006/main">
  <p:tag name="AS_UNIQUEID" val="13"/>
</p:tagLst>
</file>

<file path=ppt/tags/tag35.xml><?xml version="1.0" encoding="utf-8"?>
<p:tagLst xmlns:a="http://schemas.openxmlformats.org/drawingml/2006/main" xmlns:r="http://schemas.openxmlformats.org/officeDocument/2006/relationships" xmlns:p="http://schemas.openxmlformats.org/presentationml/2006/main">
  <p:tag name="AS_UNIQUEID" val="14"/>
</p:tagLst>
</file>

<file path=ppt/tags/tag36.xml><?xml version="1.0" encoding="utf-8"?>
<p:tagLst xmlns:a="http://schemas.openxmlformats.org/drawingml/2006/main" xmlns:r="http://schemas.openxmlformats.org/officeDocument/2006/relationships" xmlns:p="http://schemas.openxmlformats.org/presentationml/2006/main">
  <p:tag name="AS_UNIQUEID" val="9"/>
</p:tagLst>
</file>

<file path=ppt/tags/tag37.xml><?xml version="1.0" encoding="utf-8"?>
<p:tagLst xmlns:a="http://schemas.openxmlformats.org/drawingml/2006/main" xmlns:r="http://schemas.openxmlformats.org/officeDocument/2006/relationships" xmlns:p="http://schemas.openxmlformats.org/presentationml/2006/main">
  <p:tag name="AS_UNIQUEID" val="10"/>
</p:tagLst>
</file>

<file path=ppt/tags/tag38.xml><?xml version="1.0" encoding="utf-8"?>
<p:tagLst xmlns:a="http://schemas.openxmlformats.org/drawingml/2006/main" xmlns:r="http://schemas.openxmlformats.org/officeDocument/2006/relationships" xmlns:p="http://schemas.openxmlformats.org/presentationml/2006/main">
  <p:tag name="AS_UNIQUEID" val="11"/>
</p:tagLst>
</file>

<file path=ppt/tags/tag39.xml><?xml version="1.0" encoding="utf-8"?>
<p:tagLst xmlns:a="http://schemas.openxmlformats.org/drawingml/2006/main" xmlns:r="http://schemas.openxmlformats.org/officeDocument/2006/relationships" xmlns:p="http://schemas.openxmlformats.org/presentationml/2006/main">
  <p:tag name="AS_UNIQUEID" val="20"/>
</p:tagLst>
</file>

<file path=ppt/tags/tag4.xml><?xml version="1.0" encoding="utf-8"?>
<p:tagLst xmlns:a="http://schemas.openxmlformats.org/drawingml/2006/main" xmlns:r="http://schemas.openxmlformats.org/officeDocument/2006/relationships" xmlns:p="http://schemas.openxmlformats.org/presentationml/2006/main">
  <p:tag name="AS_UNIQUEID" val="504"/>
</p:tagLst>
</file>

<file path=ppt/tags/tag40.xml><?xml version="1.0" encoding="utf-8"?>
<p:tagLst xmlns:a="http://schemas.openxmlformats.org/drawingml/2006/main" xmlns:r="http://schemas.openxmlformats.org/officeDocument/2006/relationships" xmlns:p="http://schemas.openxmlformats.org/presentationml/2006/main">
  <p:tag name="AS_UNIQUEID" val="21"/>
</p:tagLst>
</file>

<file path=ppt/tags/tag41.xml><?xml version="1.0" encoding="utf-8"?>
<p:tagLst xmlns:a="http://schemas.openxmlformats.org/drawingml/2006/main" xmlns:r="http://schemas.openxmlformats.org/officeDocument/2006/relationships" xmlns:p="http://schemas.openxmlformats.org/presentationml/2006/main">
  <p:tag name="AS_UNIQUEID" val="22"/>
</p:tagLst>
</file>

<file path=ppt/tags/tag42.xml><?xml version="1.0" encoding="utf-8"?>
<p:tagLst xmlns:a="http://schemas.openxmlformats.org/drawingml/2006/main" xmlns:r="http://schemas.openxmlformats.org/officeDocument/2006/relationships" xmlns:p="http://schemas.openxmlformats.org/presentationml/2006/main">
  <p:tag name="AS_UNIQUEID" val="23"/>
</p:tagLst>
</file>

<file path=ppt/tags/tag43.xml><?xml version="1.0" encoding="utf-8"?>
<p:tagLst xmlns:a="http://schemas.openxmlformats.org/drawingml/2006/main" xmlns:r="http://schemas.openxmlformats.org/officeDocument/2006/relationships" xmlns:p="http://schemas.openxmlformats.org/presentationml/2006/main">
  <p:tag name="AS_UNIQUEID" val="16"/>
</p:tagLst>
</file>

<file path=ppt/tags/tag44.xml><?xml version="1.0" encoding="utf-8"?>
<p:tagLst xmlns:a="http://schemas.openxmlformats.org/drawingml/2006/main" xmlns:r="http://schemas.openxmlformats.org/officeDocument/2006/relationships" xmlns:p="http://schemas.openxmlformats.org/presentationml/2006/main">
  <p:tag name="AS_UNIQUEID" val="17"/>
</p:tagLst>
</file>

<file path=ppt/tags/tag45.xml><?xml version="1.0" encoding="utf-8"?>
<p:tagLst xmlns:a="http://schemas.openxmlformats.org/drawingml/2006/main" xmlns:r="http://schemas.openxmlformats.org/officeDocument/2006/relationships" xmlns:p="http://schemas.openxmlformats.org/presentationml/2006/main">
  <p:tag name="AS_UNIQUEID" val="18"/>
</p:tagLst>
</file>

<file path=ppt/tags/tag46.xml><?xml version="1.0" encoding="utf-8"?>
<p:tagLst xmlns:a="http://schemas.openxmlformats.org/drawingml/2006/main" xmlns:r="http://schemas.openxmlformats.org/officeDocument/2006/relationships" xmlns:p="http://schemas.openxmlformats.org/presentationml/2006/main">
  <p:tag name="AS_UNIQUEID" val="29"/>
</p:tagLst>
</file>

<file path=ppt/tags/tag47.xml><?xml version="1.0" encoding="utf-8"?>
<p:tagLst xmlns:a="http://schemas.openxmlformats.org/drawingml/2006/main" xmlns:r="http://schemas.openxmlformats.org/officeDocument/2006/relationships" xmlns:p="http://schemas.openxmlformats.org/presentationml/2006/main">
  <p:tag name="AS_UNIQUEID" val="30"/>
</p:tagLst>
</file>

<file path=ppt/tags/tag48.xml><?xml version="1.0" encoding="utf-8"?>
<p:tagLst xmlns:a="http://schemas.openxmlformats.org/drawingml/2006/main" xmlns:r="http://schemas.openxmlformats.org/officeDocument/2006/relationships" xmlns:p="http://schemas.openxmlformats.org/presentationml/2006/main">
  <p:tag name="AS_UNIQUEID" val="31"/>
</p:tagLst>
</file>

<file path=ppt/tags/tag49.xml><?xml version="1.0" encoding="utf-8"?>
<p:tagLst xmlns:a="http://schemas.openxmlformats.org/drawingml/2006/main" xmlns:r="http://schemas.openxmlformats.org/officeDocument/2006/relationships" xmlns:p="http://schemas.openxmlformats.org/presentationml/2006/main">
  <p:tag name="AS_UNIQUEID" val="32"/>
</p:tagLst>
</file>

<file path=ppt/tags/tag5.xml><?xml version="1.0" encoding="utf-8"?>
<p:tagLst xmlns:a="http://schemas.openxmlformats.org/drawingml/2006/main" xmlns:r="http://schemas.openxmlformats.org/officeDocument/2006/relationships" xmlns:p="http://schemas.openxmlformats.org/presentationml/2006/main">
  <p:tag name="AS_UNIQUEID" val="505"/>
</p:tagLst>
</file>

<file path=ppt/tags/tag50.xml><?xml version="1.0" encoding="utf-8"?>
<p:tagLst xmlns:a="http://schemas.openxmlformats.org/drawingml/2006/main" xmlns:r="http://schemas.openxmlformats.org/officeDocument/2006/relationships" xmlns:p="http://schemas.openxmlformats.org/presentationml/2006/main">
  <p:tag name="AS_UNIQUEID" val="25"/>
</p:tagLst>
</file>

<file path=ppt/tags/tag51.xml><?xml version="1.0" encoding="utf-8"?>
<p:tagLst xmlns:a="http://schemas.openxmlformats.org/drawingml/2006/main" xmlns:r="http://schemas.openxmlformats.org/officeDocument/2006/relationships" xmlns:p="http://schemas.openxmlformats.org/presentationml/2006/main">
  <p:tag name="AS_UNIQUEID" val="26"/>
</p:tagLst>
</file>

<file path=ppt/tags/tag52.xml><?xml version="1.0" encoding="utf-8"?>
<p:tagLst xmlns:a="http://schemas.openxmlformats.org/drawingml/2006/main" xmlns:r="http://schemas.openxmlformats.org/officeDocument/2006/relationships" xmlns:p="http://schemas.openxmlformats.org/presentationml/2006/main">
  <p:tag name="AS_UNIQUEID" val="27"/>
</p:tagLst>
</file>

<file path=ppt/tags/tag53.xml><?xml version="1.0" encoding="utf-8"?>
<p:tagLst xmlns:a="http://schemas.openxmlformats.org/drawingml/2006/main" xmlns:r="http://schemas.openxmlformats.org/officeDocument/2006/relationships" xmlns:p="http://schemas.openxmlformats.org/presentationml/2006/main">
  <p:tag name="AS_UNIQUEID" val="38"/>
</p:tagLst>
</file>

<file path=ppt/tags/tag54.xml><?xml version="1.0" encoding="utf-8"?>
<p:tagLst xmlns:a="http://schemas.openxmlformats.org/drawingml/2006/main" xmlns:r="http://schemas.openxmlformats.org/officeDocument/2006/relationships" xmlns:p="http://schemas.openxmlformats.org/presentationml/2006/main">
  <p:tag name="AS_UNIQUEID" val="39"/>
</p:tagLst>
</file>

<file path=ppt/tags/tag55.xml><?xml version="1.0" encoding="utf-8"?>
<p:tagLst xmlns:a="http://schemas.openxmlformats.org/drawingml/2006/main" xmlns:r="http://schemas.openxmlformats.org/officeDocument/2006/relationships" xmlns:p="http://schemas.openxmlformats.org/presentationml/2006/main">
  <p:tag name="AS_UNIQUEID" val="40"/>
</p:tagLst>
</file>

<file path=ppt/tags/tag56.xml><?xml version="1.0" encoding="utf-8"?>
<p:tagLst xmlns:a="http://schemas.openxmlformats.org/drawingml/2006/main" xmlns:r="http://schemas.openxmlformats.org/officeDocument/2006/relationships" xmlns:p="http://schemas.openxmlformats.org/presentationml/2006/main">
  <p:tag name="AS_UNIQUEID" val="41"/>
</p:tagLst>
</file>

<file path=ppt/tags/tag57.xml><?xml version="1.0" encoding="utf-8"?>
<p:tagLst xmlns:a="http://schemas.openxmlformats.org/drawingml/2006/main" xmlns:r="http://schemas.openxmlformats.org/officeDocument/2006/relationships" xmlns:p="http://schemas.openxmlformats.org/presentationml/2006/main">
  <p:tag name="AS_UNIQUEID" val="34"/>
</p:tagLst>
</file>

<file path=ppt/tags/tag58.xml><?xml version="1.0" encoding="utf-8"?>
<p:tagLst xmlns:a="http://schemas.openxmlformats.org/drawingml/2006/main" xmlns:r="http://schemas.openxmlformats.org/officeDocument/2006/relationships" xmlns:p="http://schemas.openxmlformats.org/presentationml/2006/main">
  <p:tag name="AS_UNIQUEID" val="35"/>
</p:tagLst>
</file>

<file path=ppt/tags/tag59.xml><?xml version="1.0" encoding="utf-8"?>
<p:tagLst xmlns:a="http://schemas.openxmlformats.org/drawingml/2006/main" xmlns:r="http://schemas.openxmlformats.org/officeDocument/2006/relationships" xmlns:p="http://schemas.openxmlformats.org/presentationml/2006/main">
  <p:tag name="AS_UNIQUEID" val="36"/>
</p:tagLst>
</file>

<file path=ppt/tags/tag6.xml><?xml version="1.0" encoding="utf-8"?>
<p:tagLst xmlns:a="http://schemas.openxmlformats.org/drawingml/2006/main" xmlns:r="http://schemas.openxmlformats.org/officeDocument/2006/relationships" xmlns:p="http://schemas.openxmlformats.org/presentationml/2006/main">
  <p:tag name="AS_UNIQUEID" val="506"/>
</p:tagLst>
</file>

<file path=ppt/tags/tag60.xml><?xml version="1.0" encoding="utf-8"?>
<p:tagLst xmlns:a="http://schemas.openxmlformats.org/drawingml/2006/main" xmlns:r="http://schemas.openxmlformats.org/officeDocument/2006/relationships" xmlns:p="http://schemas.openxmlformats.org/presentationml/2006/main">
  <p:tag name="AS_UNIQUEID" val="47"/>
</p:tagLst>
</file>

<file path=ppt/tags/tag61.xml><?xml version="1.0" encoding="utf-8"?>
<p:tagLst xmlns:a="http://schemas.openxmlformats.org/drawingml/2006/main" xmlns:r="http://schemas.openxmlformats.org/officeDocument/2006/relationships" xmlns:p="http://schemas.openxmlformats.org/presentationml/2006/main">
  <p:tag name="AS_UNIQUEID" val="48"/>
</p:tagLst>
</file>

<file path=ppt/tags/tag62.xml><?xml version="1.0" encoding="utf-8"?>
<p:tagLst xmlns:a="http://schemas.openxmlformats.org/drawingml/2006/main" xmlns:r="http://schemas.openxmlformats.org/officeDocument/2006/relationships" xmlns:p="http://schemas.openxmlformats.org/presentationml/2006/main">
  <p:tag name="AS_UNIQUEID" val="49"/>
</p:tagLst>
</file>

<file path=ppt/tags/tag63.xml><?xml version="1.0" encoding="utf-8"?>
<p:tagLst xmlns:a="http://schemas.openxmlformats.org/drawingml/2006/main" xmlns:r="http://schemas.openxmlformats.org/officeDocument/2006/relationships" xmlns:p="http://schemas.openxmlformats.org/presentationml/2006/main">
  <p:tag name="AS_UNIQUEID" val="43"/>
</p:tagLst>
</file>

<file path=ppt/tags/tag64.xml><?xml version="1.0" encoding="utf-8"?>
<p:tagLst xmlns:a="http://schemas.openxmlformats.org/drawingml/2006/main" xmlns:r="http://schemas.openxmlformats.org/officeDocument/2006/relationships" xmlns:p="http://schemas.openxmlformats.org/presentationml/2006/main">
  <p:tag name="AS_UNIQUEID" val="44"/>
</p:tagLst>
</file>

<file path=ppt/tags/tag65.xml><?xml version="1.0" encoding="utf-8"?>
<p:tagLst xmlns:a="http://schemas.openxmlformats.org/drawingml/2006/main" xmlns:r="http://schemas.openxmlformats.org/officeDocument/2006/relationships" xmlns:p="http://schemas.openxmlformats.org/presentationml/2006/main">
  <p:tag name="AS_UNIQUEID" val="45"/>
</p:tagLst>
</file>

<file path=ppt/tags/tag66.xml><?xml version="1.0" encoding="utf-8"?>
<p:tagLst xmlns:a="http://schemas.openxmlformats.org/drawingml/2006/main" xmlns:r="http://schemas.openxmlformats.org/officeDocument/2006/relationships" xmlns:p="http://schemas.openxmlformats.org/presentationml/2006/main">
  <p:tag name="AS_UNIQUEID" val="55"/>
</p:tagLst>
</file>

<file path=ppt/tags/tag67.xml><?xml version="1.0" encoding="utf-8"?>
<p:tagLst xmlns:a="http://schemas.openxmlformats.org/drawingml/2006/main" xmlns:r="http://schemas.openxmlformats.org/officeDocument/2006/relationships" xmlns:p="http://schemas.openxmlformats.org/presentationml/2006/main">
  <p:tag name="AS_UNIQUEID" val="56"/>
</p:tagLst>
</file>

<file path=ppt/tags/tag68.xml><?xml version="1.0" encoding="utf-8"?>
<p:tagLst xmlns:a="http://schemas.openxmlformats.org/drawingml/2006/main" xmlns:r="http://schemas.openxmlformats.org/officeDocument/2006/relationships" xmlns:p="http://schemas.openxmlformats.org/presentationml/2006/main">
  <p:tag name="AS_UNIQUEID" val="57"/>
</p:tagLst>
</file>

<file path=ppt/tags/tag69.xml><?xml version="1.0" encoding="utf-8"?>
<p:tagLst xmlns:a="http://schemas.openxmlformats.org/drawingml/2006/main" xmlns:r="http://schemas.openxmlformats.org/officeDocument/2006/relationships" xmlns:p="http://schemas.openxmlformats.org/presentationml/2006/main">
  <p:tag name="AS_UNIQUEID" val="51"/>
</p:tagLst>
</file>

<file path=ppt/tags/tag7.xml><?xml version="1.0" encoding="utf-8"?>
<p:tagLst xmlns:a="http://schemas.openxmlformats.org/drawingml/2006/main" xmlns:r="http://schemas.openxmlformats.org/officeDocument/2006/relationships" xmlns:p="http://schemas.openxmlformats.org/presentationml/2006/main">
  <p:tag name="AS_UNIQUEID" val="507"/>
</p:tagLst>
</file>

<file path=ppt/tags/tag70.xml><?xml version="1.0" encoding="utf-8"?>
<p:tagLst xmlns:a="http://schemas.openxmlformats.org/drawingml/2006/main" xmlns:r="http://schemas.openxmlformats.org/officeDocument/2006/relationships" xmlns:p="http://schemas.openxmlformats.org/presentationml/2006/main">
  <p:tag name="AS_UNIQUEID" val="52"/>
</p:tagLst>
</file>

<file path=ppt/tags/tag71.xml><?xml version="1.0" encoding="utf-8"?>
<p:tagLst xmlns:a="http://schemas.openxmlformats.org/drawingml/2006/main" xmlns:r="http://schemas.openxmlformats.org/officeDocument/2006/relationships" xmlns:p="http://schemas.openxmlformats.org/presentationml/2006/main">
  <p:tag name="AS_UNIQUEID" val="53"/>
</p:tagLst>
</file>

<file path=ppt/tags/tag72.xml><?xml version="1.0" encoding="utf-8"?>
<p:tagLst xmlns:a="http://schemas.openxmlformats.org/drawingml/2006/main" xmlns:r="http://schemas.openxmlformats.org/officeDocument/2006/relationships" xmlns:p="http://schemas.openxmlformats.org/presentationml/2006/main">
  <p:tag name="AS_UNIQUEID" val="63"/>
</p:tagLst>
</file>

<file path=ppt/tags/tag73.xml><?xml version="1.0" encoding="utf-8"?>
<p:tagLst xmlns:a="http://schemas.openxmlformats.org/drawingml/2006/main" xmlns:r="http://schemas.openxmlformats.org/officeDocument/2006/relationships" xmlns:p="http://schemas.openxmlformats.org/presentationml/2006/main">
  <p:tag name="AS_UNIQUEID" val="64"/>
</p:tagLst>
</file>

<file path=ppt/tags/tag74.xml><?xml version="1.0" encoding="utf-8"?>
<p:tagLst xmlns:a="http://schemas.openxmlformats.org/drawingml/2006/main" xmlns:r="http://schemas.openxmlformats.org/officeDocument/2006/relationships" xmlns:p="http://schemas.openxmlformats.org/presentationml/2006/main">
  <p:tag name="AS_UNIQUEID" val="65"/>
</p:tagLst>
</file>

<file path=ppt/tags/tag75.xml><?xml version="1.0" encoding="utf-8"?>
<p:tagLst xmlns:a="http://schemas.openxmlformats.org/drawingml/2006/main" xmlns:r="http://schemas.openxmlformats.org/officeDocument/2006/relationships" xmlns:p="http://schemas.openxmlformats.org/presentationml/2006/main">
  <p:tag name="AS_UNIQUEID" val="66"/>
</p:tagLst>
</file>

<file path=ppt/tags/tag76.xml><?xml version="1.0" encoding="utf-8"?>
<p:tagLst xmlns:a="http://schemas.openxmlformats.org/drawingml/2006/main" xmlns:r="http://schemas.openxmlformats.org/officeDocument/2006/relationships" xmlns:p="http://schemas.openxmlformats.org/presentationml/2006/main">
  <p:tag name="AS_UNIQUEID" val="67"/>
</p:tagLst>
</file>

<file path=ppt/tags/tag77.xml><?xml version="1.0" encoding="utf-8"?>
<p:tagLst xmlns:a="http://schemas.openxmlformats.org/drawingml/2006/main" xmlns:r="http://schemas.openxmlformats.org/officeDocument/2006/relationships" xmlns:p="http://schemas.openxmlformats.org/presentationml/2006/main">
  <p:tag name="AS_UNIQUEID" val="68"/>
</p:tagLst>
</file>

<file path=ppt/tags/tag78.xml><?xml version="1.0" encoding="utf-8"?>
<p:tagLst xmlns:a="http://schemas.openxmlformats.org/drawingml/2006/main" xmlns:r="http://schemas.openxmlformats.org/officeDocument/2006/relationships" xmlns:p="http://schemas.openxmlformats.org/presentationml/2006/main">
  <p:tag name="AS_UNIQUEID" val="59"/>
</p:tagLst>
</file>

<file path=ppt/tags/tag79.xml><?xml version="1.0" encoding="utf-8"?>
<p:tagLst xmlns:a="http://schemas.openxmlformats.org/drawingml/2006/main" xmlns:r="http://schemas.openxmlformats.org/officeDocument/2006/relationships" xmlns:p="http://schemas.openxmlformats.org/presentationml/2006/main">
  <p:tag name="AS_UNIQUEID" val="60"/>
</p:tagLst>
</file>

<file path=ppt/tags/tag8.xml><?xml version="1.0" encoding="utf-8"?>
<p:tagLst xmlns:a="http://schemas.openxmlformats.org/drawingml/2006/main" xmlns:r="http://schemas.openxmlformats.org/officeDocument/2006/relationships" xmlns:p="http://schemas.openxmlformats.org/presentationml/2006/main">
  <p:tag name="AS_UNIQUEID" val="508"/>
</p:tagLst>
</file>

<file path=ppt/tags/tag80.xml><?xml version="1.0" encoding="utf-8"?>
<p:tagLst xmlns:a="http://schemas.openxmlformats.org/drawingml/2006/main" xmlns:r="http://schemas.openxmlformats.org/officeDocument/2006/relationships" xmlns:p="http://schemas.openxmlformats.org/presentationml/2006/main">
  <p:tag name="AS_UNIQUEID" val="61"/>
</p:tagLst>
</file>

<file path=ppt/tags/tag81.xml><?xml version="1.0" encoding="utf-8"?>
<p:tagLst xmlns:a="http://schemas.openxmlformats.org/drawingml/2006/main" xmlns:r="http://schemas.openxmlformats.org/officeDocument/2006/relationships" xmlns:p="http://schemas.openxmlformats.org/presentationml/2006/main">
  <p:tag name="AS_UNIQUEID" val="74"/>
</p:tagLst>
</file>

<file path=ppt/tags/tag82.xml><?xml version="1.0" encoding="utf-8"?>
<p:tagLst xmlns:a="http://schemas.openxmlformats.org/drawingml/2006/main" xmlns:r="http://schemas.openxmlformats.org/officeDocument/2006/relationships" xmlns:p="http://schemas.openxmlformats.org/presentationml/2006/main">
  <p:tag name="AS_UNIQUEID" val="75"/>
</p:tagLst>
</file>

<file path=ppt/tags/tag83.xml><?xml version="1.0" encoding="utf-8"?>
<p:tagLst xmlns:a="http://schemas.openxmlformats.org/drawingml/2006/main" xmlns:r="http://schemas.openxmlformats.org/officeDocument/2006/relationships" xmlns:p="http://schemas.openxmlformats.org/presentationml/2006/main">
  <p:tag name="AS_UNIQUEID" val="76"/>
</p:tagLst>
</file>

<file path=ppt/tags/tag84.xml><?xml version="1.0" encoding="utf-8"?>
<p:tagLst xmlns:a="http://schemas.openxmlformats.org/drawingml/2006/main" xmlns:r="http://schemas.openxmlformats.org/officeDocument/2006/relationships" xmlns:p="http://schemas.openxmlformats.org/presentationml/2006/main">
  <p:tag name="AS_UNIQUEID" val="77"/>
</p:tagLst>
</file>

<file path=ppt/tags/tag85.xml><?xml version="1.0" encoding="utf-8"?>
<p:tagLst xmlns:a="http://schemas.openxmlformats.org/drawingml/2006/main" xmlns:r="http://schemas.openxmlformats.org/officeDocument/2006/relationships" xmlns:p="http://schemas.openxmlformats.org/presentationml/2006/main">
  <p:tag name="AS_UNIQUEID" val="70"/>
</p:tagLst>
</file>

<file path=ppt/tags/tag86.xml><?xml version="1.0" encoding="utf-8"?>
<p:tagLst xmlns:a="http://schemas.openxmlformats.org/drawingml/2006/main" xmlns:r="http://schemas.openxmlformats.org/officeDocument/2006/relationships" xmlns:p="http://schemas.openxmlformats.org/presentationml/2006/main">
  <p:tag name="AS_UNIQUEID" val="71"/>
</p:tagLst>
</file>

<file path=ppt/tags/tag87.xml><?xml version="1.0" encoding="utf-8"?>
<p:tagLst xmlns:a="http://schemas.openxmlformats.org/drawingml/2006/main" xmlns:r="http://schemas.openxmlformats.org/officeDocument/2006/relationships" xmlns:p="http://schemas.openxmlformats.org/presentationml/2006/main">
  <p:tag name="AS_UNIQUEID" val="72"/>
</p:tagLst>
</file>

<file path=ppt/tags/tag9.xml><?xml version="1.0" encoding="utf-8"?>
<p:tagLst xmlns:a="http://schemas.openxmlformats.org/drawingml/2006/main" xmlns:r="http://schemas.openxmlformats.org/officeDocument/2006/relationships" xmlns:p="http://schemas.openxmlformats.org/presentationml/2006/main">
  <p:tag name="AS_UNIQUEID" val="509"/>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DCE566-2E06-4396-8436-03C3986A6B2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2935AA-6649-452F-BB3B-A95968C4AA84}">
  <ds:schemaRefs>
    <ds:schemaRef ds:uri="http://schemas.microsoft.com/sharepoint/v3/contenttype/forms"/>
  </ds:schemaRefs>
</ds:datastoreItem>
</file>

<file path=customXml/itemProps3.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1551</TotalTime>
  <Words>1083</Words>
  <Application>Microsoft Office PowerPoint</Application>
  <PresentationFormat>Widescreen</PresentationFormat>
  <Paragraphs>166</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Montserrat Black</vt:lpstr>
      <vt:lpstr>Montserrat ExtraBold</vt:lpstr>
      <vt:lpstr>Calibri</vt:lpstr>
      <vt:lpstr>Arial</vt:lpstr>
      <vt:lpstr>Wingdings</vt:lpstr>
      <vt:lpstr>Montserrat</vt:lpstr>
      <vt:lpstr>Montserrat Medium</vt:lpstr>
      <vt:lpstr>Office Theme</vt:lpstr>
      <vt:lpstr>PowerPoint Presentation</vt:lpstr>
      <vt:lpstr>Y dylai traffig gael ei wahardd o'r ffyrdd o amgylch ein hysgol</vt:lpstr>
      <vt:lpstr>Y dylai addysg fod yn orfodol nes eich bod yn 21 oed </vt:lpstr>
      <vt:lpstr>Y dylai'r DU sicrhau bod gan bob plentyn yn y byd ddigon i'w fwyta </vt:lpstr>
      <vt:lpstr>Pwy sydd â'r pŵer i newid y pethau hyn?</vt:lpstr>
      <vt:lpstr>Pwy sydd â'r pŵer i newid y pethau hyn?</vt:lpstr>
      <vt:lpstr>Sut maen nhw'n gwneud penderfyniadau?</vt:lpstr>
      <vt:lpstr>PowerPoint Presentation</vt:lpstr>
      <vt:lpstr>Democratiaeth</vt:lpstr>
      <vt:lpstr>System lywodraethol lle mae pobl yn pleidleisio i ethol y bobl sy'n eu cynrychioli   </vt:lpstr>
      <vt:lpstr>Pwy allai bleidleisio? </vt:lpstr>
      <vt:lpstr>Pwy allai bleidleisio? Atebion </vt:lpstr>
      <vt:lpstr>Pwy allai bleidleisio? </vt:lpstr>
      <vt:lpstr>PowerPoint Presentation</vt:lpstr>
      <vt:lpstr>Sut y byddech yn teimlo pe na baech yn cael pleidleisio?</vt:lpstr>
      <vt:lpstr>PowerPoint Presentation</vt:lpstr>
      <vt:lpstr>Sylwadau i gloi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77</cp:revision>
  <dcterms:created xsi:type="dcterms:W3CDTF">2021-02-10T12:48:52Z</dcterms:created>
  <dcterms:modified xsi:type="dcterms:W3CDTF">2025-09-25T11:06:22Z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