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4"/>
  </p:notesMasterIdLst>
  <p:sldIdLst>
    <p:sldId id="263" r:id="rId5"/>
    <p:sldId id="264" r:id="rId6"/>
    <p:sldId id="320" r:id="rId7"/>
    <p:sldId id="307" r:id="rId8"/>
    <p:sldId id="265" r:id="rId9"/>
    <p:sldId id="318" r:id="rId10"/>
    <p:sldId id="319" r:id="rId11"/>
    <p:sldId id="316" r:id="rId12"/>
    <p:sldId id="317" r:id="rId13"/>
  </p:sldIdLst>
  <p:sldSz cx="12192000" cy="6858000"/>
  <p:notesSz cx="6858000" cy="9144000"/>
  <p:embeddedFontLst>
    <p:embeddedFont>
      <p:font typeface="Montserrat" panose="00000500000000000000" pitchFamily="2" charset="0"/>
      <p:regular r:id="rId15"/>
      <p:bold r:id="rId16"/>
      <p:italic r:id="rId17"/>
      <p:boldItalic r:id="rId18"/>
    </p:embeddedFont>
    <p:embeddedFont>
      <p:font typeface="Montserrat Black" panose="00000A00000000000000" pitchFamily="2" charset="0"/>
      <p:bold r:id="rId19"/>
      <p:italic r:id="rId20"/>
      <p:boldItalic r:id="rId21"/>
    </p:embeddedFont>
    <p:embeddedFont>
      <p:font typeface="Montserrat ExtraBold" panose="00000900000000000000" pitchFamily="2" charset="0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CE1711-3D84-1E7E-FDA3-58C656944681}" name="Judy Edwards" initials="JE" userId="S::JEdwards@electoralcommission.org.uk::97ec32ec-1920-4447-8ec7-1835dc49ef49" providerId="AD"/>
  <p188:author id="{C8BF9928-B998-A525-507A-C83B6153F6B6}" name="Sarah Barker" initials="SB" userId="S::sbarker@electoralcommission.org.uk::0f2330d9-141e-4cf7-a7a2-784b278b1dec" providerId="AD"/>
  <p188:author id="{6DC000E1-9B4F-86C5-2F1D-20A75BFD24CC}" name="Ella Griffiths-Downing" initials="ED" userId="S::EGriffiths-Downing@electoralcommission.org.uk::33ffaaba-aa99-4d0a-8d15-81ef0440cc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B"/>
    <a:srgbClr val="FF8BFF"/>
    <a:srgbClr val="00E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2"/>
    <p:restoredTop sz="77370" autoAdjust="0"/>
  </p:normalViewPr>
  <p:slideViewPr>
    <p:cSldViewPr snapToGrid="0" snapToObjects="1" showGuides="1">
      <p:cViewPr varScale="1">
        <p:scale>
          <a:sx n="85" d="100"/>
          <a:sy n="85" d="100"/>
        </p:scale>
        <p:origin x="196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3F8F5-BCB1-D346-B0B8-60F9494CBE7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D6723-1A60-0442-910D-F7FD63281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6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bKxPfI1LKA&amp;list=PLm0G6YKL5VxICxsda9-6SoIfmA6SLiVHr&amp;index=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edd.wales/find-a-member-of-the-senedd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members.parliament.uk/FindYourMP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5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Gauge students’ understanding and attitudes towards politics using a ‘washing line’.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Read out the statements and ask students why they have chosen their position along the spectrum.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7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Challenge: </a:t>
            </a:r>
            <a:r>
              <a:rPr lang="en-GB" dirty="0"/>
              <a:t>can students identify who is responsible for each area they have labelled? For example, the local council, the Senedd or the UK Parliament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Montserrat" pitchFamily="2" charset="77"/>
              </a:rPr>
              <a:t>Feedback as a class to identify the different areas of students’ lives affected by politics.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08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Watch the film</a:t>
            </a:r>
            <a:r>
              <a:rPr lang="en-GB" baseline="0" dirty="0"/>
              <a:t> </a:t>
            </a:r>
            <a:r>
              <a:rPr lang="en-GB" dirty="0"/>
              <a:t>and ask students to make a note of the different areas managed by local councils, the Senedd and the UK Parliament.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Alternative link for video: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https://www.youtube.com/watch?v=jbKxPfI1LKA&amp;list=PLm0G6YKL5VxICxsda9-6SoIfmA6SLiVHr&amp;index=1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Watch the film again if needed and then discuss as a class: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are there any words or terms they did not understand? (See vocabulary box on</a:t>
            </a:r>
            <a:r>
              <a:rPr lang="en-GB" baseline="0" dirty="0"/>
              <a:t> the next slide</a:t>
            </a:r>
            <a:r>
              <a:rPr lang="en-GB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was there anything in the film they didn’t know before?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are some of the differences between the Senedd and the UK Parliament? (Highlight that you can vote at the age of 16 to elect a Member of the Senedd)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Ask students to look back at their timetable and update any activities they can with ways politics affects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information and videos about the UK Parliament: https://learning.parliament.uk/en/resources/introduction-to-parliament-primary-video/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31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Using the internet, have students complete the Who represents you? worksheet.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following websites might be helpful: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linkClick r:id="rId3"/>
              </a:rPr>
              <a:t>Find your Member of the Senedd</a:t>
            </a:r>
            <a:r>
              <a:rPr lang="en-US" dirty="0">
                <a:solidFill>
                  <a:schemeClr val="tx1"/>
                </a:solidFill>
              </a:rPr>
              <a:t> - http://www.senedd.wales/find-a-member-of-the-senedd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linkClick r:id="rId4"/>
              </a:rPr>
              <a:t>Find your MP</a:t>
            </a:r>
            <a:r>
              <a:rPr lang="en-US" dirty="0">
                <a:solidFill>
                  <a:schemeClr val="tx1"/>
                </a:solidFill>
              </a:rPr>
              <a:t> - http://www.members.parliament.uk/FindYourMP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linkClick r:id="rId4"/>
              </a:rPr>
              <a:t>Find your </a:t>
            </a:r>
            <a:r>
              <a:rPr lang="en-US" dirty="0" err="1">
                <a:solidFill>
                  <a:schemeClr val="tx1"/>
                </a:solidFill>
                <a:hlinkClick r:id="rId4"/>
              </a:rPr>
              <a:t>councillors</a:t>
            </a:r>
            <a:r>
              <a:rPr lang="en-US" dirty="0">
                <a:solidFill>
                  <a:schemeClr val="tx1"/>
                </a:solidFill>
              </a:rPr>
              <a:t> - http://www.members.parliament.uk/FindYourMP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84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If students have time, ask them to think about three</a:t>
            </a:r>
            <a:r>
              <a:rPr lang="en-GB" baseline="0" dirty="0"/>
              <a:t> things they would do if they were the First Minister.</a:t>
            </a:r>
            <a:endParaRPr lang="en-GB" dirty="0"/>
          </a:p>
          <a:p>
            <a:endParaRPr lang="en-GB" b="0" dirty="0"/>
          </a:p>
          <a:p>
            <a:pPr marL="0" indent="0">
              <a:buNone/>
            </a:pPr>
            <a:r>
              <a:rPr lang="en-GB" dirty="0"/>
              <a:t>Ask students to write down any questions or uncertainties they have about politics. These can be anonymous and collected in a box to be looked at in later lessons.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4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electoralcommission.org.uk/learning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ss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642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5" y="1792816"/>
            <a:ext cx="728479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Body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7A236-B87E-2045-B97C-C797C85BA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61" r="6942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92D35E03-6A57-D849-93BD-33782AD5DF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7" name="Footer Placeholder 40">
            <a:hlinkClick r:id="rId5"/>
            <a:extLst>
              <a:ext uri="{FF2B5EF4-FFF2-40B4-BE49-F238E27FC236}">
                <a16:creationId xmlns:a16="http://schemas.microsoft.com/office/drawing/2014/main" id="{46024BBD-BF3A-7F4F-98AC-38887AABAE25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45428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9790-708C-EB4F-8830-3055E1059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Body Copy ">
            <a:extLst>
              <a:ext uri="{FF2B5EF4-FFF2-40B4-BE49-F238E27FC236}">
                <a16:creationId xmlns:a16="http://schemas.microsoft.com/office/drawing/2014/main" id="{F1E1B86D-D639-3D48-8C65-36BE690BB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556059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0" y="1792816"/>
            <a:ext cx="5105037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6" name="Clock Icon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E98481-9685-6643-B405-447CEACFB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B9ECF356-AFB7-3540-A8B2-4CAC853A8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Logo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476ED-36DF-E34F-9EB7-E219B1103E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2" name="Footer Placeholder 40">
            <a:extLst>
              <a:ext uri="{FF2B5EF4-FFF2-40B4-BE49-F238E27FC236}">
                <a16:creationId xmlns:a16="http://schemas.microsoft.com/office/drawing/2014/main" id="{AF77E441-67E1-D64B-882B-080B4DC3E600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416022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9790-708C-EB4F-8830-3055E1059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Body Copy ">
            <a:extLst>
              <a:ext uri="{FF2B5EF4-FFF2-40B4-BE49-F238E27FC236}">
                <a16:creationId xmlns:a16="http://schemas.microsoft.com/office/drawing/2014/main" id="{F1E1B86D-D639-3D48-8C65-36BE690BB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556059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6" y="1792816"/>
            <a:ext cx="566108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6" name="Clock Icon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B9ECF356-AFB7-3540-A8B2-4CAC853A8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Logo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476ED-36DF-E34F-9EB7-E219B1103E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2" name="Footer Placeholder 40">
            <a:extLst>
              <a:ext uri="{FF2B5EF4-FFF2-40B4-BE49-F238E27FC236}">
                <a16:creationId xmlns:a16="http://schemas.microsoft.com/office/drawing/2014/main" id="{AF77E441-67E1-D64B-882B-080B4DC3E600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970058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vider Slide Title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516" y="1754021"/>
            <a:ext cx="6332625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74366A-B832-8849-B002-8810EF926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1F01D4-EDE1-5A42-80EB-AC3EB61B5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552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A530EBA1-26F8-B74E-9E2D-891C18D2E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6" name="Footer Placeholder 40">
            <a:hlinkClick r:id="rId5"/>
            <a:extLst>
              <a:ext uri="{FF2B5EF4-FFF2-40B4-BE49-F238E27FC236}">
                <a16:creationId xmlns:a16="http://schemas.microsoft.com/office/drawing/2014/main" id="{13779B56-C50B-524F-BFE8-9D7D0565D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559794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vider Slide Title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516" y="1754021"/>
            <a:ext cx="6332625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74366A-B832-8849-B002-8810EF926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CC0C7C-BCDF-5145-8102-C3AF0EF3A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61" r="6942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EE5DE9C6-D72F-2E4D-9B9E-EDC4EA190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6" name="Footer Placeholder 40">
            <a:hlinkClick r:id="rId5"/>
            <a:extLst>
              <a:ext uri="{FF2B5EF4-FFF2-40B4-BE49-F238E27FC236}">
                <a16:creationId xmlns:a16="http://schemas.microsoft.com/office/drawing/2014/main" id="{57B3F263-4676-A44E-9AFF-EE6FF3358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584010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hand side image">
            <a:extLst>
              <a:ext uri="{FF2B5EF4-FFF2-40B4-BE49-F238E27FC236}">
                <a16:creationId xmlns:a16="http://schemas.microsoft.com/office/drawing/2014/main" id="{0C45F228-C33E-1C44-815D-8D864A0C7E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5" y="476250"/>
            <a:ext cx="5543550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2" name="Title 1" descr="Large Caption&#10;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F1B18A-1DD4-9B47-82D1-90F524A48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5A9F8D64-5966-3049-8413-6A1571A6D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7" name="Footer Placeholder 40">
            <a:hlinkClick r:id="rId4"/>
            <a:extLst>
              <a:ext uri="{FF2B5EF4-FFF2-40B4-BE49-F238E27FC236}">
                <a16:creationId xmlns:a16="http://schemas.microsoft.com/office/drawing/2014/main" id="{7194B3DA-2EDB-1F47-A94A-DAA8EA865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493120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hand side image" descr="Left hand Side Image&#10;">
            <a:extLst>
              <a:ext uri="{FF2B5EF4-FFF2-40B4-BE49-F238E27FC236}">
                <a16:creationId xmlns:a16="http://schemas.microsoft.com/office/drawing/2014/main" id="{0C45F228-C33E-1C44-815D-8D864A0C7E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5" y="476250"/>
            <a:ext cx="5543550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2" name="Half page caption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F1B18A-1DD4-9B47-82D1-90F524A48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BD2479B8-70EE-5D43-8EAB-8E67C0A86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3" name="Footer Placeholder 40">
            <a:hlinkClick r:id="rId4"/>
            <a:extLst>
              <a:ext uri="{FF2B5EF4-FFF2-40B4-BE49-F238E27FC236}">
                <a16:creationId xmlns:a16="http://schemas.microsoft.com/office/drawing/2014/main" id="{D78B451D-8147-0B4E-BC3A-198350B72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33595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+ Whi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hand side image">
            <a:extLst>
              <a:ext uri="{FF2B5EF4-FFF2-40B4-BE49-F238E27FC236}">
                <a16:creationId xmlns:a16="http://schemas.microsoft.com/office/drawing/2014/main" id="{0C45F228-C33E-1C44-815D-8D864A0C7E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4" y="476250"/>
            <a:ext cx="5580064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2" name="Main Caption" descr="Caption&#10;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EB4D20-04A1-9247-8D72-AA1E69094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A1ECA7-33A9-F544-8B2E-0DE459F81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61" r="6942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6BB3C-BA96-684F-AA07-03763AA52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4" name="Picture 13" descr="Outline of a hand pointing at an image&#10;">
            <a:extLst>
              <a:ext uri="{FF2B5EF4-FFF2-40B4-BE49-F238E27FC236}">
                <a16:creationId xmlns:a16="http://schemas.microsoft.com/office/drawing/2014/main" id="{4D7DC8F0-7092-AB4D-9A67-29A0B5240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2080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6E55B73-65A7-5E48-A39D-179CE61C5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6" name="Footer Placeholder 40">
            <a:hlinkClick r:id="rId6"/>
            <a:extLst>
              <a:ext uri="{FF2B5EF4-FFF2-40B4-BE49-F238E27FC236}">
                <a16:creationId xmlns:a16="http://schemas.microsoft.com/office/drawing/2014/main" id="{79F28AC9-8D23-774D-907F-9E63E7E3A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025915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+ Whi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hand side image">
            <a:extLst>
              <a:ext uri="{FF2B5EF4-FFF2-40B4-BE49-F238E27FC236}">
                <a16:creationId xmlns:a16="http://schemas.microsoft.com/office/drawing/2014/main" id="{61E192B6-5A5F-E947-96A6-7A501DB8B6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4" y="476250"/>
            <a:ext cx="5580064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17" name="Main Caption" descr="Caption&#10;">
            <a:extLst>
              <a:ext uri="{FF2B5EF4-FFF2-40B4-BE49-F238E27FC236}">
                <a16:creationId xmlns:a16="http://schemas.microsoft.com/office/drawing/2014/main" id="{C409EEA0-299C-E441-B859-6B8AC6EB2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2D2EFA2F-70F2-7D4A-80D6-13474A102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9" name="Picture 18" descr="Outline of a hand pointing at an image&#10;">
            <a:extLst>
              <a:ext uri="{FF2B5EF4-FFF2-40B4-BE49-F238E27FC236}">
                <a16:creationId xmlns:a16="http://schemas.microsoft.com/office/drawing/2014/main" id="{142EF67F-F08A-9546-AB11-A538543EC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080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2E96A1-FF6E-F340-8DC9-35E8B97A1DEA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4074F-E391-1F4C-B38D-A820D17E0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461" r="6942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C94EC99-B9F0-F14D-93AC-E9756C1680D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6" name="Footer Placeholder 40">
            <a:hlinkClick r:id="rId6"/>
            <a:extLst>
              <a:ext uri="{FF2B5EF4-FFF2-40B4-BE49-F238E27FC236}">
                <a16:creationId xmlns:a16="http://schemas.microsoft.com/office/drawing/2014/main" id="{73E1BBFE-78D4-7B4F-A76B-467B80FF1797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876963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" descr="Image of teenage girl pondering with finger on chin">
            <a:extLst>
              <a:ext uri="{FF2B5EF4-FFF2-40B4-BE49-F238E27FC236}">
                <a16:creationId xmlns:a16="http://schemas.microsoft.com/office/drawing/2014/main" id="{89ACCAE7-F79D-1244-9E82-D871927DBA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63" r="6016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EBDE36F-3F1F-8545-B061-931E3103E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1254154" y="3426488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8" name="Title 1" descr="Main Quote&#10;">
            <a:extLst>
              <a:ext uri="{FF2B5EF4-FFF2-40B4-BE49-F238E27FC236}">
                <a16:creationId xmlns:a16="http://schemas.microsoft.com/office/drawing/2014/main" id="{CEFA90B8-DDDF-0749-AD7D-37B2C322D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4843" y="1756599"/>
            <a:ext cx="8170635" cy="3581826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MAYBE YOU WANT AN INSPIRATIONAL QUOTE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E57269-2D63-2547-8D46-F20246CF0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3704843" y="0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“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AF50D2-F68C-9247-971B-26DEF29D2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4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ss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ck icon" descr="Clock Icon&#10;">
            <a:extLst>
              <a:ext uri="{FF2B5EF4-FFF2-40B4-BE49-F238E27FC236}">
                <a16:creationId xmlns:a16="http://schemas.microsoft.com/office/drawing/2014/main" id="{81233334-9C7C-FA45-9A0F-305FCE417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028" y="904775"/>
            <a:ext cx="1207281" cy="1207281"/>
          </a:xfrm>
          <a:prstGeom prst="rect">
            <a:avLst/>
          </a:prstGeom>
        </p:spPr>
      </p:pic>
      <p:pic>
        <p:nvPicPr>
          <p:cNvPr id="3" name="Clock Icon">
            <a:extLst>
              <a:ext uri="{FF2B5EF4-FFF2-40B4-BE49-F238E27FC236}">
                <a16:creationId xmlns:a16="http://schemas.microsoft.com/office/drawing/2014/main" id="{80256BA0-99CF-0249-B055-44AA018C10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42F06-448D-2D4F-8701-179E143DE1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9898" y="2221719"/>
            <a:ext cx="1207281" cy="1207281"/>
          </a:xfrm>
          <a:prstGeom prst="rect">
            <a:avLst/>
          </a:prstGeom>
        </p:spPr>
      </p:pic>
      <p:pic>
        <p:nvPicPr>
          <p:cNvPr id="5" name="Picture 4" descr="Outline of a hand pointing at an image&#10;">
            <a:extLst>
              <a:ext uri="{FF2B5EF4-FFF2-40B4-BE49-F238E27FC236}">
                <a16:creationId xmlns:a16="http://schemas.microsoft.com/office/drawing/2014/main" id="{780F56F2-D4D4-C74E-A204-1A630EA72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2080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</p:spPr>
      </p:pic>
      <p:pic>
        <p:nvPicPr>
          <p:cNvPr id="12" name="Picture 11" descr="Large thumbs up image">
            <a:extLst>
              <a:ext uri="{FF2B5EF4-FFF2-40B4-BE49-F238E27FC236}">
                <a16:creationId xmlns:a16="http://schemas.microsoft.com/office/drawing/2014/main" id="{E9B57D97-8DAE-4249-B6B3-9685105D3D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68" t="1275" r="-2802" b="-6322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</p:spPr>
      </p:pic>
      <p:pic>
        <p:nvPicPr>
          <p:cNvPr id="13" name="Picture 12" descr="15 year old boy smiling in a puffer jacket">
            <a:extLst>
              <a:ext uri="{FF2B5EF4-FFF2-40B4-BE49-F238E27FC236}">
                <a16:creationId xmlns:a16="http://schemas.microsoft.com/office/drawing/2014/main" id="{C70302E2-C5FC-4143-8D48-933F4C37E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</p:spPr>
      </p:pic>
      <p:pic>
        <p:nvPicPr>
          <p:cNvPr id="14" name="Page Image" descr="16 year old girl with glasses , smiling, and carrying bag over one shoulder.">
            <a:extLst>
              <a:ext uri="{FF2B5EF4-FFF2-40B4-BE49-F238E27FC236}">
                <a16:creationId xmlns:a16="http://schemas.microsoft.com/office/drawing/2014/main" id="{AFA65587-F487-174F-80AD-2B1F9BFA76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</p:spPr>
      </p:pic>
      <p:pic>
        <p:nvPicPr>
          <p:cNvPr id="15" name="Picture 14" descr="14 year old girl with thick black glasses and a pony tail. She leans slightly back, looking upwards with her finger on her chin she posing in deep thought.">
            <a:extLst>
              <a:ext uri="{FF2B5EF4-FFF2-40B4-BE49-F238E27FC236}">
                <a16:creationId xmlns:a16="http://schemas.microsoft.com/office/drawing/2014/main" id="{6C338992-763E-0E40-BBBE-9D17AB9A9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</p:spPr>
      </p:pic>
      <p:pic>
        <p:nvPicPr>
          <p:cNvPr id="16" name="Picture 15" descr="17 year old young male, smiling and holding backpack over one shoulder">
            <a:extLst>
              <a:ext uri="{FF2B5EF4-FFF2-40B4-BE49-F238E27FC236}">
                <a16:creationId xmlns:a16="http://schemas.microsoft.com/office/drawing/2014/main" id="{F7A4DB0F-0EDB-5348-98B5-2B790507F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</p:spPr>
      </p:pic>
      <p:pic>
        <p:nvPicPr>
          <p:cNvPr id="17" name="Picture 16" descr="16 year old girl with long wavy hair and glasses, her head tilted slightly to one side.">
            <a:extLst>
              <a:ext uri="{FF2B5EF4-FFF2-40B4-BE49-F238E27FC236}">
                <a16:creationId xmlns:a16="http://schemas.microsoft.com/office/drawing/2014/main" id="{CE8AB85E-4E52-014B-8FC3-49C090BB3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11876" b="27367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</p:spPr>
      </p:pic>
      <p:pic>
        <p:nvPicPr>
          <p:cNvPr id="18" name="Picture 17" descr="18 year old female with nose ring, with her head slightly tilted back and a hint of a smile she exudes confidence.">
            <a:extLst>
              <a:ext uri="{FF2B5EF4-FFF2-40B4-BE49-F238E27FC236}">
                <a16:creationId xmlns:a16="http://schemas.microsoft.com/office/drawing/2014/main" id="{9CEC0F06-A9A2-7949-82CC-E93EC1D50A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20359" r="12231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64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" descr="Image of teenage girl pondering with finger on chin">
            <a:extLst>
              <a:ext uri="{FF2B5EF4-FFF2-40B4-BE49-F238E27FC236}">
                <a16:creationId xmlns:a16="http://schemas.microsoft.com/office/drawing/2014/main" id="{AF6F1F5F-250A-FE4A-ACD7-2D05B5CF7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63" r="6016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95C43-CD70-EA49-B257-3390055ED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B0BFB95-A8CC-5A4C-9753-98855CE18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1254154" y="3426488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7" name="Title 1" descr="Main Quote&#10;">
            <a:extLst>
              <a:ext uri="{FF2B5EF4-FFF2-40B4-BE49-F238E27FC236}">
                <a16:creationId xmlns:a16="http://schemas.microsoft.com/office/drawing/2014/main" id="{03559090-BADF-C94D-8E1B-1DB60FDEF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4843" y="1756599"/>
            <a:ext cx="8170635" cy="3581826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MAYBE YOU WANT AN INSPIRATIONAL QUOTE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6763833-69F3-6B41-85E8-FFA2E28E5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3704843" y="0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“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51FCA7-2B5A-B547-84B4-B375ADF39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45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81DA2B3-749F-2649-A416-7D1CD8D42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1107347D-C007-A444-8639-086F4A9AC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994624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 18" descr="Table&#10;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31472893"/>
              </p:ext>
            </p:extLst>
          </p:nvPr>
        </p:nvGraphicFramePr>
        <p:xfrm>
          <a:off x="371475" y="1587638"/>
          <a:ext cx="11412538" cy="4127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70626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5706269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</a:tblGrid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81DA2B3-749F-2649-A416-7D1CD8D42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1107347D-C007-A444-8639-086F4A9AC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400599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 18" descr="Table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72709803"/>
              </p:ext>
            </p:extLst>
          </p:nvPr>
        </p:nvGraphicFramePr>
        <p:xfrm>
          <a:off x="371475" y="1587638"/>
          <a:ext cx="11412538" cy="4127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70626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5706269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</a:tblGrid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7FF1B7C6-6E20-CB4D-80E7-BFB6C3DA2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52A27B6B-C1FB-F84D-B32E-2284DF72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513552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i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 18" descr="True or False Table&#10;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47656918"/>
              </p:ext>
            </p:extLst>
          </p:nvPr>
        </p:nvGraphicFramePr>
        <p:xfrm>
          <a:off x="371475" y="1587639"/>
          <a:ext cx="11412536" cy="4098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420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1396720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  <a:gridCol w="1386673">
                  <a:extLst>
                    <a:ext uri="{9D8B030D-6E8A-4147-A177-3AD203B41FA5}">
                      <a16:colId xmlns:a16="http://schemas.microsoft.com/office/drawing/2014/main" val="1454737185"/>
                    </a:ext>
                  </a:extLst>
                </a:gridCol>
                <a:gridCol w="1584934">
                  <a:extLst>
                    <a:ext uri="{9D8B030D-6E8A-4147-A177-3AD203B41FA5}">
                      <a16:colId xmlns:a16="http://schemas.microsoft.com/office/drawing/2014/main" val="1397307120"/>
                    </a:ext>
                  </a:extLst>
                </a:gridCol>
              </a:tblGrid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True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False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Don’t know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12085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83330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874036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08100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1482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A4C3B688-999A-5447-9DBA-652646CA3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2B77BCF7-CD93-7A49-9226-91BD8E9E1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786658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i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" descr="True or False Table&#10;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25110943"/>
              </p:ext>
            </p:extLst>
          </p:nvPr>
        </p:nvGraphicFramePr>
        <p:xfrm>
          <a:off x="371475" y="1587639"/>
          <a:ext cx="11412536" cy="4098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420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1396720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  <a:gridCol w="1386673">
                  <a:extLst>
                    <a:ext uri="{9D8B030D-6E8A-4147-A177-3AD203B41FA5}">
                      <a16:colId xmlns:a16="http://schemas.microsoft.com/office/drawing/2014/main" val="1454737185"/>
                    </a:ext>
                  </a:extLst>
                </a:gridCol>
                <a:gridCol w="1584934">
                  <a:extLst>
                    <a:ext uri="{9D8B030D-6E8A-4147-A177-3AD203B41FA5}">
                      <a16:colId xmlns:a16="http://schemas.microsoft.com/office/drawing/2014/main" val="1397307120"/>
                    </a:ext>
                  </a:extLst>
                </a:gridCol>
              </a:tblGrid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True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False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Don’t know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12085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83330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874036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08100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1482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8845E985-17D4-6B47-9D46-CCDEF1856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2BEE69F6-8F5A-B944-9F99-948300CE7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431196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iment A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ain title">
            <a:extLst>
              <a:ext uri="{FF2B5EF4-FFF2-40B4-BE49-F238E27FC236}">
                <a16:creationId xmlns:a16="http://schemas.microsoft.com/office/drawing/2014/main" id="{B58F0B3C-D295-FF44-AF15-E3683C23AE75}"/>
              </a:ext>
            </a:extLst>
          </p:cNvPr>
          <p:cNvSpPr txBox="1">
            <a:spLocks/>
          </p:cNvSpPr>
          <p:nvPr userDrawn="1"/>
        </p:nvSpPr>
        <p:spPr>
          <a:xfrm>
            <a:off x="6240462" y="2198274"/>
            <a:ext cx="5543551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BINGO!</a:t>
            </a:r>
          </a:p>
        </p:txBody>
      </p:sp>
      <p:pic>
        <p:nvPicPr>
          <p:cNvPr id="23" name="Main Image" descr="Large thumbs up image">
            <a:extLst>
              <a:ext uri="{FF2B5EF4-FFF2-40B4-BE49-F238E27FC236}">
                <a16:creationId xmlns:a16="http://schemas.microsoft.com/office/drawing/2014/main" id="{95E1D273-96DA-3E4C-A446-B8577EB022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32A8B07-4FFF-4F42-8E35-0C5425578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2" y="1123100"/>
            <a:ext cx="5543551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18692AA-6DA9-7247-9E3D-A3425B6CC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3" y="78071"/>
            <a:ext cx="5543550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CA1753D-B243-014E-92F0-8E592D4D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2" y="4398863"/>
            <a:ext cx="5543551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9EC8F16-FC3B-AA40-BBB1-7E0659FA7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3" y="3313641"/>
            <a:ext cx="5543550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11C155-14E3-A541-A2C0-B09D48D4D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230BF9A5-9C01-4D4E-AD84-8223F52AC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4" name="Footer Placeholder 40">
            <a:hlinkClick r:id="rId5"/>
            <a:extLst>
              <a:ext uri="{FF2B5EF4-FFF2-40B4-BE49-F238E27FC236}">
                <a16:creationId xmlns:a16="http://schemas.microsoft.com/office/drawing/2014/main" id="{3E37FD08-65BB-EC45-BC73-DB06F8042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699056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im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F61710B-A6E9-F24E-AB4A-EF9A39AAA3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3589" y="29253"/>
            <a:ext cx="6217199" cy="1413343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ENTER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777E145-9901-A34C-900B-BEDD4B8786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3589" y="1108935"/>
            <a:ext cx="6217199" cy="1458722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YOUR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B5E8E0F-8ABE-5141-8B58-45EFEDFAE4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3589" y="2165753"/>
            <a:ext cx="6217199" cy="1458723"/>
          </a:xfrm>
        </p:spPr>
        <p:txBody>
          <a:bodyPr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WORD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8539CC6-ABD0-8E47-8A80-B78BEA3974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93589" y="3234029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INSIDE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67CEA9B-81F3-5946-8974-A19F69EE5D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93589" y="4289746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HERE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3" name="Picture 22" descr="Large thumbs up image">
            <a:extLst>
              <a:ext uri="{FF2B5EF4-FFF2-40B4-BE49-F238E27FC236}">
                <a16:creationId xmlns:a16="http://schemas.microsoft.com/office/drawing/2014/main" id="{95E1D273-96DA-3E4C-A446-B8577EB02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11C155-14E3-A541-A2C0-B09D48D4D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FBE5A209-02AB-2E4A-A0D6-580E2365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4" name="Footer Placeholder 40">
            <a:hlinkClick r:id="rId5"/>
            <a:extLst>
              <a:ext uri="{FF2B5EF4-FFF2-40B4-BE49-F238E27FC236}">
                <a16:creationId xmlns:a16="http://schemas.microsoft.com/office/drawing/2014/main" id="{518ED22E-CF47-CB49-B148-A90F0C8E4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263213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im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95977E2-1626-9F42-9995-149D90931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3589" y="29253"/>
            <a:ext cx="6217199" cy="1413343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ENTER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753EA5F-DE35-9946-A18F-18DDF276C6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3589" y="1108935"/>
            <a:ext cx="6217199" cy="1458722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YOUR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65ACEB7-0798-1443-AF35-4981F842DC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3589" y="2165753"/>
            <a:ext cx="6217199" cy="1458723"/>
          </a:xfrm>
        </p:spPr>
        <p:txBody>
          <a:bodyPr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WORD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4B531B7-A03A-A14A-B851-21307400C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93589" y="3234029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INSIDE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A0079FF-61F9-3B4C-B606-4644D67F60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93589" y="4289746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HERE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657A7F-118A-1D49-A661-4E14BF47B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</p:spPr>
      </p:pic>
      <p:pic>
        <p:nvPicPr>
          <p:cNvPr id="27" name="Picture 26" descr="Large thumbs up image">
            <a:extLst>
              <a:ext uri="{FF2B5EF4-FFF2-40B4-BE49-F238E27FC236}">
                <a16:creationId xmlns:a16="http://schemas.microsoft.com/office/drawing/2014/main" id="{EC213E02-69B6-2143-A88E-06C4B948BD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DB5CE8D6-2C3F-9246-B7A4-66112B1C5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4" name="Footer Placeholder 40">
            <a:hlinkClick r:id="rId5"/>
            <a:extLst>
              <a:ext uri="{FF2B5EF4-FFF2-40B4-BE49-F238E27FC236}">
                <a16:creationId xmlns:a16="http://schemas.microsoft.com/office/drawing/2014/main" id="{896A6BA4-B40C-E34C-841A-1FB6E6F4D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042709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9CCBF0C-51E0-5841-BD79-D16A73A54CF6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ain title 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/>
          <a:lstStyle>
            <a:lvl1pPr>
              <a:defRPr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4" name="Sub title">
            <a:extLst>
              <a:ext uri="{FF2B5EF4-FFF2-40B4-BE49-F238E27FC236}">
                <a16:creationId xmlns:a16="http://schemas.microsoft.com/office/drawing/2014/main" id="{D13E1E8A-CBA7-E148-ADB0-72C2716EF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Time">
            <a:extLst>
              <a:ext uri="{FF2B5EF4-FFF2-40B4-BE49-F238E27FC236}">
                <a16:creationId xmlns:a16="http://schemas.microsoft.com/office/drawing/2014/main" id="{76034E37-BB81-3D45-A83E-BCF50D14B3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4135" y="1784826"/>
            <a:ext cx="4724671" cy="6120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23" name="Clock Icon" descr="Clock Icon&#10;">
            <a:extLst>
              <a:ext uri="{FF2B5EF4-FFF2-40B4-BE49-F238E27FC236}">
                <a16:creationId xmlns:a16="http://schemas.microsoft.com/office/drawing/2014/main" id="{6E4074F5-43E7-7043-91BF-4B3DCA9FD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731" y="1917190"/>
            <a:ext cx="340759" cy="340759"/>
          </a:xfrm>
          <a:prstGeom prst="rect">
            <a:avLst/>
          </a:prstGeom>
        </p:spPr>
      </p:pic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3"/>
            <a:ext cx="11412537" cy="2952755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A9CD59D1-92B6-0347-B6BA-1BE9E6A3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5" name="Footer Placeholder 40">
            <a:hlinkClick r:id="rId6"/>
            <a:extLst>
              <a:ext uri="{FF2B5EF4-FFF2-40B4-BE49-F238E27FC236}">
                <a16:creationId xmlns:a16="http://schemas.microsoft.com/office/drawing/2014/main" id="{190975EB-BE87-7449-BCC8-0085C7F8F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80024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in Title">
            <a:extLst>
              <a:ext uri="{FF2B5EF4-FFF2-40B4-BE49-F238E27FC236}">
                <a16:creationId xmlns:a16="http://schemas.microsoft.com/office/drawing/2014/main" id="{66451B6A-5012-C24E-8ECD-87E6945AD7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705177"/>
            <a:ext cx="6978058" cy="1457141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ts val="5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WELCOME TO</a:t>
            </a:r>
            <a:b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YOUR VOTE </a:t>
            </a:r>
          </a:p>
        </p:txBody>
      </p:sp>
      <p:sp>
        <p:nvSpPr>
          <p:cNvPr id="19" name="Sub Title">
            <a:extLst>
              <a:ext uri="{FF2B5EF4-FFF2-40B4-BE49-F238E27FC236}">
                <a16:creationId xmlns:a16="http://schemas.microsoft.com/office/drawing/2014/main" id="{CDF75089-E164-A44F-8EE6-578E665C8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682C2FF-C7C7-614B-9F07-171119A50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0" y="0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455522B-C290-8E4D-B882-6B34B07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0" y="676893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DBA0254-2C90-3047-BC32-A31021E0E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0" y="1389412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9375F67-D9BE-E648-987E-36075FF8C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0" y="2042555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906DBDFE-F0C9-4F42-A70B-3C737983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0" y="2743199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pic>
        <p:nvPicPr>
          <p:cNvPr id="12" name="Picture 11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B20774-D146-1541-AE93-78C3564AD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93986D-7C72-D644-AFBD-36A82CE7E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782" b="29461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A3B0875-622B-174D-80CE-A546A8138D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8460" y="476250"/>
            <a:ext cx="1724807" cy="86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16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9CCBF0C-51E0-5841-BD79-D16A73A54CF6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ain title 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/>
          <a:lstStyle>
            <a:lvl1pPr>
              <a:defRPr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4" name="Sub title">
            <a:extLst>
              <a:ext uri="{FF2B5EF4-FFF2-40B4-BE49-F238E27FC236}">
                <a16:creationId xmlns:a16="http://schemas.microsoft.com/office/drawing/2014/main" id="{D13E1E8A-CBA7-E148-ADB0-72C2716EF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Time">
            <a:extLst>
              <a:ext uri="{FF2B5EF4-FFF2-40B4-BE49-F238E27FC236}">
                <a16:creationId xmlns:a16="http://schemas.microsoft.com/office/drawing/2014/main" id="{76034E37-BB81-3D45-A83E-BCF50D14B3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27" y="1784826"/>
            <a:ext cx="5209679" cy="6120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3"/>
            <a:ext cx="11412537" cy="2952755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A9CD59D1-92B6-0347-B6BA-1BE9E6A3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5" name="Footer Placeholder 40">
            <a:hlinkClick r:id="rId5"/>
            <a:extLst>
              <a:ext uri="{FF2B5EF4-FFF2-40B4-BE49-F238E27FC236}">
                <a16:creationId xmlns:a16="http://schemas.microsoft.com/office/drawing/2014/main" id="{190975EB-BE87-7449-BCC8-0085C7F8F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246283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58AE47C-5084-604A-AB79-80CB4ED8DB7A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6" name="Sub Tilte">
            <a:extLst>
              <a:ext uri="{FF2B5EF4-FFF2-40B4-BE49-F238E27FC236}">
                <a16:creationId xmlns:a16="http://schemas.microsoft.com/office/drawing/2014/main" id="{86421B12-BD0B-6844-80C9-651895EC5F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18" name="Time">
            <a:extLst>
              <a:ext uri="{FF2B5EF4-FFF2-40B4-BE49-F238E27FC236}">
                <a16:creationId xmlns:a16="http://schemas.microsoft.com/office/drawing/2014/main" id="{80D2D326-CBAD-4746-8117-C64A5BEE18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4135" y="1778216"/>
            <a:ext cx="4724671" cy="61870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5" name="Body Copy">
            <a:extLst>
              <a:ext uri="{FF2B5EF4-FFF2-40B4-BE49-F238E27FC236}">
                <a16:creationId xmlns:a16="http://schemas.microsoft.com/office/drawing/2014/main" id="{B807E27B-170D-0A43-A992-5115176F8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5"/>
            <a:ext cx="11412537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6F75D2-1137-CA45-AFB2-267C4F6EB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F270D36-F89A-E34A-991E-55029743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9" name="Footer Placeholder 40">
            <a:hlinkClick r:id="rId6"/>
            <a:extLst>
              <a:ext uri="{FF2B5EF4-FFF2-40B4-BE49-F238E27FC236}">
                <a16:creationId xmlns:a16="http://schemas.microsoft.com/office/drawing/2014/main" id="{709ECD7D-DFC5-DF41-8CBD-3AF8E8D8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4116860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58AE47C-5084-604A-AB79-80CB4ED8DB7A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6" name="Sub Tilte">
            <a:extLst>
              <a:ext uri="{FF2B5EF4-FFF2-40B4-BE49-F238E27FC236}">
                <a16:creationId xmlns:a16="http://schemas.microsoft.com/office/drawing/2014/main" id="{86421B12-BD0B-6844-80C9-651895EC5F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18" name="Time">
            <a:extLst>
              <a:ext uri="{FF2B5EF4-FFF2-40B4-BE49-F238E27FC236}">
                <a16:creationId xmlns:a16="http://schemas.microsoft.com/office/drawing/2014/main" id="{80D2D326-CBAD-4746-8117-C64A5BEE18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27" y="1778216"/>
            <a:ext cx="5209679" cy="61870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5" name="Body Copy">
            <a:extLst>
              <a:ext uri="{FF2B5EF4-FFF2-40B4-BE49-F238E27FC236}">
                <a16:creationId xmlns:a16="http://schemas.microsoft.com/office/drawing/2014/main" id="{B807E27B-170D-0A43-A992-5115176F8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5"/>
            <a:ext cx="11412537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F270D36-F89A-E34A-991E-55029743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9" name="Footer Placeholder 40">
            <a:hlinkClick r:id="rId5"/>
            <a:extLst>
              <a:ext uri="{FF2B5EF4-FFF2-40B4-BE49-F238E27FC236}">
                <a16:creationId xmlns:a16="http://schemas.microsoft.com/office/drawing/2014/main" id="{709ECD7D-DFC5-DF41-8CBD-3AF8E8D8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160140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A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43F29A1-212A-7144-B4DB-7DC5973638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BB2B9F3F-5FC0-4F44-947E-05AE3D2336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4" name="Left hand side page copy">
            <a:extLst>
              <a:ext uri="{FF2B5EF4-FFF2-40B4-BE49-F238E27FC236}">
                <a16:creationId xmlns:a16="http://schemas.microsoft.com/office/drawing/2014/main" id="{9603DDB5-725C-E84A-8CAF-FC091C5733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8" name="Time Icon" descr="Icon&#10;&#10;Description automatically generated">
            <a:extLst>
              <a:ext uri="{FF2B5EF4-FFF2-40B4-BE49-F238E27FC236}">
                <a16:creationId xmlns:a16="http://schemas.microsoft.com/office/drawing/2014/main" id="{41F7F007-0A35-7B4B-A950-A835AE2F4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66725" y="1917190"/>
            <a:ext cx="340759" cy="340759"/>
          </a:xfrm>
          <a:prstGeom prst="rect">
            <a:avLst/>
          </a:prstGeom>
        </p:spPr>
      </p:pic>
      <p:sp>
        <p:nvSpPr>
          <p:cNvPr id="29" name="Right hand sid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2336B7B9-D27C-3E48-A3C3-778DFCB2AC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129" y="1784826"/>
            <a:ext cx="4724671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7DF6749-A1DC-4540-9B9B-8E6FD47D1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6" name="Footer Placeholder 40">
            <a:hlinkClick r:id="rId6"/>
            <a:extLst>
              <a:ext uri="{FF2B5EF4-FFF2-40B4-BE49-F238E27FC236}">
                <a16:creationId xmlns:a16="http://schemas.microsoft.com/office/drawing/2014/main" id="{A04A8531-0AED-8F4C-B14E-E9F1125A6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977269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A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43F29A1-212A-7144-B4DB-7DC5973638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BB2B9F3F-5FC0-4F44-947E-05AE3D2336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4" name="Left hand side page copy">
            <a:extLst>
              <a:ext uri="{FF2B5EF4-FFF2-40B4-BE49-F238E27FC236}">
                <a16:creationId xmlns:a16="http://schemas.microsoft.com/office/drawing/2014/main" id="{9603DDB5-725C-E84A-8CAF-FC091C5733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9" name="Right hand sid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2336B7B9-D27C-3E48-A3C3-778DFCB2AC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7191" y="1784826"/>
            <a:ext cx="5143610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7DF6749-A1DC-4540-9B9B-8E6FD47D1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6" name="Footer Placeholder 40">
            <a:hlinkClick r:id="rId5"/>
            <a:extLst>
              <a:ext uri="{FF2B5EF4-FFF2-40B4-BE49-F238E27FC236}">
                <a16:creationId xmlns:a16="http://schemas.microsoft.com/office/drawing/2014/main" id="{A04A8531-0AED-8F4C-B14E-E9F1125A6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728488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B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FB8599A-2260-4845-9532-FF540D524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ge Title">
            <a:extLst>
              <a:ext uri="{FF2B5EF4-FFF2-40B4-BE49-F238E27FC236}">
                <a16:creationId xmlns:a16="http://schemas.microsoft.com/office/drawing/2014/main" id="{43E0F3D6-DADD-5047-BD57-9F6522D10F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Sub title">
            <a:extLst>
              <a:ext uri="{FF2B5EF4-FFF2-40B4-BE49-F238E27FC236}">
                <a16:creationId xmlns:a16="http://schemas.microsoft.com/office/drawing/2014/main" id="{60E5F732-2DD6-1840-9236-B49466FDA9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Left hand side page copy">
            <a:extLst>
              <a:ext uri="{FF2B5EF4-FFF2-40B4-BE49-F238E27FC236}">
                <a16:creationId xmlns:a16="http://schemas.microsoft.com/office/drawing/2014/main" id="{FF013D6D-E449-F04C-8B1E-69F24B256E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6" name="Right hand side copy">
            <a:extLst>
              <a:ext uri="{FF2B5EF4-FFF2-40B4-BE49-F238E27FC236}">
                <a16:creationId xmlns:a16="http://schemas.microsoft.com/office/drawing/2014/main" id="{F73E658F-9E93-074E-A97D-B11A4C678A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FF8BFF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ime">
            <a:extLst>
              <a:ext uri="{FF2B5EF4-FFF2-40B4-BE49-F238E27FC236}">
                <a16:creationId xmlns:a16="http://schemas.microsoft.com/office/drawing/2014/main" id="{6FB82032-9D54-274E-96EC-3DE697C269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129" y="1784826"/>
            <a:ext cx="4724671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D8FB1E-5945-4349-A719-0D5CF93E5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2B3989C-CFD8-3449-9DAF-3549D9940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6D8D30-8469-5741-81E8-9418F3B0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6AE493-CFC0-AF4A-9D73-841319E4F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5DC4A6-BBC2-4A4D-96E9-201E0203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33" name="Footer Placeholder 7">
            <a:extLst>
              <a:ext uri="{FF2B5EF4-FFF2-40B4-BE49-F238E27FC236}">
                <a16:creationId xmlns:a16="http://schemas.microsoft.com/office/drawing/2014/main" id="{EDA3CE67-8795-AE45-9489-33F3577B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34" name="Footer Placeholder 40">
            <a:hlinkClick r:id="rId6"/>
            <a:extLst>
              <a:ext uri="{FF2B5EF4-FFF2-40B4-BE49-F238E27FC236}">
                <a16:creationId xmlns:a16="http://schemas.microsoft.com/office/drawing/2014/main" id="{E9EA3556-180D-3A41-8537-22661BEC5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96623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B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FB8599A-2260-4845-9532-FF540D524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ge Title">
            <a:extLst>
              <a:ext uri="{FF2B5EF4-FFF2-40B4-BE49-F238E27FC236}">
                <a16:creationId xmlns:a16="http://schemas.microsoft.com/office/drawing/2014/main" id="{43E0F3D6-DADD-5047-BD57-9F6522D10F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Sub title">
            <a:extLst>
              <a:ext uri="{FF2B5EF4-FFF2-40B4-BE49-F238E27FC236}">
                <a16:creationId xmlns:a16="http://schemas.microsoft.com/office/drawing/2014/main" id="{60E5F732-2DD6-1840-9236-B49466FDA9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Left hand side page copy">
            <a:extLst>
              <a:ext uri="{FF2B5EF4-FFF2-40B4-BE49-F238E27FC236}">
                <a16:creationId xmlns:a16="http://schemas.microsoft.com/office/drawing/2014/main" id="{FF013D6D-E449-F04C-8B1E-69F24B256E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6" name="Right hand side copy">
            <a:extLst>
              <a:ext uri="{FF2B5EF4-FFF2-40B4-BE49-F238E27FC236}">
                <a16:creationId xmlns:a16="http://schemas.microsoft.com/office/drawing/2014/main" id="{F73E658F-9E93-074E-A97D-B11A4C678A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FF8BFF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ime">
            <a:extLst>
              <a:ext uri="{FF2B5EF4-FFF2-40B4-BE49-F238E27FC236}">
                <a16:creationId xmlns:a16="http://schemas.microsoft.com/office/drawing/2014/main" id="{6FB82032-9D54-274E-96EC-3DE697C269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9239" y="1784826"/>
            <a:ext cx="5151562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B3989C-CFD8-3449-9DAF-3549D9940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6D8D30-8469-5741-81E8-9418F3B0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6AE493-CFC0-AF4A-9D73-841319E4F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5DC4A6-BBC2-4A4D-96E9-201E0203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33" name="Footer Placeholder 7">
            <a:extLst>
              <a:ext uri="{FF2B5EF4-FFF2-40B4-BE49-F238E27FC236}">
                <a16:creationId xmlns:a16="http://schemas.microsoft.com/office/drawing/2014/main" id="{EDA3CE67-8795-AE45-9489-33F3577B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34" name="Footer Placeholder 40">
            <a:hlinkClick r:id="rId5"/>
            <a:extLst>
              <a:ext uri="{FF2B5EF4-FFF2-40B4-BE49-F238E27FC236}">
                <a16:creationId xmlns:a16="http://schemas.microsoft.com/office/drawing/2014/main" id="{E9EA3556-180D-3A41-8537-22661BEC5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187323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in Title">
            <a:extLst>
              <a:ext uri="{FF2B5EF4-FFF2-40B4-BE49-F238E27FC236}">
                <a16:creationId xmlns:a16="http://schemas.microsoft.com/office/drawing/2014/main" id="{8722B233-0B7D-1F43-B47E-C89A5D66C0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705177"/>
            <a:ext cx="6978058" cy="1457141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ts val="5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WELCOME TO</a:t>
            </a:r>
            <a:b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YOUR VOTE </a:t>
            </a:r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electoralcommission.org.uk</a:t>
            </a:r>
            <a:r>
              <a:rPr lang="en-GB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/learning</a:t>
            </a:r>
          </a:p>
          <a:p>
            <a:pPr lvl="0"/>
            <a:endParaRPr lang="en-GB" sz="1500" b="1" dirty="0" err="1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4" name="The Electoral Commision Logo" descr="A picture containing text&#10;&#10;Description automatically generated">
            <a:extLst>
              <a:ext uri="{FF2B5EF4-FFF2-40B4-BE49-F238E27FC236}">
                <a16:creationId xmlns:a16="http://schemas.microsoft.com/office/drawing/2014/main" id="{A5A67777-AD8C-B84D-8B31-01F41FC54F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8460" y="476250"/>
            <a:ext cx="1724807" cy="867567"/>
          </a:xfrm>
          <a:prstGeom prst="rect">
            <a:avLst/>
          </a:prstGeom>
        </p:spPr>
      </p:pic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9782" b="29461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16E882-5483-9A4D-888D-34F476A9390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43BC4A4-2A90-FC43-82E6-D946279D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0" y="0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EE890287-29E2-4C40-B8FC-0F98ACD76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0" y="676893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0A1E29E1-B67C-F345-8DE7-DE7F4F60B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0" y="1389412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B3A7FC44-7815-804B-9C3C-3F759C101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0" y="2042555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BC07E39-15D3-1F4C-AB33-372E24BBE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0" y="2743199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</p:spTree>
    <p:extLst>
      <p:ext uri="{BB962C8B-B14F-4D97-AF65-F5344CB8AC3E}">
        <p14:creationId xmlns:p14="http://schemas.microsoft.com/office/powerpoint/2010/main" val="270017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1" y="1792816"/>
            <a:ext cx="6728746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25" name="Clock icon" descr="Clock Icon&#10;">
            <a:extLst>
              <a:ext uri="{FF2B5EF4-FFF2-40B4-BE49-F238E27FC236}">
                <a16:creationId xmlns:a16="http://schemas.microsoft.com/office/drawing/2014/main" id="{3B6F75D2-1137-CA45-AFB2-267C4F6EB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5" y="1733852"/>
            <a:ext cx="411086" cy="411086"/>
          </a:xfrm>
          <a:prstGeom prst="rect">
            <a:avLst/>
          </a:prstGeom>
        </p:spPr>
      </p:pic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2BA430-E1C8-EE46-B4D9-B3E038717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age Image">
            <a:extLst>
              <a:ext uri="{FF2B5EF4-FFF2-40B4-BE49-F238E27FC236}">
                <a16:creationId xmlns:a16="http://schemas.microsoft.com/office/drawing/2014/main" id="{BC1BF98A-DD10-3448-9D40-800D96ED9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870A2C16-B680-5943-AD4E-10476C51F1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7" name="URL">
            <a:hlinkClick r:id="rId6"/>
            <a:extLst>
              <a:ext uri="{FF2B5EF4-FFF2-40B4-BE49-F238E27FC236}">
                <a16:creationId xmlns:a16="http://schemas.microsoft.com/office/drawing/2014/main" id="{76D2F972-520D-F34F-BC70-51AC2C3F6728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04851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5" y="1792816"/>
            <a:ext cx="728479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2BA430-E1C8-EE46-B4D9-B3E038717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age Image">
            <a:extLst>
              <a:ext uri="{FF2B5EF4-FFF2-40B4-BE49-F238E27FC236}">
                <a16:creationId xmlns:a16="http://schemas.microsoft.com/office/drawing/2014/main" id="{BC1BF98A-DD10-3448-9D40-800D96ED9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870A2C16-B680-5943-AD4E-10476C51F1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7" name="URL">
            <a:hlinkClick r:id="rId5"/>
            <a:extLst>
              <a:ext uri="{FF2B5EF4-FFF2-40B4-BE49-F238E27FC236}">
                <a16:creationId xmlns:a16="http://schemas.microsoft.com/office/drawing/2014/main" id="{76D2F972-520D-F34F-BC70-51AC2C3F6728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09896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ge Title">
            <a:extLst>
              <a:ext uri="{FF2B5EF4-FFF2-40B4-BE49-F238E27FC236}">
                <a16:creationId xmlns:a16="http://schemas.microsoft.com/office/drawing/2014/main" id="{E8FDF040-170A-A54F-87E4-3F257B612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0" y="1792816"/>
            <a:ext cx="5105037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9" name="Clock Icon" descr="Icon&#10;&#10;Description automatically generated">
            <a:extLst>
              <a:ext uri="{FF2B5EF4-FFF2-40B4-BE49-F238E27FC236}">
                <a16:creationId xmlns:a16="http://schemas.microsoft.com/office/drawing/2014/main" id="{4AF410A8-400B-BE41-BAB9-91CF6900D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5" y="1733852"/>
            <a:ext cx="411086" cy="411086"/>
          </a:xfrm>
          <a:prstGeom prst="rect">
            <a:avLst/>
          </a:prstGeom>
        </p:spPr>
      </p:pic>
      <p:sp>
        <p:nvSpPr>
          <p:cNvPr id="24" name="Body Copy">
            <a:extLst>
              <a:ext uri="{FF2B5EF4-FFF2-40B4-BE49-F238E27FC236}">
                <a16:creationId xmlns:a16="http://schemas.microsoft.com/office/drawing/2014/main" id="{99EB5333-586E-AC4D-833F-7E9DC91315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3" y="2395538"/>
            <a:ext cx="5569265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B5405EAB-8E7F-5C42-851B-A0419B47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C3CCD9EE-ABA0-B34B-9A10-3FA8BC3DAC5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8" name="Footer Placeholder 40">
            <a:hlinkClick r:id="rId6"/>
            <a:extLst>
              <a:ext uri="{FF2B5EF4-FFF2-40B4-BE49-F238E27FC236}">
                <a16:creationId xmlns:a16="http://schemas.microsoft.com/office/drawing/2014/main" id="{9EBC4A56-1369-B548-9BDF-7C10E03AC4EF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96435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ge Title">
            <a:extLst>
              <a:ext uri="{FF2B5EF4-FFF2-40B4-BE49-F238E27FC236}">
                <a16:creationId xmlns:a16="http://schemas.microsoft.com/office/drawing/2014/main" id="{E8FDF040-170A-A54F-87E4-3F257B612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6" y="1792816"/>
            <a:ext cx="566108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4" name="Body Copy">
            <a:extLst>
              <a:ext uri="{FF2B5EF4-FFF2-40B4-BE49-F238E27FC236}">
                <a16:creationId xmlns:a16="http://schemas.microsoft.com/office/drawing/2014/main" id="{99EB5333-586E-AC4D-833F-7E9DC91315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3" y="2395538"/>
            <a:ext cx="5569265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B5405EAB-8E7F-5C42-851B-A0419B47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C3CCD9EE-ABA0-B34B-9A10-3FA8BC3DAC5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8" name="Footer Placeholder 40">
            <a:hlinkClick r:id="rId5"/>
            <a:extLst>
              <a:ext uri="{FF2B5EF4-FFF2-40B4-BE49-F238E27FC236}">
                <a16:creationId xmlns:a16="http://schemas.microsoft.com/office/drawing/2014/main" id="{9EBC4A56-1369-B548-9BDF-7C10E03AC4EF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92663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1" y="1792816"/>
            <a:ext cx="6728746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25" name="Clock Icon">
            <a:extLst>
              <a:ext uri="{FF2B5EF4-FFF2-40B4-BE49-F238E27FC236}">
                <a16:creationId xmlns:a16="http://schemas.microsoft.com/office/drawing/2014/main" id="{3B6F75D2-1137-CA45-AFB2-267C4F6EB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</p:spPr>
      </p:pic>
      <p:sp>
        <p:nvSpPr>
          <p:cNvPr id="29" name="Body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7A236-B87E-2045-B97C-C797C85BA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61" r="6942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92D35E03-6A57-D849-93BD-33782AD5DF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17" name="Footer Placeholder 40">
            <a:hlinkClick r:id="rId6"/>
            <a:extLst>
              <a:ext uri="{FF2B5EF4-FFF2-40B4-BE49-F238E27FC236}">
                <a16:creationId xmlns:a16="http://schemas.microsoft.com/office/drawing/2014/main" id="{46024BBD-BF3A-7F4F-98AC-38887AABAE25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68243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2605799E-3C53-A84D-9EE0-17323F52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age copy">
            <a:extLst>
              <a:ext uri="{FF2B5EF4-FFF2-40B4-BE49-F238E27FC236}">
                <a16:creationId xmlns:a16="http://schemas.microsoft.com/office/drawing/2014/main" id="{987F9996-A406-314D-BFF7-25EC3CE26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06EFD54-0B76-9142-B3BA-8C5FA2817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Your vote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7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1" r:id="rId2"/>
    <p:sldLayoutId id="2147483649" r:id="rId3"/>
    <p:sldLayoutId id="2147483660" r:id="rId4"/>
    <p:sldLayoutId id="2147483650" r:id="rId5"/>
    <p:sldLayoutId id="2147483683" r:id="rId6"/>
    <p:sldLayoutId id="2147483661" r:id="rId7"/>
    <p:sldLayoutId id="2147483686" r:id="rId8"/>
    <p:sldLayoutId id="2147483662" r:id="rId9"/>
    <p:sldLayoutId id="2147483684" r:id="rId10"/>
    <p:sldLayoutId id="2147483663" r:id="rId11"/>
    <p:sldLayoutId id="2147483685" r:id="rId12"/>
    <p:sldLayoutId id="2147483651" r:id="rId13"/>
    <p:sldLayoutId id="2147483665" r:id="rId14"/>
    <p:sldLayoutId id="2147483671" r:id="rId15"/>
    <p:sldLayoutId id="2147483667" r:id="rId16"/>
    <p:sldLayoutId id="2147483672" r:id="rId17"/>
    <p:sldLayoutId id="2147483673" r:id="rId18"/>
    <p:sldLayoutId id="2147483664" r:id="rId19"/>
    <p:sldLayoutId id="2147483666" r:id="rId20"/>
    <p:sldLayoutId id="2147483652" r:id="rId21"/>
    <p:sldLayoutId id="2147483681" r:id="rId22"/>
    <p:sldLayoutId id="2147483669" r:id="rId23"/>
    <p:sldLayoutId id="2147483668" r:id="rId24"/>
    <p:sldLayoutId id="2147483670" r:id="rId25"/>
    <p:sldLayoutId id="2147483676" r:id="rId26"/>
    <p:sldLayoutId id="2147483675" r:id="rId27"/>
    <p:sldLayoutId id="2147483674" r:id="rId28"/>
    <p:sldLayoutId id="2147483679" r:id="rId29"/>
    <p:sldLayoutId id="2147483687" r:id="rId30"/>
    <p:sldLayoutId id="2147483677" r:id="rId31"/>
    <p:sldLayoutId id="2147483688" r:id="rId32"/>
    <p:sldLayoutId id="2147483680" r:id="rId33"/>
    <p:sldLayoutId id="2147483689" r:id="rId34"/>
    <p:sldLayoutId id="2147483678" r:id="rId35"/>
    <p:sldLayoutId id="2147483690" r:id="rId3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>
              <a:lumMod val="95000"/>
              <a:lumOff val="5000"/>
            </a:schemeClr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00E7BD"/>
        </a:buClr>
        <a:buSzPct val="140000"/>
        <a:buFont typeface="Wingdings" pitchFamily="2" charset="2"/>
        <a:buChar char="§"/>
        <a:defRPr sz="2000" b="1" i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8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6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4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4pPr>
      <a:lvl5pPr marL="2000250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2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411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player.vimeo.com/video/1121541729?app_id=122963" TargetMode="Externa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2BFFC07-E828-EB4C-ACED-BFD41C5FC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Welcome to your vote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8537B87-F8BE-BB41-9DCC-C33CAA9F66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0C3D47D-8DE8-4B4A-B982-F96FD4FA9D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BE40216-F82A-DA42-B70D-D53A9D8A3E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00F8EB5-6449-5A4F-9096-5C0771BAA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656454A-882D-DC4C-86C5-6035E61BE9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59241" y="5255370"/>
            <a:ext cx="5257800" cy="383807"/>
          </a:xfrm>
        </p:spPr>
        <p:txBody>
          <a:bodyPr/>
          <a:lstStyle/>
          <a:p>
            <a:r>
              <a:rPr lang="en-GB" dirty="0"/>
              <a:t>Your vote</a:t>
            </a:r>
          </a:p>
        </p:txBody>
      </p:sp>
    </p:spTree>
    <p:extLst>
      <p:ext uri="{BB962C8B-B14F-4D97-AF65-F5344CB8AC3E}">
        <p14:creationId xmlns:p14="http://schemas.microsoft.com/office/powerpoint/2010/main" val="317215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F30CE6-958A-BB42-9CEB-5FB5BACF0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5F8D2D-1C6C-0C4F-9B45-368E6D8B86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5 minutes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E20415-2777-2E4B-BC4E-FEC9DC2AF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135731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1800" b="0" dirty="0"/>
              <a:t>You will be able to identify issues controlled by the Senedd and the UK Parliament, and understand how your vote is counted.</a:t>
            </a:r>
            <a:endParaRPr lang="en-US" sz="1800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47B2B-F23D-9248-8A90-EB60909888E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81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28F77-F3F7-0044-7D1B-DDE91355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Politics and democracy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B902C-C571-3E3F-3B4B-042DCF100A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10 minutes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FD5D5-9288-23CF-1A8C-3AD2DCB2C1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1093304"/>
          </a:xfrm>
        </p:spPr>
        <p:txBody>
          <a:bodyPr>
            <a:normAutofit/>
          </a:bodyPr>
          <a:lstStyle/>
          <a:p>
            <a:r>
              <a:rPr lang="en-GB" sz="1800" b="0" dirty="0"/>
              <a:t>Have you heard of the terms politics and democracy?</a:t>
            </a:r>
          </a:p>
          <a:p>
            <a:r>
              <a:rPr lang="en-GB" sz="1800" b="0" dirty="0"/>
              <a:t>What do we know about them?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C08D0-DF6C-DA0A-46D5-D8197E3805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86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A3B0-2C4B-6F4A-8133-DA3BF53D1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Starter activity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33C66E-E739-7F4D-AE13-23732C4776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8678" y="1522204"/>
            <a:ext cx="7284792" cy="3194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5 minutes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3EFC3-10B2-AB43-9DE8-1207813282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8" y="1888140"/>
            <a:ext cx="8259575" cy="384521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900" b="0" dirty="0"/>
              <a:t>One side of the room represents strongly agree, and the opposite side represents strongly disagree.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900" b="0" dirty="0"/>
              <a:t>Go and stand on the side of the room which best represents your views – you could also stand in the middle if you don’t have a strong view.</a:t>
            </a:r>
          </a:p>
          <a:p>
            <a:endParaRPr lang="en-GB" sz="1900" dirty="0"/>
          </a:p>
          <a:p>
            <a:r>
              <a:rPr lang="en-GB" sz="1900" b="0" dirty="0"/>
              <a:t>I am interested in politics</a:t>
            </a:r>
          </a:p>
          <a:p>
            <a:r>
              <a:rPr lang="en-GB" sz="1900" b="0" dirty="0"/>
              <a:t>Politics affects my life</a:t>
            </a:r>
          </a:p>
          <a:p>
            <a:r>
              <a:rPr lang="en-GB" sz="1900" b="0" dirty="0"/>
              <a:t>Everyone should vote</a:t>
            </a:r>
          </a:p>
          <a:p>
            <a:endParaRPr lang="en-GB" sz="1900" dirty="0"/>
          </a:p>
          <a:p>
            <a:pPr marL="0" indent="0">
              <a:buNone/>
            </a:pPr>
            <a:r>
              <a:rPr lang="en-GB" sz="1900" b="0" dirty="0"/>
              <a:t>Does anyone want to share why?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47B2B-F23D-9248-8A90-EB60909888E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pic>
        <p:nvPicPr>
          <p:cNvPr id="10" name="Clock Icon" descr="Icon&#10;&#10;Description automatically generated">
            <a:extLst>
              <a:ext uri="{FF2B5EF4-FFF2-40B4-BE49-F238E27FC236}">
                <a16:creationId xmlns:a16="http://schemas.microsoft.com/office/drawing/2014/main" id="{472FDD60-90CF-3C47-9ABA-25FED0916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16" y="1439046"/>
            <a:ext cx="411086" cy="4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49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BCED5B3-B920-FB49-AA41-D3BCF48B5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Everyday politics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494168D-8801-8D4B-9CE8-97A46FA578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10 minutes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F6AD01-79ED-2246-BE3D-2A5824C9D7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3" y="2395538"/>
            <a:ext cx="4774343" cy="27924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b="0" dirty="0"/>
              <a:t>In pairs write down the timeline of your typical day  </a:t>
            </a:r>
          </a:p>
          <a:p>
            <a:pPr>
              <a:lnSpc>
                <a:spcPct val="100000"/>
              </a:lnSpc>
            </a:pPr>
            <a:r>
              <a:rPr lang="en-US" sz="1800" b="0" dirty="0"/>
              <a:t>Highlight the activities that you think are impacted by politics</a:t>
            </a:r>
          </a:p>
          <a:p>
            <a:pPr>
              <a:lnSpc>
                <a:spcPct val="100000"/>
              </a:lnSpc>
            </a:pPr>
            <a:r>
              <a:rPr lang="en-US" sz="1800" b="0" dirty="0"/>
              <a:t>Let’s discuss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EFAE15A-5C91-C940-803A-2AF37A97B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35925" y="1331547"/>
            <a:ext cx="5616757" cy="419490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>
                <a:latin typeface="Montserrat ExtraBold" pitchFamily="2" charset="77"/>
              </a:rPr>
              <a:t>Everyday politics examples:</a:t>
            </a:r>
            <a:endParaRPr lang="en-US" sz="1800" dirty="0"/>
          </a:p>
          <a:p>
            <a:pPr>
              <a:lnSpc>
                <a:spcPct val="11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1800" dirty="0"/>
              <a:t>7am –</a:t>
            </a:r>
            <a:r>
              <a:rPr lang="en-US" sz="1800" b="0" dirty="0"/>
              <a:t> get the school bus</a:t>
            </a:r>
            <a:br>
              <a:rPr lang="en-US" sz="1800" b="0" dirty="0"/>
            </a:br>
            <a:r>
              <a:rPr lang="en-US" sz="1800" b="0" dirty="0"/>
              <a:t>School bus services are the responsibility of the local council</a:t>
            </a:r>
          </a:p>
          <a:p>
            <a:pPr>
              <a:lnSpc>
                <a:spcPct val="11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1800" dirty="0"/>
              <a:t>12.15pm </a:t>
            </a:r>
            <a:r>
              <a:rPr lang="en-US" sz="1800" b="0" dirty="0"/>
              <a:t>– have a school dinner</a:t>
            </a:r>
            <a:br>
              <a:rPr lang="en-US" sz="1800" b="0" dirty="0"/>
            </a:br>
            <a:r>
              <a:rPr lang="en-US" sz="1800" b="0" dirty="0"/>
              <a:t>Guidelines for healthy eating in schools are published by the </a:t>
            </a:r>
            <a:r>
              <a:rPr lang="en-US" sz="1800" b="0" dirty="0" err="1"/>
              <a:t>Senedd</a:t>
            </a:r>
            <a:endParaRPr lang="en-US" sz="1800" b="0" dirty="0"/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en-US" sz="1800" dirty="0"/>
              <a:t>4pm </a:t>
            </a:r>
            <a:r>
              <a:rPr lang="en-US" sz="1800" b="0" dirty="0"/>
              <a:t>– go to the park </a:t>
            </a:r>
            <a:br>
              <a:rPr lang="en-US" sz="1800" b="0" dirty="0"/>
            </a:br>
            <a:r>
              <a:rPr lang="en-US" sz="1800" b="0" dirty="0"/>
              <a:t>Parks, leisure and libraries are managed by the local council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en-US" sz="1800" dirty="0"/>
              <a:t>6pm </a:t>
            </a:r>
            <a:r>
              <a:rPr lang="en-US" sz="1800" b="0" dirty="0"/>
              <a:t>– watch the BBC news</a:t>
            </a:r>
            <a:br>
              <a:rPr lang="en-US" sz="1800" b="0" dirty="0"/>
            </a:br>
            <a:r>
              <a:rPr lang="en-US" sz="1800" b="0" dirty="0"/>
              <a:t>The BBC is funded by the UK Parliament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77AF3-BF61-1F43-8DB5-2B6448FA429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06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pic>
        <p:nvPicPr>
          <p:cNvPr id="4" name="Online Media 3" title="Welcome to Your Vote - Your Vote in Wales [English]">
            <a:hlinkClick r:id="" action="ppaction://media"/>
            <a:extLst>
              <a:ext uri="{FF2B5EF4-FFF2-40B4-BE49-F238E27FC236}">
                <a16:creationId xmlns:a16="http://schemas.microsoft.com/office/drawing/2014/main" id="{699D0EA7-1A79-85FC-64F7-0A814FAD71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2783" y="564445"/>
            <a:ext cx="7061777" cy="39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6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96830B-858C-E948-89DA-A80B2B032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4" y="467140"/>
            <a:ext cx="9101195" cy="688420"/>
          </a:xfrm>
        </p:spPr>
        <p:txBody>
          <a:bodyPr>
            <a:normAutofit/>
          </a:bodyPr>
          <a:lstStyle/>
          <a:p>
            <a:r>
              <a:rPr lang="en-US" dirty="0"/>
              <a:t>New vocabulary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CDBDE-335F-8A4D-8ACF-C7A42F8B07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graphicFrame>
        <p:nvGraphicFramePr>
          <p:cNvPr id="10" name="Table 10" descr="New voabulary and definitions">
            <a:extLst>
              <a:ext uri="{FF2B5EF4-FFF2-40B4-BE49-F238E27FC236}">
                <a16:creationId xmlns:a16="http://schemas.microsoft.com/office/drawing/2014/main" id="{F8224E9E-57C1-4D49-8751-21A0F287B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436817"/>
              </p:ext>
            </p:extLst>
          </p:nvPr>
        </p:nvGraphicFramePr>
        <p:xfrm>
          <a:off x="325995" y="1170551"/>
          <a:ext cx="11540010" cy="4646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3903">
                  <a:extLst>
                    <a:ext uri="{9D8B030D-6E8A-4147-A177-3AD203B41FA5}">
                      <a16:colId xmlns:a16="http://schemas.microsoft.com/office/drawing/2014/main" val="2702044378"/>
                    </a:ext>
                  </a:extLst>
                </a:gridCol>
                <a:gridCol w="8006107">
                  <a:extLst>
                    <a:ext uri="{9D8B030D-6E8A-4147-A177-3AD203B41FA5}">
                      <a16:colId xmlns:a16="http://schemas.microsoft.com/office/drawing/2014/main" val="1505315927"/>
                    </a:ext>
                  </a:extLst>
                </a:gridCol>
              </a:tblGrid>
              <a:tr h="928072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UK Parliament </a:t>
                      </a: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ontserrat" panose="00000500000000000000" pitchFamily="2" charset="0"/>
                        </a:rPr>
                        <a:t>Parliament is there to represent our interests and make sure they are considered by the Government.  Parliament is made up of three parts; the House of Lords, the House of Commons and the Monarchy</a:t>
                      </a: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151413"/>
                  </a:ext>
                </a:extLst>
              </a:tr>
              <a:tr h="3508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Montserrat" panose="020B0604020202020204" charset="0"/>
                        </a:rPr>
                        <a:t>Member of Parliament (MP)</a:t>
                      </a:r>
                    </a:p>
                  </a:txBody>
                  <a:tcP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Montserrat" panose="020B0604020202020204" charset="0"/>
                        </a:rPr>
                        <a:t>Person who represents you in the UK Parliament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027601"/>
                  </a:ext>
                </a:extLst>
              </a:tr>
              <a:tr h="3508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Montserrat" panose="020B0604020202020204" charset="0"/>
                        </a:rPr>
                        <a:t>Constituency</a:t>
                      </a: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GB" sz="1600" b="0" kern="1200" baseline="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A local area which is represented in the Senedd and UK Parliament</a:t>
                      </a: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451993"/>
                  </a:ext>
                </a:extLst>
              </a:tr>
              <a:tr h="6140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Montserrat" panose="020B0604020202020204" charset="0"/>
                        </a:rPr>
                        <a:t>Councillor</a:t>
                      </a:r>
                    </a:p>
                    <a:p>
                      <a:endParaRPr lang="en-US" sz="1800" b="0" kern="1200" dirty="0">
                        <a:solidFill>
                          <a:schemeClr val="tx1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Elected</a:t>
                      </a:r>
                      <a:r>
                        <a:rPr lang="en-US" sz="1600" b="0" kern="1200" baseline="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 representatives of the local council who are responsible for issues including roads, leisure and recycling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786297"/>
                  </a:ext>
                </a:extLst>
              </a:tr>
              <a:tr h="555531">
                <a:tc>
                  <a:txBody>
                    <a:bodyPr/>
                    <a:lstStyle/>
                    <a:p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Senedd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The</a:t>
                      </a:r>
                      <a:r>
                        <a:rPr lang="en-US" sz="1600" b="0" kern="1200" baseline="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 Welsh Parliament which makes decision about issues like education, housing and the NHS for Wales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500485"/>
                  </a:ext>
                </a:extLst>
              </a:tr>
              <a:tr h="789439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Northern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 Ireland Assembly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The Parliament</a:t>
                      </a:r>
                      <a:r>
                        <a:rPr lang="en-US" sz="1600" b="0" kern="1200" baseline="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 of Northern Ireland, based at Stormont, which makes decision about issues like education, housing and the NHS for Northern Ireland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997589"/>
                  </a:ext>
                </a:extLst>
              </a:tr>
              <a:tr h="555531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Scottish Parliament</a:t>
                      </a: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The Scottish law-making</a:t>
                      </a:r>
                      <a:r>
                        <a:rPr lang="en-US" sz="1600" b="0" kern="1200" baseline="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 body which makes decisions about issues like education, housing and the NHS for Scotland 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805383"/>
                  </a:ext>
                </a:extLst>
              </a:tr>
              <a:tr h="350862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Devolution</a:t>
                      </a: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The transfer of power from a central </a:t>
                      </a:r>
                      <a:r>
                        <a:rPr lang="en-US" sz="1600" dirty="0">
                          <a:latin typeface="Montserrat" panose="020B0604020202020204" charset="0"/>
                        </a:rPr>
                        <a:t>government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Montserrat" panose="020B0604020202020204" charset="0"/>
                          <a:ea typeface="+mn-ea"/>
                          <a:cs typeface="+mn-cs"/>
                        </a:rPr>
                        <a:t> to local</a:t>
                      </a: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06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590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represents you?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46500" y="1883009"/>
            <a:ext cx="5105037" cy="319417"/>
          </a:xfrm>
        </p:spPr>
        <p:txBody>
          <a:bodyPr>
            <a:normAutofit lnSpcReduction="10000"/>
          </a:bodyPr>
          <a:lstStyle/>
          <a:p>
            <a:r>
              <a:rPr lang="en-GB"/>
              <a:t>15-20 minutes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29538" y="2524991"/>
            <a:ext cx="10624262" cy="269817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name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The date that I will be eligible to vote at an election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</a:t>
            </a:r>
            <a:r>
              <a:rPr lang="en-US" dirty="0" err="1">
                <a:latin typeface="Montserrat" panose="020B0604020202020204" charset="0"/>
              </a:rPr>
              <a:t>Senedd</a:t>
            </a:r>
            <a:r>
              <a:rPr lang="en-US" dirty="0">
                <a:latin typeface="Montserrat" panose="020B0604020202020204" charset="0"/>
              </a:rPr>
              <a:t> constituency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MSs are…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UK Parliament constituency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MP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local council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ward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</a:t>
            </a:r>
            <a:r>
              <a:rPr lang="en-US" dirty="0" err="1">
                <a:latin typeface="Montserrat" panose="020B0604020202020204" charset="0"/>
              </a:rPr>
              <a:t>councillors</a:t>
            </a:r>
            <a:r>
              <a:rPr lang="en-US" dirty="0">
                <a:latin typeface="Montserrat" panose="020B0604020202020204" charset="0"/>
              </a:rPr>
              <a:t> are…</a:t>
            </a:r>
          </a:p>
        </p:txBody>
      </p:sp>
    </p:spTree>
    <p:extLst>
      <p:ext uri="{BB962C8B-B14F-4D97-AF65-F5344CB8AC3E}">
        <p14:creationId xmlns:p14="http://schemas.microsoft.com/office/powerpoint/2010/main" val="2465789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represents you?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15-20 minutes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0" dirty="0"/>
              <a:t>Three things I would do if I were First Minister: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Your vote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752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90F291EF195D4F868514DAE572F074" ma:contentTypeVersion="12" ma:contentTypeDescription="Create a new document." ma:contentTypeScope="" ma:versionID="8d9eb45a0a41f0e548d9a4a576ca6366">
  <xsd:schema xmlns:xsd="http://www.w3.org/2001/XMLSchema" xmlns:xs="http://www.w3.org/2001/XMLSchema" xmlns:p="http://schemas.microsoft.com/office/2006/metadata/properties" xmlns:ns2="1c1f4285-2815-43cb-9964-6388e3ed2cdf" xmlns:ns3="6d2e1d86-c86b-43fd-9db4-93ab99a38982" targetNamespace="http://schemas.microsoft.com/office/2006/metadata/properties" ma:root="true" ma:fieldsID="8e65cd9665988e4c0416c24714c745f4" ns2:_="" ns3:_="">
    <xsd:import namespace="1c1f4285-2815-43cb-9964-6388e3ed2cdf"/>
    <xsd:import namespace="6d2e1d86-c86b-43fd-9db4-93ab99a389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1f4285-2815-43cb-9964-6388e3ed2c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e1d86-c86b-43fd-9db4-93ab99a3898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7B58ED-F22F-4006-9F60-416A6DD5FD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1f4285-2815-43cb-9964-6388e3ed2cdf"/>
    <ds:schemaRef ds:uri="6d2e1d86-c86b-43fd-9db4-93ab99a389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C4F63D-165B-4BD7-A9C0-D305B5F414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9913AA-6154-415A-B91F-3C879A79ED9D}">
  <ds:schemaRefs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6d2e1d86-c86b-43fd-9db4-93ab99a38982"/>
    <ds:schemaRef ds:uri="http://purl.org/dc/elements/1.1/"/>
    <ds:schemaRef ds:uri="http://schemas.microsoft.com/office/2006/metadata/properties"/>
    <ds:schemaRef ds:uri="http://schemas.microsoft.com/office/infopath/2007/PartnerControls"/>
    <ds:schemaRef ds:uri="1c1f4285-2815-43cb-9964-6388e3ed2cd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864</Words>
  <Application>Microsoft Office PowerPoint</Application>
  <PresentationFormat>Widescreen</PresentationFormat>
  <Paragraphs>110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Montserrat</vt:lpstr>
      <vt:lpstr>Montserrat Black</vt:lpstr>
      <vt:lpstr>Calibri</vt:lpstr>
      <vt:lpstr>Montserrat ExtraBold</vt:lpstr>
      <vt:lpstr>Arial</vt:lpstr>
      <vt:lpstr>Wingdings</vt:lpstr>
      <vt:lpstr>Office Theme</vt:lpstr>
      <vt:lpstr>PowerPoint Presentation</vt:lpstr>
      <vt:lpstr>Learning objective</vt:lpstr>
      <vt:lpstr>Politics and democracy </vt:lpstr>
      <vt:lpstr>Starter activity </vt:lpstr>
      <vt:lpstr>Everyday politics </vt:lpstr>
      <vt:lpstr>PowerPoint Presentation</vt:lpstr>
      <vt:lpstr>New vocabulary</vt:lpstr>
      <vt:lpstr>Who represents you?</vt:lpstr>
      <vt:lpstr>Who represents you?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Judy Edwards</cp:lastModifiedBy>
  <cp:revision>98</cp:revision>
  <dcterms:created xsi:type="dcterms:W3CDTF">2021-02-10T12:48:52Z</dcterms:created>
  <dcterms:modified xsi:type="dcterms:W3CDTF">2025-09-25T11:01:32Z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0x010100ED90F291EF195D4F868514DAE572F074</vt:lpwstr>
  </property>
</Properties>
</file>