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7"/>
  </p:notesMasterIdLst>
  <p:sldIdLst>
    <p:sldId id="263" r:id="rId5"/>
    <p:sldId id="308" r:id="rId6"/>
    <p:sldId id="327" r:id="rId7"/>
    <p:sldId id="317" r:id="rId8"/>
    <p:sldId id="318" r:id="rId9"/>
    <p:sldId id="319" r:id="rId10"/>
    <p:sldId id="322" r:id="rId11"/>
    <p:sldId id="321" r:id="rId12"/>
    <p:sldId id="323" r:id="rId13"/>
    <p:sldId id="324" r:id="rId14"/>
    <p:sldId id="328" r:id="rId15"/>
    <p:sldId id="309" r:id="rId16"/>
  </p:sldIdLst>
  <p:sldSz cx="12192000" cy="6858000"/>
  <p:notesSz cx="6858000" cy="9144000"/>
  <p:embeddedFontLst>
    <p:embeddedFont>
      <p:font typeface="Montserrat" panose="00000500000000000000" pitchFamily="2" charset="0"/>
      <p:regular r:id="rId18"/>
      <p:bold r:id="rId19"/>
      <p:italic r:id="rId20"/>
      <p:boldItalic r:id="rId21"/>
    </p:embeddedFont>
    <p:embeddedFont>
      <p:font typeface="Montserrat Black" panose="00000A00000000000000" pitchFamily="2" charset="0"/>
      <p:bold r:id="rId22"/>
      <p:italic r:id="rId23"/>
      <p:boldItalic r:id="rId24"/>
    </p:embeddedFont>
    <p:embeddedFont>
      <p:font typeface="Montserrat ExtraBold" panose="00000900000000000000" pitchFamily="2" charset="0"/>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CE1711-3D84-1E7E-FDA3-58C656944681}" name="Judy Edwards" initials="JE" userId="S::JEdwards@electoralcommission.org.uk::97ec32ec-1920-4447-8ec7-1835dc49ef49" providerId="AD"/>
  <p188:author id="{C8BF9928-B998-A525-507A-C83B6153F6B6}" name="Sarah Barker" initials="SB" userId="S::sbarker@electoralcommission.org.uk::0f2330d9-141e-4cf7-a7a2-784b278b1de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FF"/>
    <a:srgbClr val="00E7BD"/>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76" autoAdjust="0"/>
    <p:restoredTop sz="76147" autoAdjust="0"/>
  </p:normalViewPr>
  <p:slideViewPr>
    <p:cSldViewPr snapToGrid="0" snapToObjects="1" showGuides="1">
      <p:cViewPr varScale="1">
        <p:scale>
          <a:sx n="84" d="100"/>
          <a:sy n="84" d="100"/>
        </p:scale>
        <p:origin x="99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juwCeqJq9pE&amp;list=PLm0G6YKL5VxICxsda9-6SoIfmA6SLiVHr&amp;index=1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a:t>
            </a:r>
            <a:r>
              <a:rPr lang="en-GB" baseline="0" dirty="0"/>
              <a:t> are aware that for some students sharing their opinions can be difficult.  We have put together five rules to help guide your class, giving them confidence to speak up while also remaining respectful to everyone.  We would encourage you to use these as ground rules for the lessons, and to add your own rules if appropriate.</a:t>
            </a:r>
          </a:p>
        </p:txBody>
      </p:sp>
      <p:sp>
        <p:nvSpPr>
          <p:cNvPr id="4" name="Slide Number Placeholder 3"/>
          <p:cNvSpPr>
            <a:spLocks noGrp="1"/>
          </p:cNvSpPr>
          <p:nvPr>
            <p:ph type="sldNum" sz="quarter" idx="10"/>
          </p:nvPr>
        </p:nvSpPr>
        <p:spPr/>
        <p:txBody>
          <a:bodyPr/>
          <a:lstStyle/>
          <a:p>
            <a:fld id="{8F9D6723-1A60-0442-910D-F7FD63281914}" type="slidenum">
              <a:rPr lang="en-US" smtClean="0"/>
              <a:t>3</a:t>
            </a:fld>
            <a:endParaRPr lang="en-US"/>
          </a:p>
        </p:txBody>
      </p:sp>
    </p:spTree>
    <p:extLst>
      <p:ext uri="{BB962C8B-B14F-4D97-AF65-F5344CB8AC3E}">
        <p14:creationId xmlns:p14="http://schemas.microsoft.com/office/powerpoint/2010/main" val="2294484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Alternative link to video: </a:t>
            </a:r>
            <a:r>
              <a:rPr lang="en-GB" dirty="0">
                <a:hlinkClick r:id="rId3"/>
              </a:rPr>
              <a:t>https://www.youtube.com/watch?v=juwCeqJq9pE&amp;list=PLm0G6YKL5VxICxsda9-6SoIfmA6SLiVHr&amp;index=12</a:t>
            </a:r>
            <a:r>
              <a:rPr lang="en-GB" dirty="0"/>
              <a:t> </a:t>
            </a:r>
          </a:p>
          <a:p>
            <a:endParaRPr lang="en-GB" dirty="0"/>
          </a:p>
          <a:p>
            <a:r>
              <a:rPr lang="en-GB" dirty="0"/>
              <a:t>In</a:t>
            </a:r>
            <a:r>
              <a:rPr lang="en-GB" baseline="0" dirty="0"/>
              <a:t> lesson 5, students will be asked to design their own campaign about registering to vote. This can be introduced with this video.</a:t>
            </a:r>
          </a:p>
          <a:p>
            <a:endParaRPr lang="en-GB" baseline="0" dirty="0"/>
          </a:p>
          <a:p>
            <a:r>
              <a:rPr lang="en-GB" b="1" baseline="0" dirty="0"/>
              <a:t>Optional homework</a:t>
            </a:r>
          </a:p>
          <a:p>
            <a:pPr marL="0" indent="0">
              <a:lnSpc>
                <a:spcPct val="110000"/>
              </a:lnSpc>
              <a:spcBef>
                <a:spcPts val="0"/>
              </a:spcBef>
              <a:buNone/>
            </a:pPr>
            <a:r>
              <a:rPr lang="en-US" dirty="0"/>
              <a:t>Before the next lesson, students should produce a list of some of the possible barriers they might need to overcome in their campaign.</a:t>
            </a:r>
          </a:p>
          <a:p>
            <a:r>
              <a:rPr lang="en-GB" dirty="0"/>
              <a:t> </a:t>
            </a:r>
          </a:p>
        </p:txBody>
      </p:sp>
      <p:sp>
        <p:nvSpPr>
          <p:cNvPr id="4" name="Slide Number Placeholder 3"/>
          <p:cNvSpPr>
            <a:spLocks noGrp="1"/>
          </p:cNvSpPr>
          <p:nvPr>
            <p:ph type="sldNum" sz="quarter" idx="10"/>
          </p:nvPr>
        </p:nvSpPr>
        <p:spPr/>
        <p:txBody>
          <a:bodyPr/>
          <a:lstStyle/>
          <a:p>
            <a:fld id="{8F9D6723-1A60-0442-910D-F7FD63281914}" type="slidenum">
              <a:rPr lang="en-US" smtClean="0"/>
              <a:t>12</a:t>
            </a:fld>
            <a:endParaRPr lang="en-US"/>
          </a:p>
        </p:txBody>
      </p:sp>
    </p:spTree>
    <p:extLst>
      <p:ext uri="{BB962C8B-B14F-4D97-AF65-F5344CB8AC3E}">
        <p14:creationId xmlns:p14="http://schemas.microsoft.com/office/powerpoint/2010/main" val="221332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Share a range of different statements with the student and ask them if they agree of disagree with the statement. It may be helpful when introducing this task to state that the rules of the game are that they have to agree or disagree, they are not allowed to stay in the middle. </a:t>
            </a:r>
          </a:p>
          <a:p>
            <a:pPr marL="0" indent="0">
              <a:buNone/>
            </a:pPr>
            <a:endParaRPr lang="en-GB" dirty="0"/>
          </a:p>
          <a:p>
            <a:pPr marL="0" indent="0">
              <a:buNone/>
            </a:pPr>
            <a:r>
              <a:rPr lang="en-GB" dirty="0"/>
              <a:t>You could ask the students to agree or disagree by raising their hands or ask students to stand in an area of the room that represents agree or disagree.  </a:t>
            </a:r>
          </a:p>
          <a:p>
            <a:pPr marL="0" indent="0">
              <a:buNone/>
            </a:pPr>
            <a:endParaRPr lang="en-GB" dirty="0"/>
          </a:p>
          <a:p>
            <a:pPr marL="0" indent="0">
              <a:buNone/>
            </a:pPr>
            <a:r>
              <a:rPr lang="en-GB" dirty="0"/>
              <a:t>Encourage the students to share their opinions why they agree or disagree.  This can be shared to the whole class, in groups, pairs or written individually.  </a:t>
            </a:r>
          </a:p>
          <a:p>
            <a:pPr marL="0" indent="0">
              <a:buNone/>
            </a:pPr>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327190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5</a:t>
            </a:fld>
            <a:endParaRPr lang="en-US"/>
          </a:p>
        </p:txBody>
      </p:sp>
    </p:spTree>
    <p:extLst>
      <p:ext uri="{BB962C8B-B14F-4D97-AF65-F5344CB8AC3E}">
        <p14:creationId xmlns:p14="http://schemas.microsoft.com/office/powerpoint/2010/main" val="274567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6</a:t>
            </a:fld>
            <a:endParaRPr lang="en-US"/>
          </a:p>
        </p:txBody>
      </p:sp>
    </p:spTree>
    <p:extLst>
      <p:ext uri="{BB962C8B-B14F-4D97-AF65-F5344CB8AC3E}">
        <p14:creationId xmlns:p14="http://schemas.microsoft.com/office/powerpoint/2010/main" val="937349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7</a:t>
            </a:fld>
            <a:endParaRPr lang="en-US"/>
          </a:p>
        </p:txBody>
      </p:sp>
    </p:spTree>
    <p:extLst>
      <p:ext uri="{BB962C8B-B14F-4D97-AF65-F5344CB8AC3E}">
        <p14:creationId xmlns:p14="http://schemas.microsoft.com/office/powerpoint/2010/main" val="164586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8</a:t>
            </a:fld>
            <a:endParaRPr lang="en-US"/>
          </a:p>
        </p:txBody>
      </p:sp>
    </p:spTree>
    <p:extLst>
      <p:ext uri="{BB962C8B-B14F-4D97-AF65-F5344CB8AC3E}">
        <p14:creationId xmlns:p14="http://schemas.microsoft.com/office/powerpoint/2010/main" val="213607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9</a:t>
            </a:fld>
            <a:endParaRPr lang="en-US"/>
          </a:p>
        </p:txBody>
      </p:sp>
    </p:spTree>
    <p:extLst>
      <p:ext uri="{BB962C8B-B14F-4D97-AF65-F5344CB8AC3E}">
        <p14:creationId xmlns:p14="http://schemas.microsoft.com/office/powerpoint/2010/main" val="3841188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10</a:t>
            </a:fld>
            <a:endParaRPr lang="en-US"/>
          </a:p>
        </p:txBody>
      </p:sp>
    </p:spTree>
    <p:extLst>
      <p:ext uri="{BB962C8B-B14F-4D97-AF65-F5344CB8AC3E}">
        <p14:creationId xmlns:p14="http://schemas.microsoft.com/office/powerpoint/2010/main" val="903055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200"/>
              </a:spcAft>
              <a:buClrTx/>
              <a:buSzTx/>
              <a:buFontTx/>
              <a:buNone/>
              <a:tabLst/>
              <a:defRPr/>
            </a:pPr>
            <a:r>
              <a:rPr lang="en-US" b="0" dirty="0"/>
              <a:t>Run a class debate in which</a:t>
            </a:r>
            <a:r>
              <a:rPr lang="en-US" b="0" baseline="0" dirty="0"/>
              <a:t>ever format you typically use. Some suggestions are below.</a:t>
            </a:r>
          </a:p>
          <a:p>
            <a:pPr marL="0" marR="0" lvl="0" indent="0" algn="l" defTabSz="914400" rtl="0" eaLnBrk="1" fontAlgn="auto" latinLnBrk="0" hangingPunct="1">
              <a:lnSpc>
                <a:spcPct val="100000"/>
              </a:lnSpc>
              <a:spcBef>
                <a:spcPts val="800"/>
              </a:spcBef>
              <a:spcAft>
                <a:spcPts val="200"/>
              </a:spcAft>
              <a:buClrTx/>
              <a:buSzTx/>
              <a:buFontTx/>
              <a:buNone/>
              <a:tabLst/>
              <a:defRPr/>
            </a:pPr>
            <a:endParaRPr lang="en-US" b="0" baseline="0" dirty="0"/>
          </a:p>
          <a:p>
            <a:pPr>
              <a:spcBef>
                <a:spcPts val="800"/>
              </a:spcBef>
              <a:spcAft>
                <a:spcPts val="200"/>
              </a:spcAft>
            </a:pPr>
            <a:r>
              <a:rPr lang="en-US" b="1" dirty="0">
                <a:latin typeface="Montserrat" panose="020B0604020202020204" charset="0"/>
              </a:rPr>
              <a:t>Whole class debate</a:t>
            </a:r>
            <a:br>
              <a:rPr lang="en-US" b="1" dirty="0">
                <a:latin typeface="Montserrat" panose="020B0604020202020204" charset="0"/>
              </a:rPr>
            </a:br>
            <a:r>
              <a:rPr lang="en-US" dirty="0">
                <a:latin typeface="Montserrat" panose="020B0604020202020204" charset="0"/>
              </a:rPr>
              <a:t>Divide the class into two teams and ask them to elect two representatives. The first proposition speaker will make opening remarks, followed by the first opposition speaker, second proposition speaker and second opposition speaker. The discussion then opens to the floor with teams given a chance to make statements and ask questions challenging each others’ position. A chair (teacher or student panel) will </a:t>
            </a:r>
            <a:r>
              <a:rPr lang="en-US" dirty="0" err="1">
                <a:latin typeface="Montserrat" panose="020B0604020202020204" charset="0"/>
              </a:rPr>
              <a:t>summarise</a:t>
            </a:r>
            <a:r>
              <a:rPr lang="en-US" dirty="0">
                <a:latin typeface="Montserrat" panose="020B0604020202020204" charset="0"/>
              </a:rPr>
              <a:t> and decide the winning team.</a:t>
            </a:r>
            <a:endParaRPr lang="en-US" b="1" dirty="0">
              <a:latin typeface="Montserrat" panose="020B0604020202020204" charset="0"/>
            </a:endParaRPr>
          </a:p>
          <a:p>
            <a:pPr>
              <a:spcBef>
                <a:spcPts val="800"/>
              </a:spcBef>
            </a:pPr>
            <a:endParaRPr lang="en-US" b="1" dirty="0">
              <a:latin typeface="Montserrat" panose="020B0604020202020204" charset="0"/>
            </a:endParaRPr>
          </a:p>
          <a:p>
            <a:pPr>
              <a:spcBef>
                <a:spcPts val="800"/>
              </a:spcBef>
            </a:pPr>
            <a:r>
              <a:rPr lang="en-US" b="1" dirty="0">
                <a:latin typeface="Montserrat" panose="020B0604020202020204" charset="0"/>
              </a:rPr>
              <a:t>Goldfish bowl</a:t>
            </a:r>
            <a:br>
              <a:rPr lang="en-US" b="1" dirty="0">
                <a:latin typeface="Montserrat" panose="020B0604020202020204" charset="0"/>
              </a:rPr>
            </a:br>
            <a:r>
              <a:rPr lang="en-US" dirty="0">
                <a:latin typeface="Montserrat" panose="020B0604020202020204" charset="0"/>
              </a:rPr>
              <a:t>A small group of students sit in the middle of the room and debate opposing positions, while the rest of the class actively listens around the outside. Listeners might support their candidate by providing sticky notes. Excellent for modelling good discussion </a:t>
            </a:r>
            <a:r>
              <a:rPr lang="en-US" dirty="0"/>
              <a:t>and providing stretch.</a:t>
            </a:r>
          </a:p>
          <a:p>
            <a:pPr>
              <a:spcBef>
                <a:spcPts val="800"/>
              </a:spcBef>
            </a:pPr>
            <a:endParaRPr lang="en-US" dirty="0"/>
          </a:p>
          <a:p>
            <a:pPr>
              <a:spcBef>
                <a:spcPts val="800"/>
              </a:spcBef>
              <a:spcAft>
                <a:spcPts val="200"/>
              </a:spcAft>
            </a:pPr>
            <a:r>
              <a:rPr lang="en-US" b="1" dirty="0">
                <a:latin typeface="Montserrat" panose="020B0604020202020204" charset="0"/>
              </a:rPr>
              <a:t>Talking threes</a:t>
            </a:r>
            <a:br>
              <a:rPr lang="en-US" b="1" dirty="0">
                <a:latin typeface="Montserrat" panose="020B0604020202020204" charset="0"/>
              </a:rPr>
            </a:br>
            <a:r>
              <a:rPr lang="en-US" dirty="0">
                <a:latin typeface="Montserrat" panose="020B0604020202020204" charset="0"/>
              </a:rPr>
              <a:t>In groups of three, students take it in turns to take on the role of supporter, opposer and </a:t>
            </a:r>
            <a:r>
              <a:rPr lang="en-US" dirty="0" err="1">
                <a:latin typeface="Montserrat" panose="020B0604020202020204" charset="0"/>
              </a:rPr>
              <a:t>summariser</a:t>
            </a:r>
            <a:r>
              <a:rPr lang="en-US" dirty="0">
                <a:latin typeface="Montserrat" panose="020B0604020202020204" charset="0"/>
              </a:rPr>
              <a:t>. The supporter and opposer argue for their position and the </a:t>
            </a:r>
            <a:r>
              <a:rPr lang="en-US" dirty="0" err="1">
                <a:latin typeface="Montserrat" panose="020B0604020202020204" charset="0"/>
              </a:rPr>
              <a:t>summariser</a:t>
            </a:r>
            <a:r>
              <a:rPr lang="en-US" dirty="0">
                <a:latin typeface="Montserrat" panose="020B0604020202020204" charset="0"/>
              </a:rPr>
              <a:t> displays active listening skills and asks probing questions.</a:t>
            </a:r>
          </a:p>
          <a:p>
            <a:pPr marL="0" marR="0" lvl="0" indent="0" algn="l" defTabSz="914400" rtl="0" eaLnBrk="1" fontAlgn="auto" latinLnBrk="0" hangingPunct="1">
              <a:lnSpc>
                <a:spcPct val="100000"/>
              </a:lnSpc>
              <a:spcBef>
                <a:spcPts val="800"/>
              </a:spcBef>
              <a:spcAft>
                <a:spcPts val="200"/>
              </a:spcAft>
              <a:buClrTx/>
              <a:buSzTx/>
              <a:buFontTx/>
              <a:buNone/>
              <a:tabLst/>
              <a:defRPr/>
            </a:pPr>
            <a:endParaRPr lang="en-US" b="0" baseline="0" dirty="0"/>
          </a:p>
          <a:p>
            <a:pPr marL="0" marR="0" lvl="0" indent="0" algn="l" defTabSz="914400" rtl="0" eaLnBrk="1" fontAlgn="auto" latinLnBrk="0" hangingPunct="1">
              <a:lnSpc>
                <a:spcPct val="100000"/>
              </a:lnSpc>
              <a:spcBef>
                <a:spcPts val="800"/>
              </a:spcBef>
              <a:spcAft>
                <a:spcPts val="200"/>
              </a:spcAft>
              <a:buClrTx/>
              <a:buSzTx/>
              <a:buFontTx/>
              <a:buNone/>
              <a:tabLst/>
              <a:defRPr/>
            </a:pPr>
            <a:r>
              <a:rPr lang="en-US" b="0" baseline="0" dirty="0"/>
              <a:t>Following the debate, </a:t>
            </a:r>
            <a:r>
              <a:rPr lang="en-GB" b="0" baseline="0" dirty="0"/>
              <a:t>a</a:t>
            </a:r>
            <a:r>
              <a:rPr lang="en-GB" dirty="0"/>
              <a:t>sk students to reflect on whether they personally agreed or disagreed with the outcome of the debate.</a:t>
            </a:r>
          </a:p>
        </p:txBody>
      </p:sp>
      <p:sp>
        <p:nvSpPr>
          <p:cNvPr id="4" name="Slide Number Placeholder 3"/>
          <p:cNvSpPr>
            <a:spLocks noGrp="1"/>
          </p:cNvSpPr>
          <p:nvPr>
            <p:ph type="sldNum" sz="quarter" idx="10"/>
          </p:nvPr>
        </p:nvSpPr>
        <p:spPr/>
        <p:txBody>
          <a:bodyPr/>
          <a:lstStyle/>
          <a:p>
            <a:fld id="{8F9D6723-1A60-0442-910D-F7FD63281914}" type="slidenum">
              <a:rPr lang="en-US" smtClean="0"/>
              <a:t>11</a:t>
            </a:fld>
            <a:endParaRPr lang="en-US"/>
          </a:p>
        </p:txBody>
      </p:sp>
    </p:spTree>
    <p:extLst>
      <p:ext uri="{BB962C8B-B14F-4D97-AF65-F5344CB8AC3E}">
        <p14:creationId xmlns:p14="http://schemas.microsoft.com/office/powerpoint/2010/main" val="4193212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dirty="0"/>
              <a:t>XX to XX minutes</a:t>
            </a:r>
            <a:endParaRPr lang="en-US" dirty="0"/>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People power</a:t>
            </a:r>
            <a:endParaRPr lang="en-US" dirty="0"/>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WELCOME TO</a:t>
            </a:r>
            <a:br>
              <a:rPr lang="en-US" sz="6000" b="1" i="0" dirty="0">
                <a:ln w="19050">
                  <a:noFill/>
                </a:ln>
                <a:solidFill>
                  <a:schemeClr val="bg1"/>
                </a:solidFill>
                <a:latin typeface="Montserrat ExtraBold" pitchFamily="2" charset="77"/>
              </a:rPr>
            </a:br>
            <a:r>
              <a:rPr lang="en-US" sz="6000" b="1" i="0" dirty="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People power</a:t>
            </a:r>
            <a:endParaRPr lang="en-US" dirty="0"/>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People power</a:t>
            </a:r>
            <a:endParaRPr lang="en-US" dirty="0"/>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People power</a:t>
            </a:r>
            <a:endParaRPr lang="en-US" dirty="0"/>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People power</a:t>
            </a:r>
            <a:endParaRPr lang="en-US" dirty="0"/>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People power</a:t>
            </a:r>
            <a:endParaRPr lang="en-US" dirty="0"/>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People power</a:t>
            </a:r>
            <a:endParaRPr lang="en-US" dirty="0"/>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dirty="0"/>
              <a:t>XX to XX minutes</a:t>
            </a:r>
            <a:endParaRPr lang="en-US" dirty="0"/>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People power</a:t>
            </a:r>
            <a:endParaRPr lang="en-US" dirty="0"/>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WELCOME TO</a:t>
            </a:r>
            <a:br>
              <a:rPr lang="en-US" sz="6000" b="1" i="0" dirty="0">
                <a:ln w="19050">
                  <a:noFill/>
                </a:ln>
                <a:solidFill>
                  <a:schemeClr val="bg1"/>
                </a:solidFill>
                <a:latin typeface="Montserrat ExtraBold" pitchFamily="2" charset="77"/>
              </a:rPr>
            </a:br>
            <a:r>
              <a:rPr lang="en-US" sz="6000" b="1" i="0" dirty="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dirty="0" err="1">
                <a:solidFill>
                  <a:schemeClr val="tx1">
                    <a:lumMod val="95000"/>
                    <a:lumOff val="5000"/>
                  </a:schemeClr>
                </a:solidFill>
                <a:latin typeface="Montserrat" pitchFamily="2" charset="77"/>
              </a:rPr>
              <a:t>electoralcommission.org.uk</a:t>
            </a:r>
            <a:r>
              <a:rPr lang="en-GB" sz="1500" b="1" dirty="0">
                <a:solidFill>
                  <a:schemeClr val="tx1">
                    <a:lumMod val="95000"/>
                    <a:lumOff val="5000"/>
                  </a:schemeClr>
                </a:solidFill>
                <a:latin typeface="Montserrat" pitchFamily="2" charset="77"/>
              </a:rPr>
              <a:t>/learning</a:t>
            </a:r>
          </a:p>
          <a:p>
            <a:pPr lvl="0"/>
            <a:endParaRPr lang="en-GB" sz="1500" b="1" dirty="0"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7" name="URL">
            <a:hlinkClick r:id="rId6"/>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8" name="Footer Placeholder 40">
            <a:hlinkClick r:id="rId6"/>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People power</a:t>
            </a:r>
            <a:endParaRPr lang="en-US" dirty="0"/>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3660"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3673"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3677" r:id="rId31"/>
    <p:sldLayoutId id="2147483688" r:id="rId32"/>
    <p:sldLayoutId id="2147483680" r:id="rId33"/>
    <p:sldLayoutId id="2147483689" r:id="rId34"/>
    <p:sldLayoutId id="2147483678" r:id="rId35"/>
    <p:sldLayoutId id="2147483690" r:id="rId36"/>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gov.uk/registertovote" TargetMode="External"/><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2BFFC07-E828-EB4C-ACED-BFD41C5FC9C3}"/>
              </a:ext>
            </a:extLst>
          </p:cNvPr>
          <p:cNvSpPr>
            <a:spLocks noGrp="1"/>
          </p:cNvSpPr>
          <p:nvPr>
            <p:ph type="body" sz="quarter" idx="15"/>
          </p:nvPr>
        </p:nvSpPr>
        <p:spPr/>
        <p:txBody>
          <a:bodyPr/>
          <a:lstStyle/>
          <a:p>
            <a:r>
              <a:rPr lang="en-US" dirty="0"/>
              <a:t>Welcome to your vote</a:t>
            </a:r>
          </a:p>
        </p:txBody>
      </p:sp>
      <p:sp>
        <p:nvSpPr>
          <p:cNvPr id="10" name="Content Placeholder 9">
            <a:extLst>
              <a:ext uri="{FF2B5EF4-FFF2-40B4-BE49-F238E27FC236}">
                <a16:creationId xmlns:a16="http://schemas.microsoft.com/office/drawing/2014/main" id="{A8D65334-ED02-F242-94DA-BA194573E74A}"/>
              </a:ext>
            </a:extLst>
          </p:cNvPr>
          <p:cNvSpPr>
            <a:spLocks noGrp="1"/>
          </p:cNvSpPr>
          <p:nvPr>
            <p:ph idx="1"/>
          </p:nvPr>
        </p:nvSpPr>
        <p:spPr/>
        <p:txBody>
          <a:bodyPr/>
          <a:lstStyle/>
          <a:p>
            <a:r>
              <a:rPr lang="en-US" dirty="0"/>
              <a:t>People power</a:t>
            </a:r>
          </a:p>
        </p:txBody>
      </p:sp>
      <p:sp>
        <p:nvSpPr>
          <p:cNvPr id="17" name="Text Placeholder 16">
            <a:extLst>
              <a:ext uri="{FF2B5EF4-FFF2-40B4-BE49-F238E27FC236}">
                <a16:creationId xmlns:a16="http://schemas.microsoft.com/office/drawing/2014/main" id="{E8537B87-F8BE-BB41-9DCC-C33CAA9F66AF}"/>
              </a:ext>
            </a:extLst>
          </p:cNvPr>
          <p:cNvSpPr>
            <a:spLocks noGrp="1"/>
          </p:cNvSpPr>
          <p:nvPr>
            <p:ph type="body" sz="quarter" idx="10"/>
          </p:nvPr>
        </p:nvSpPr>
        <p:spPr/>
        <p:txBody>
          <a:bodyPr/>
          <a:lstStyle/>
          <a:p>
            <a:r>
              <a:rPr lang="en-US" dirty="0"/>
              <a:t>WELCOME TO</a:t>
            </a:r>
          </a:p>
        </p:txBody>
      </p:sp>
      <p:sp>
        <p:nvSpPr>
          <p:cNvPr id="18" name="Text Placeholder 17">
            <a:extLst>
              <a:ext uri="{FF2B5EF4-FFF2-40B4-BE49-F238E27FC236}">
                <a16:creationId xmlns:a16="http://schemas.microsoft.com/office/drawing/2014/main" id="{90C3D47D-8DE8-4B4A-B982-F96FD4FA9DC4}"/>
              </a:ext>
            </a:extLst>
          </p:cNvPr>
          <p:cNvSpPr>
            <a:spLocks noGrp="1"/>
          </p:cNvSpPr>
          <p:nvPr>
            <p:ph type="body" sz="quarter" idx="11"/>
          </p:nvPr>
        </p:nvSpPr>
        <p:spPr/>
        <p:txBody>
          <a:bodyPr/>
          <a:lstStyle/>
          <a:p>
            <a:r>
              <a:rPr lang="en-US" dirty="0"/>
              <a:t>WELCOME TO</a:t>
            </a:r>
          </a:p>
        </p:txBody>
      </p:sp>
      <p:sp>
        <p:nvSpPr>
          <p:cNvPr id="19" name="Text Placeholder 18">
            <a:extLst>
              <a:ext uri="{FF2B5EF4-FFF2-40B4-BE49-F238E27FC236}">
                <a16:creationId xmlns:a16="http://schemas.microsoft.com/office/drawing/2014/main" id="{8BE40216-F82A-DA42-B70D-D53A9D8A3E2B}"/>
              </a:ext>
            </a:extLst>
          </p:cNvPr>
          <p:cNvSpPr>
            <a:spLocks noGrp="1"/>
          </p:cNvSpPr>
          <p:nvPr>
            <p:ph type="body" sz="quarter" idx="12"/>
          </p:nvPr>
        </p:nvSpPr>
        <p:spPr/>
        <p:txBody>
          <a:bodyPr/>
          <a:lstStyle/>
          <a:p>
            <a:r>
              <a:rPr lang="en-US" dirty="0"/>
              <a:t>WELCOME TO</a:t>
            </a:r>
          </a:p>
        </p:txBody>
      </p:sp>
      <p:sp>
        <p:nvSpPr>
          <p:cNvPr id="20" name="Text Placeholder 19">
            <a:extLst>
              <a:ext uri="{FF2B5EF4-FFF2-40B4-BE49-F238E27FC236}">
                <a16:creationId xmlns:a16="http://schemas.microsoft.com/office/drawing/2014/main" id="{400F8EB5-6449-5A4F-9096-5C0771BAAA73}"/>
              </a:ext>
            </a:extLst>
          </p:cNvPr>
          <p:cNvSpPr>
            <a:spLocks noGrp="1"/>
          </p:cNvSpPr>
          <p:nvPr>
            <p:ph type="body" sz="quarter" idx="13"/>
          </p:nvPr>
        </p:nvSpPr>
        <p:spPr/>
        <p:txBody>
          <a:bodyPr/>
          <a:lstStyle/>
          <a:p>
            <a:r>
              <a:rPr lang="en-US" dirty="0"/>
              <a:t>WELCOME TO</a:t>
            </a:r>
          </a:p>
        </p:txBody>
      </p:sp>
      <p:sp>
        <p:nvSpPr>
          <p:cNvPr id="21" name="Text Placeholder 20">
            <a:extLst>
              <a:ext uri="{FF2B5EF4-FFF2-40B4-BE49-F238E27FC236}">
                <a16:creationId xmlns:a16="http://schemas.microsoft.com/office/drawing/2014/main" id="{8656454A-882D-DC4C-86C5-6035E61BE90B}"/>
              </a:ext>
            </a:extLst>
          </p:cNvPr>
          <p:cNvSpPr>
            <a:spLocks noGrp="1"/>
          </p:cNvSpPr>
          <p:nvPr>
            <p:ph type="body" sz="quarter" idx="14"/>
          </p:nvPr>
        </p:nvSpPr>
        <p:spPr/>
        <p:txBody>
          <a:bodyPr/>
          <a:lstStyle/>
          <a:p>
            <a:r>
              <a:rPr lang="en-US" dirty="0"/>
              <a:t>WELCOME TO</a:t>
            </a:r>
          </a:p>
        </p:txBody>
      </p:sp>
    </p:spTree>
    <p:extLst>
      <p:ext uri="{BB962C8B-B14F-4D97-AF65-F5344CB8AC3E}">
        <p14:creationId xmlns:p14="http://schemas.microsoft.com/office/powerpoint/2010/main" val="317215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A4F2-492E-C14B-AF42-D5A83298B90C}"/>
              </a:ext>
            </a:extLst>
          </p:cNvPr>
          <p:cNvSpPr>
            <a:spLocks noGrp="1"/>
          </p:cNvSpPr>
          <p:nvPr>
            <p:ph type="title"/>
          </p:nvPr>
        </p:nvSpPr>
        <p:spPr>
          <a:xfrm>
            <a:off x="4280030" y="2538264"/>
            <a:ext cx="7312201" cy="1281568"/>
          </a:xfrm>
        </p:spPr>
        <p:txBody>
          <a:bodyPr/>
          <a:lstStyle/>
          <a:p>
            <a:r>
              <a:rPr lang="en-GB" dirty="0"/>
              <a:t>Politics is boring</a:t>
            </a:r>
          </a:p>
        </p:txBody>
      </p:sp>
    </p:spTree>
    <p:extLst>
      <p:ext uri="{BB962C8B-B14F-4D97-AF65-F5344CB8AC3E}">
        <p14:creationId xmlns:p14="http://schemas.microsoft.com/office/powerpoint/2010/main" val="320125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9AF6724-7D61-58B9-412B-216885F9ECB0}"/>
              </a:ext>
            </a:extLst>
          </p:cNvPr>
          <p:cNvSpPr>
            <a:spLocks noGrp="1"/>
          </p:cNvSpPr>
          <p:nvPr>
            <p:ph type="body" sz="quarter" idx="15"/>
          </p:nvPr>
        </p:nvSpPr>
        <p:spPr>
          <a:xfrm>
            <a:off x="5349241" y="29253"/>
            <a:ext cx="6561548" cy="1413343"/>
          </a:xfrm>
        </p:spPr>
        <p:txBody>
          <a:bodyPr/>
          <a:lstStyle/>
          <a:p>
            <a:r>
              <a:rPr lang="en-GB" dirty="0"/>
              <a:t>Everyone</a:t>
            </a:r>
          </a:p>
        </p:txBody>
      </p:sp>
      <p:sp>
        <p:nvSpPr>
          <p:cNvPr id="9" name="Text Placeholder 8">
            <a:extLst>
              <a:ext uri="{FF2B5EF4-FFF2-40B4-BE49-F238E27FC236}">
                <a16:creationId xmlns:a16="http://schemas.microsoft.com/office/drawing/2014/main" id="{368A9EB9-09D4-5AC8-DD8F-D4F3A6FBF0BE}"/>
              </a:ext>
            </a:extLst>
          </p:cNvPr>
          <p:cNvSpPr>
            <a:spLocks noGrp="1"/>
          </p:cNvSpPr>
          <p:nvPr>
            <p:ph type="body" sz="quarter" idx="16"/>
          </p:nvPr>
        </p:nvSpPr>
        <p:spPr/>
        <p:txBody>
          <a:bodyPr/>
          <a:lstStyle/>
          <a:p>
            <a:r>
              <a:rPr lang="en-GB" dirty="0"/>
              <a:t>should</a:t>
            </a:r>
          </a:p>
        </p:txBody>
      </p:sp>
      <p:sp>
        <p:nvSpPr>
          <p:cNvPr id="10" name="Text Placeholder 9">
            <a:extLst>
              <a:ext uri="{FF2B5EF4-FFF2-40B4-BE49-F238E27FC236}">
                <a16:creationId xmlns:a16="http://schemas.microsoft.com/office/drawing/2014/main" id="{91E48135-E4B1-8266-4D34-099DF0D6F584}"/>
              </a:ext>
            </a:extLst>
          </p:cNvPr>
          <p:cNvSpPr>
            <a:spLocks noGrp="1"/>
          </p:cNvSpPr>
          <p:nvPr>
            <p:ph type="body" sz="quarter" idx="17"/>
          </p:nvPr>
        </p:nvSpPr>
        <p:spPr/>
        <p:txBody>
          <a:bodyPr/>
          <a:lstStyle/>
          <a:p>
            <a:r>
              <a:rPr lang="en-GB" dirty="0"/>
              <a:t>use</a:t>
            </a:r>
          </a:p>
        </p:txBody>
      </p:sp>
      <p:sp>
        <p:nvSpPr>
          <p:cNvPr id="11" name="Text Placeholder 10">
            <a:extLst>
              <a:ext uri="{FF2B5EF4-FFF2-40B4-BE49-F238E27FC236}">
                <a16:creationId xmlns:a16="http://schemas.microsoft.com/office/drawing/2014/main" id="{7059E957-D3BF-3A80-88EB-D1C910875BCD}"/>
              </a:ext>
            </a:extLst>
          </p:cNvPr>
          <p:cNvSpPr>
            <a:spLocks noGrp="1"/>
          </p:cNvSpPr>
          <p:nvPr>
            <p:ph type="body" sz="quarter" idx="19"/>
          </p:nvPr>
        </p:nvSpPr>
        <p:spPr/>
        <p:txBody>
          <a:bodyPr/>
          <a:lstStyle/>
          <a:p>
            <a:r>
              <a:rPr lang="en-GB" dirty="0"/>
              <a:t>their</a:t>
            </a:r>
          </a:p>
        </p:txBody>
      </p:sp>
      <p:sp>
        <p:nvSpPr>
          <p:cNvPr id="12" name="Text Placeholder 11">
            <a:extLst>
              <a:ext uri="{FF2B5EF4-FFF2-40B4-BE49-F238E27FC236}">
                <a16:creationId xmlns:a16="http://schemas.microsoft.com/office/drawing/2014/main" id="{3A00B89B-6A6A-9A52-50F5-130921F153FF}"/>
              </a:ext>
            </a:extLst>
          </p:cNvPr>
          <p:cNvSpPr>
            <a:spLocks noGrp="1"/>
          </p:cNvSpPr>
          <p:nvPr>
            <p:ph type="body" sz="quarter" idx="20"/>
          </p:nvPr>
        </p:nvSpPr>
        <p:spPr/>
        <p:txBody>
          <a:bodyPr/>
          <a:lstStyle/>
          <a:p>
            <a:r>
              <a:rPr lang="en-GB" dirty="0"/>
              <a:t>voice</a:t>
            </a:r>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nvPr>
        </p:nvSpPr>
        <p:spPr/>
        <p:txBody>
          <a:bodyPr/>
          <a:lstStyle/>
          <a:p>
            <a:r>
              <a:rPr lang="en-US"/>
              <a:t>People power</a:t>
            </a:r>
            <a:endParaRPr lang="en-US" dirty="0"/>
          </a:p>
        </p:txBody>
      </p:sp>
      <p:sp>
        <p:nvSpPr>
          <p:cNvPr id="5" name="Text Placeholder 7">
            <a:extLst>
              <a:ext uri="{FF2B5EF4-FFF2-40B4-BE49-F238E27FC236}">
                <a16:creationId xmlns:a16="http://schemas.microsoft.com/office/drawing/2014/main" id="{1E5F8D2D-1C6C-0C4F-9B45-368E6D8B868F}"/>
              </a:ext>
            </a:extLst>
          </p:cNvPr>
          <p:cNvSpPr txBox="1">
            <a:spLocks/>
          </p:cNvSpPr>
          <p:nvPr/>
        </p:nvSpPr>
        <p:spPr>
          <a:xfrm>
            <a:off x="280516" y="1574800"/>
            <a:ext cx="3651522" cy="1985713"/>
          </a:xfrm>
          <a:prstGeom prst="rect">
            <a:avLst/>
          </a:prstGeom>
        </p:spPr>
        <p:txBody>
          <a:bodyPr>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dirty="0"/>
              <a:t>Split into groups and prepare for a debate on this topic.</a:t>
            </a:r>
          </a:p>
        </p:txBody>
      </p:sp>
      <p:sp>
        <p:nvSpPr>
          <p:cNvPr id="6" name="Text Placeholder 4"/>
          <p:cNvSpPr txBox="1">
            <a:spLocks/>
          </p:cNvSpPr>
          <p:nvPr/>
        </p:nvSpPr>
        <p:spPr>
          <a:xfrm>
            <a:off x="390938" y="2531290"/>
            <a:ext cx="10921075" cy="2309197"/>
          </a:xfrm>
          <a:prstGeom prst="rect">
            <a:avLst/>
          </a:prstGeom>
        </p:spPr>
        <p:txBody>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 </a:t>
            </a:r>
          </a:p>
        </p:txBody>
      </p:sp>
    </p:spTree>
    <p:extLst>
      <p:ext uri="{BB962C8B-B14F-4D97-AF65-F5344CB8AC3E}">
        <p14:creationId xmlns:p14="http://schemas.microsoft.com/office/powerpoint/2010/main" val="224072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BFA8BD5-B8CC-3049-B26E-3952134A8BFC}"/>
              </a:ext>
            </a:extLst>
          </p:cNvPr>
          <p:cNvSpPr>
            <a:spLocks noGrp="1"/>
          </p:cNvSpPr>
          <p:nvPr>
            <p:ph type="ftr" sz="quarter" idx="14"/>
          </p:nvPr>
        </p:nvSpPr>
        <p:spPr>
          <a:xfrm>
            <a:off x="280516" y="6023044"/>
            <a:ext cx="6994044" cy="365125"/>
          </a:xfrm>
        </p:spPr>
        <p:txBody>
          <a:bodyPr/>
          <a:lstStyle/>
          <a:p>
            <a:r>
              <a:rPr lang="en-US"/>
              <a:t>People power</a:t>
            </a:r>
            <a:endParaRPr lang="en-US" dirty="0"/>
          </a:p>
        </p:txBody>
      </p:sp>
      <p:sp>
        <p:nvSpPr>
          <p:cNvPr id="4" name="Title 3"/>
          <p:cNvSpPr>
            <a:spLocks noGrp="1"/>
          </p:cNvSpPr>
          <p:nvPr>
            <p:ph type="title"/>
          </p:nvPr>
        </p:nvSpPr>
        <p:spPr/>
        <p:txBody>
          <a:bodyPr/>
          <a:lstStyle/>
          <a:p>
            <a:endParaRPr lang="en-GB"/>
          </a:p>
        </p:txBody>
      </p:sp>
      <p:pic>
        <p:nvPicPr>
          <p:cNvPr id="7" name="ELE0022_Social Video_Module1_WelshEng_Register" title="Campaigning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0516" y="501444"/>
            <a:ext cx="7892027" cy="4439265"/>
          </a:xfrm>
          <a:prstGeom prst="rect">
            <a:avLst/>
          </a:prstGeom>
        </p:spPr>
      </p:pic>
      <p:sp>
        <p:nvSpPr>
          <p:cNvPr id="8" name="TextBox 7"/>
          <p:cNvSpPr txBox="1"/>
          <p:nvPr/>
        </p:nvSpPr>
        <p:spPr>
          <a:xfrm>
            <a:off x="280516" y="5087571"/>
            <a:ext cx="5353665" cy="369332"/>
          </a:xfrm>
          <a:prstGeom prst="rect">
            <a:avLst/>
          </a:prstGeom>
          <a:noFill/>
        </p:spPr>
        <p:txBody>
          <a:bodyPr wrap="square" rtlCol="0">
            <a:spAutoFit/>
          </a:bodyPr>
          <a:lstStyle/>
          <a:p>
            <a:r>
              <a:rPr lang="en-GB" dirty="0">
                <a:latin typeface="Montserrat" panose="020B0604020202020204" charset="0"/>
              </a:rPr>
              <a:t>Register to vote at </a:t>
            </a:r>
            <a:r>
              <a:rPr lang="en-GB" dirty="0">
                <a:latin typeface="Montserrat" panose="020B0604020202020204" charset="0"/>
                <a:hlinkClick r:id="rId6"/>
              </a:rPr>
              <a:t>gov.uk/</a:t>
            </a:r>
            <a:r>
              <a:rPr lang="en-GB" dirty="0" err="1">
                <a:latin typeface="Montserrat" panose="020B0604020202020204" charset="0"/>
                <a:hlinkClick r:id="rId6"/>
              </a:rPr>
              <a:t>registertovote</a:t>
            </a:r>
            <a:endParaRPr lang="en-GB" dirty="0">
              <a:latin typeface="Montserrat" panose="020B0604020202020204" charset="0"/>
            </a:endParaRPr>
          </a:p>
        </p:txBody>
      </p:sp>
    </p:spTree>
    <p:extLst>
      <p:ext uri="{BB962C8B-B14F-4D97-AF65-F5344CB8AC3E}">
        <p14:creationId xmlns:p14="http://schemas.microsoft.com/office/powerpoint/2010/main" val="2603083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1E7A-366B-DA4F-8943-DCCA89ADE62D}"/>
              </a:ext>
            </a:extLst>
          </p:cNvPr>
          <p:cNvSpPr>
            <a:spLocks noGrp="1"/>
          </p:cNvSpPr>
          <p:nvPr>
            <p:ph type="title"/>
          </p:nvPr>
        </p:nvSpPr>
        <p:spPr/>
        <p:txBody>
          <a:bodyPr/>
          <a:lstStyle/>
          <a:p>
            <a:r>
              <a:rPr lang="en-US" dirty="0"/>
              <a:t>Learning objective </a:t>
            </a:r>
          </a:p>
        </p:txBody>
      </p:sp>
      <p:sp>
        <p:nvSpPr>
          <p:cNvPr id="3" name="Text Placeholder 2">
            <a:extLst>
              <a:ext uri="{FF2B5EF4-FFF2-40B4-BE49-F238E27FC236}">
                <a16:creationId xmlns:a16="http://schemas.microsoft.com/office/drawing/2014/main" id="{1D79887C-F41F-FC48-B056-B8B53203400E}"/>
              </a:ext>
            </a:extLst>
          </p:cNvPr>
          <p:cNvSpPr>
            <a:spLocks noGrp="1"/>
          </p:cNvSpPr>
          <p:nvPr>
            <p:ph type="body" sz="quarter" idx="11"/>
          </p:nvPr>
        </p:nvSpPr>
        <p:spPr>
          <a:xfrm>
            <a:off x="517362" y="2343943"/>
            <a:ext cx="7235760" cy="949570"/>
          </a:xfrm>
        </p:spPr>
        <p:txBody>
          <a:bodyPr>
            <a:normAutofit/>
          </a:bodyPr>
          <a:lstStyle/>
          <a:p>
            <a:pPr marL="0" indent="0">
              <a:lnSpc>
                <a:spcPct val="110000"/>
              </a:lnSpc>
              <a:buNone/>
            </a:pPr>
            <a:r>
              <a:rPr lang="en-GB" sz="1800" b="0" dirty="0"/>
              <a:t>You will be able to discuss the importance of voting.</a:t>
            </a:r>
            <a:endParaRPr lang="en-US" sz="1800" b="0" dirty="0"/>
          </a:p>
          <a:p>
            <a:endParaRPr lang="en-US" dirty="0"/>
          </a:p>
        </p:txBody>
      </p:sp>
      <p:sp>
        <p:nvSpPr>
          <p:cNvPr id="5" name="Footer Placeholder 4">
            <a:extLst>
              <a:ext uri="{FF2B5EF4-FFF2-40B4-BE49-F238E27FC236}">
                <a16:creationId xmlns:a16="http://schemas.microsoft.com/office/drawing/2014/main" id="{9A568409-7EE6-CF4D-A482-F0D280FA256A}"/>
              </a:ext>
            </a:extLst>
          </p:cNvPr>
          <p:cNvSpPr>
            <a:spLocks noGrp="1"/>
          </p:cNvSpPr>
          <p:nvPr>
            <p:ph type="ftr" sz="quarter" idx="14"/>
          </p:nvPr>
        </p:nvSpPr>
        <p:spPr/>
        <p:txBody>
          <a:bodyPr/>
          <a:lstStyle/>
          <a:p>
            <a:r>
              <a:rPr lang="en-US"/>
              <a:t>People power</a:t>
            </a:r>
            <a:endParaRPr lang="en-US" dirty="0"/>
          </a:p>
        </p:txBody>
      </p:sp>
    </p:spTree>
    <p:extLst>
      <p:ext uri="{BB962C8B-B14F-4D97-AF65-F5344CB8AC3E}">
        <p14:creationId xmlns:p14="http://schemas.microsoft.com/office/powerpoint/2010/main" val="266386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C851E-3554-FF48-B73B-792AEB42F1EE}"/>
              </a:ext>
            </a:extLst>
          </p:cNvPr>
          <p:cNvSpPr>
            <a:spLocks noGrp="1"/>
          </p:cNvSpPr>
          <p:nvPr>
            <p:ph type="title"/>
          </p:nvPr>
        </p:nvSpPr>
        <p:spPr>
          <a:xfrm>
            <a:off x="290454" y="467140"/>
            <a:ext cx="9334191" cy="1093304"/>
          </a:xfrm>
        </p:spPr>
        <p:txBody>
          <a:bodyPr>
            <a:normAutofit fontScale="90000"/>
          </a:bodyPr>
          <a:lstStyle/>
          <a:p>
            <a:r>
              <a:rPr lang="en-GB" dirty="0"/>
              <a:t>Politics can sometimes be difficult to talk about </a:t>
            </a:r>
            <a:endParaRPr lang="en-US" dirty="0"/>
          </a:p>
        </p:txBody>
      </p:sp>
      <p:sp>
        <p:nvSpPr>
          <p:cNvPr id="3" name="Text Placeholder 2">
            <a:extLst>
              <a:ext uri="{FF2B5EF4-FFF2-40B4-BE49-F238E27FC236}">
                <a16:creationId xmlns:a16="http://schemas.microsoft.com/office/drawing/2014/main" id="{69BB3DBB-3EC1-6B4B-823C-6AEE3031EC5F}"/>
              </a:ext>
            </a:extLst>
          </p:cNvPr>
          <p:cNvSpPr>
            <a:spLocks noGrp="1"/>
          </p:cNvSpPr>
          <p:nvPr>
            <p:ph type="body" sz="quarter" idx="11"/>
          </p:nvPr>
        </p:nvSpPr>
        <p:spPr>
          <a:xfrm>
            <a:off x="390939" y="2395537"/>
            <a:ext cx="11275544" cy="2792413"/>
          </a:xfrm>
        </p:spPr>
        <p:txBody>
          <a:bodyPr numCol="2">
            <a:noAutofit/>
          </a:bodyPr>
          <a:lstStyle/>
          <a:p>
            <a:pPr marL="457200" lvl="0" indent="-457200">
              <a:buClrTx/>
              <a:buSzTx/>
              <a:buFont typeface="+mj-lt"/>
              <a:buAutoNum type="arabicPeriod"/>
            </a:pPr>
            <a:r>
              <a:rPr lang="en-US" sz="1800" b="0" dirty="0">
                <a:solidFill>
                  <a:prstClr val="black"/>
                </a:solidFill>
                <a:latin typeface="Montserrat"/>
              </a:rPr>
              <a:t>To be respectful of other views</a:t>
            </a:r>
          </a:p>
          <a:p>
            <a:pPr marL="457200" lvl="0" indent="-457200">
              <a:buClrTx/>
              <a:buSzTx/>
              <a:buFont typeface="+mj-lt"/>
              <a:buAutoNum type="arabicPeriod"/>
            </a:pPr>
            <a:r>
              <a:rPr lang="en-US" sz="1800" b="0" dirty="0">
                <a:solidFill>
                  <a:prstClr val="black"/>
                </a:solidFill>
                <a:latin typeface="Montserrat"/>
              </a:rPr>
              <a:t>Having a free-flowing discussion about politics is great, and it’s ok to try and persuade someone to your way of thinking   </a:t>
            </a:r>
          </a:p>
          <a:p>
            <a:pPr marL="457200" lvl="0" indent="-457200">
              <a:buClrTx/>
              <a:buSzTx/>
              <a:buFont typeface="+mj-lt"/>
              <a:buAutoNum type="arabicPeriod"/>
            </a:pPr>
            <a:r>
              <a:rPr lang="en-US" sz="1800" b="0" dirty="0">
                <a:solidFill>
                  <a:prstClr val="black"/>
                </a:solidFill>
                <a:latin typeface="Montserrat"/>
              </a:rPr>
              <a:t>Respect the person you’re speaking to, and to listen to what they have to say too</a:t>
            </a:r>
          </a:p>
          <a:p>
            <a:pPr marL="457200" lvl="0" indent="-457200">
              <a:buClrTx/>
              <a:buSzTx/>
              <a:buFont typeface="+mj-lt"/>
              <a:buAutoNum type="arabicPeriod"/>
            </a:pPr>
            <a:endParaRPr lang="en-US" sz="1800" b="0" dirty="0">
              <a:solidFill>
                <a:prstClr val="black"/>
              </a:solidFill>
              <a:latin typeface="Montserrat"/>
            </a:endParaRPr>
          </a:p>
          <a:p>
            <a:pPr marL="457200" lvl="0" indent="-457200">
              <a:buClrTx/>
              <a:buSzTx/>
              <a:buFont typeface="+mj-lt"/>
              <a:buAutoNum type="arabicPeriod"/>
            </a:pPr>
            <a:endParaRPr lang="en-US" sz="1800" b="0" dirty="0">
              <a:solidFill>
                <a:prstClr val="black"/>
              </a:solidFill>
              <a:latin typeface="Montserrat"/>
            </a:endParaRPr>
          </a:p>
          <a:p>
            <a:pPr marL="457200" lvl="0" indent="-457200">
              <a:buClrTx/>
              <a:buSzTx/>
              <a:buFont typeface="+mj-lt"/>
              <a:buAutoNum type="arabicPeriod"/>
            </a:pPr>
            <a:endParaRPr lang="en-US" sz="1800" b="0" dirty="0">
              <a:solidFill>
                <a:prstClr val="black"/>
              </a:solidFill>
              <a:latin typeface="Montserrat"/>
            </a:endParaRPr>
          </a:p>
          <a:p>
            <a:pPr marL="457200" lvl="0" indent="-457200">
              <a:buClrTx/>
              <a:buSzTx/>
              <a:buFont typeface="+mj-lt"/>
              <a:buAutoNum type="arabicPeriod"/>
            </a:pPr>
            <a:endParaRPr lang="en-US" sz="1800" b="0" dirty="0">
              <a:solidFill>
                <a:prstClr val="black"/>
              </a:solidFill>
              <a:latin typeface="Montserrat"/>
            </a:endParaRPr>
          </a:p>
          <a:p>
            <a:pPr marL="457200" lvl="0" indent="-457200">
              <a:buClrTx/>
              <a:buSzTx/>
              <a:buFont typeface="+mj-lt"/>
              <a:buAutoNum type="arabicPeriod"/>
            </a:pPr>
            <a:endParaRPr lang="en-US" sz="1800" b="0" dirty="0">
              <a:solidFill>
                <a:prstClr val="black"/>
              </a:solidFill>
              <a:latin typeface="Montserrat"/>
            </a:endParaRPr>
          </a:p>
          <a:p>
            <a:pPr marL="457200" lvl="0" indent="-457200">
              <a:buClrTx/>
              <a:buSzTx/>
              <a:buFont typeface="+mj-lt"/>
              <a:buAutoNum type="arabicPeriod"/>
            </a:pPr>
            <a:r>
              <a:rPr lang="en-US" sz="1800" b="0" dirty="0">
                <a:solidFill>
                  <a:prstClr val="black"/>
                </a:solidFill>
                <a:latin typeface="Montserrat"/>
              </a:rPr>
              <a:t>It’s good to feel passionately about something, but it’s also good to remember to treat people fairly</a:t>
            </a:r>
          </a:p>
          <a:p>
            <a:pPr marL="457200" lvl="0" indent="-457200">
              <a:buClrTx/>
              <a:buSzTx/>
              <a:buFont typeface="+mj-lt"/>
              <a:buAutoNum type="arabicPeriod"/>
            </a:pPr>
            <a:r>
              <a:rPr lang="en-US" sz="1800" b="0" dirty="0">
                <a:solidFill>
                  <a:prstClr val="black"/>
                </a:solidFill>
                <a:latin typeface="Montserrat"/>
              </a:rPr>
              <a:t>Be brave – this is your opportunity to speak up and be heard</a:t>
            </a:r>
          </a:p>
          <a:p>
            <a:pPr marL="457200" lvl="0" indent="-457200">
              <a:buClrTx/>
              <a:buSzTx/>
              <a:buFont typeface="+mj-lt"/>
              <a:buAutoNum type="arabicPeriod"/>
            </a:pPr>
            <a:endParaRPr lang="en-US" sz="1800" b="0" dirty="0">
              <a:solidFill>
                <a:prstClr val="black"/>
              </a:solidFill>
              <a:latin typeface="Montserrat"/>
            </a:endParaRPr>
          </a:p>
          <a:p>
            <a:pPr marL="0" indent="0">
              <a:buClrTx/>
              <a:buSzTx/>
              <a:buNone/>
            </a:pPr>
            <a:r>
              <a:rPr lang="en-US" sz="1800" b="0" dirty="0">
                <a:solidFill>
                  <a:prstClr val="black"/>
                </a:solidFill>
                <a:latin typeface="Montserrat"/>
              </a:rPr>
              <a:t>       As a group, what else should we consider    </a:t>
            </a:r>
            <a:br>
              <a:rPr lang="en-US" sz="1800" b="0" dirty="0">
                <a:solidFill>
                  <a:prstClr val="black"/>
                </a:solidFill>
                <a:latin typeface="Montserrat"/>
              </a:rPr>
            </a:br>
            <a:r>
              <a:rPr lang="en-US" sz="1800" b="0" dirty="0">
                <a:solidFill>
                  <a:prstClr val="black"/>
                </a:solidFill>
                <a:latin typeface="Montserrat"/>
              </a:rPr>
              <a:t>       when discussing politics?</a:t>
            </a:r>
            <a:endParaRPr lang="en-US" sz="1800" b="0" dirty="0">
              <a:latin typeface="Montserrat"/>
            </a:endParaRPr>
          </a:p>
          <a:p>
            <a:pPr marL="0" lvl="0" indent="0">
              <a:buClrTx/>
              <a:buSzTx/>
              <a:buNone/>
            </a:pPr>
            <a:endParaRPr lang="en-US" sz="1800" b="0" dirty="0">
              <a:solidFill>
                <a:prstClr val="black"/>
              </a:solidFill>
              <a:latin typeface="Montserrat"/>
            </a:endParaRPr>
          </a:p>
          <a:p>
            <a:pPr lvl="0">
              <a:buClrTx/>
              <a:buSzTx/>
            </a:pPr>
            <a:endParaRPr lang="en-US" sz="1800" dirty="0">
              <a:solidFill>
                <a:prstClr val="black"/>
              </a:solidFill>
              <a:latin typeface="Montserrat"/>
            </a:endParaRPr>
          </a:p>
          <a:p>
            <a:endParaRPr lang="en-US" sz="1800" dirty="0"/>
          </a:p>
        </p:txBody>
      </p:sp>
      <p:sp>
        <p:nvSpPr>
          <p:cNvPr id="4" name="Text Placeholder 3">
            <a:extLst>
              <a:ext uri="{FF2B5EF4-FFF2-40B4-BE49-F238E27FC236}">
                <a16:creationId xmlns:a16="http://schemas.microsoft.com/office/drawing/2014/main" id="{BC558AF0-C057-E747-8971-4080302D1DD0}"/>
              </a:ext>
            </a:extLst>
          </p:cNvPr>
          <p:cNvSpPr>
            <a:spLocks noGrp="1"/>
          </p:cNvSpPr>
          <p:nvPr>
            <p:ph type="body" sz="quarter" idx="12"/>
          </p:nvPr>
        </p:nvSpPr>
        <p:spPr>
          <a:xfrm>
            <a:off x="290456" y="1792816"/>
            <a:ext cx="11493556" cy="602722"/>
          </a:xfrm>
        </p:spPr>
        <p:txBody>
          <a:bodyPr>
            <a:normAutofit/>
          </a:bodyPr>
          <a:lstStyle/>
          <a:p>
            <a:pPr lvl="0">
              <a:buClrTx/>
              <a:buSzTx/>
            </a:pPr>
            <a:r>
              <a:rPr lang="en-US" b="0" dirty="0">
                <a:solidFill>
                  <a:prstClr val="black"/>
                </a:solidFill>
                <a:latin typeface="Montserrat"/>
              </a:rPr>
              <a:t>When talking about politics in this workshop, it is important to remember: </a:t>
            </a:r>
          </a:p>
        </p:txBody>
      </p:sp>
      <p:sp>
        <p:nvSpPr>
          <p:cNvPr id="6" name="Footer Placeholder 5">
            <a:extLst>
              <a:ext uri="{FF2B5EF4-FFF2-40B4-BE49-F238E27FC236}">
                <a16:creationId xmlns:a16="http://schemas.microsoft.com/office/drawing/2014/main" id="{E239CE52-69FC-9B44-90A3-61E2FD84BFF9}"/>
              </a:ext>
            </a:extLst>
          </p:cNvPr>
          <p:cNvSpPr>
            <a:spLocks noGrp="1"/>
          </p:cNvSpPr>
          <p:nvPr>
            <p:ph type="ftr" sz="quarter" idx="14"/>
          </p:nvPr>
        </p:nvSpPr>
        <p:spPr/>
        <p:txBody>
          <a:bodyPr/>
          <a:lstStyle/>
          <a:p>
            <a:r>
              <a:rPr lang="en-US"/>
              <a:t>Your Vote</a:t>
            </a:r>
            <a:endParaRPr lang="en-US" dirty="0"/>
          </a:p>
        </p:txBody>
      </p:sp>
    </p:spTree>
    <p:extLst>
      <p:ext uri="{BB962C8B-B14F-4D97-AF65-F5344CB8AC3E}">
        <p14:creationId xmlns:p14="http://schemas.microsoft.com/office/powerpoint/2010/main" val="4052904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Starter</a:t>
            </a:r>
          </a:p>
        </p:txBody>
      </p:sp>
      <p:sp>
        <p:nvSpPr>
          <p:cNvPr id="6" name="Text Placeholder 5"/>
          <p:cNvSpPr>
            <a:spLocks noGrp="1"/>
          </p:cNvSpPr>
          <p:nvPr>
            <p:ph type="body" sz="quarter" idx="12"/>
          </p:nvPr>
        </p:nvSpPr>
        <p:spPr>
          <a:xfrm>
            <a:off x="846500" y="1883009"/>
            <a:ext cx="5105037" cy="319417"/>
          </a:xfrm>
        </p:spPr>
        <p:txBody>
          <a:bodyPr>
            <a:normAutofit lnSpcReduction="10000"/>
          </a:bodyPr>
          <a:lstStyle/>
          <a:p>
            <a:r>
              <a:rPr lang="en-GB" dirty="0"/>
              <a:t>10 minutes</a:t>
            </a:r>
          </a:p>
        </p:txBody>
      </p:sp>
      <p:sp>
        <p:nvSpPr>
          <p:cNvPr id="3" name="Footer Placeholder 2"/>
          <p:cNvSpPr>
            <a:spLocks noGrp="1"/>
          </p:cNvSpPr>
          <p:nvPr>
            <p:ph type="ftr" sz="quarter" idx="14"/>
          </p:nvPr>
        </p:nvSpPr>
        <p:spPr/>
        <p:txBody>
          <a:bodyPr/>
          <a:lstStyle/>
          <a:p>
            <a:r>
              <a:rPr lang="en-US"/>
              <a:t>Your vote</a:t>
            </a:r>
            <a:endParaRPr lang="en-US" dirty="0"/>
          </a:p>
        </p:txBody>
      </p:sp>
      <p:sp>
        <p:nvSpPr>
          <p:cNvPr id="8" name="TextBox 7"/>
          <p:cNvSpPr txBox="1"/>
          <p:nvPr/>
        </p:nvSpPr>
        <p:spPr>
          <a:xfrm>
            <a:off x="390938" y="1191112"/>
            <a:ext cx="8236868" cy="369332"/>
          </a:xfrm>
          <a:prstGeom prst="rect">
            <a:avLst/>
          </a:prstGeom>
          <a:noFill/>
        </p:spPr>
        <p:txBody>
          <a:bodyPr wrap="square" rtlCol="0">
            <a:spAutoFit/>
          </a:bodyPr>
          <a:lstStyle/>
          <a:p>
            <a:r>
              <a:rPr lang="en-GB" dirty="0">
                <a:latin typeface="Montserrat" panose="020B0604020202020204" charset="0"/>
              </a:rPr>
              <a:t>How do you feel about the statements on the following slides?</a:t>
            </a:r>
          </a:p>
        </p:txBody>
      </p:sp>
      <p:sp>
        <p:nvSpPr>
          <p:cNvPr id="2" name="Text Placeholder 2">
            <a:extLst>
              <a:ext uri="{FF2B5EF4-FFF2-40B4-BE49-F238E27FC236}">
                <a16:creationId xmlns:a16="http://schemas.microsoft.com/office/drawing/2014/main" id="{CAE3AA35-2E45-E113-FD99-2F3253ECB50E}"/>
              </a:ext>
            </a:extLst>
          </p:cNvPr>
          <p:cNvSpPr>
            <a:spLocks noGrp="1"/>
          </p:cNvSpPr>
          <p:nvPr>
            <p:ph type="body" sz="quarter" idx="11"/>
          </p:nvPr>
        </p:nvSpPr>
        <p:spPr>
          <a:xfrm>
            <a:off x="390939" y="2395537"/>
            <a:ext cx="11275544" cy="2792413"/>
          </a:xfrm>
        </p:spPr>
        <p:txBody>
          <a:bodyPr numCol="2">
            <a:noAutofit/>
          </a:bodyPr>
          <a:lstStyle/>
          <a:p>
            <a:pPr marL="0" lvl="0" indent="0">
              <a:buClrTx/>
              <a:buSzTx/>
              <a:buNone/>
            </a:pPr>
            <a:r>
              <a:rPr lang="en-US" sz="1800" b="0" dirty="0">
                <a:solidFill>
                  <a:prstClr val="black"/>
                </a:solidFill>
                <a:latin typeface="Montserrat"/>
              </a:rPr>
              <a:t>What do you think about that then?</a:t>
            </a:r>
          </a:p>
          <a:p>
            <a:pPr lvl="0">
              <a:buClrTx/>
              <a:buSzTx/>
            </a:pPr>
            <a:endParaRPr lang="en-US" sz="1800" b="0" dirty="0">
              <a:solidFill>
                <a:prstClr val="black"/>
              </a:solidFill>
              <a:latin typeface="Montserrat"/>
            </a:endParaRPr>
          </a:p>
          <a:p>
            <a:r>
              <a:rPr lang="en-US" sz="1800" b="0" dirty="0"/>
              <a:t>Look at the following statements and decide what you think about them</a:t>
            </a:r>
          </a:p>
          <a:p>
            <a:r>
              <a:rPr lang="en-US" sz="1800" b="0" dirty="0"/>
              <a:t>Do you agree or disagree with the statement?</a:t>
            </a:r>
          </a:p>
          <a:p>
            <a:r>
              <a:rPr lang="en-US" sz="1800" b="0" dirty="0"/>
              <a:t>Why?</a:t>
            </a:r>
          </a:p>
        </p:txBody>
      </p:sp>
    </p:spTree>
    <p:extLst>
      <p:ext uri="{BB962C8B-B14F-4D97-AF65-F5344CB8AC3E}">
        <p14:creationId xmlns:p14="http://schemas.microsoft.com/office/powerpoint/2010/main" val="3781023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A4F2-492E-C14B-AF42-D5A83298B90C}"/>
              </a:ext>
            </a:extLst>
          </p:cNvPr>
          <p:cNvSpPr>
            <a:spLocks noGrp="1"/>
          </p:cNvSpPr>
          <p:nvPr>
            <p:ph type="title"/>
          </p:nvPr>
        </p:nvSpPr>
        <p:spPr>
          <a:xfrm>
            <a:off x="4280031" y="2110561"/>
            <a:ext cx="6928744" cy="3581826"/>
          </a:xfrm>
        </p:spPr>
        <p:txBody>
          <a:bodyPr/>
          <a:lstStyle/>
          <a:p>
            <a:r>
              <a:rPr lang="en-GB" dirty="0"/>
              <a:t>Voting should be made compulsory</a:t>
            </a:r>
          </a:p>
        </p:txBody>
      </p:sp>
    </p:spTree>
    <p:extLst>
      <p:ext uri="{BB962C8B-B14F-4D97-AF65-F5344CB8AC3E}">
        <p14:creationId xmlns:p14="http://schemas.microsoft.com/office/powerpoint/2010/main" val="203147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A4F2-492E-C14B-AF42-D5A83298B90C}"/>
              </a:ext>
            </a:extLst>
          </p:cNvPr>
          <p:cNvSpPr>
            <a:spLocks noGrp="1"/>
          </p:cNvSpPr>
          <p:nvPr>
            <p:ph type="title"/>
          </p:nvPr>
        </p:nvSpPr>
        <p:spPr>
          <a:xfrm>
            <a:off x="4029308" y="1904084"/>
            <a:ext cx="7911969" cy="3581826"/>
          </a:xfrm>
        </p:spPr>
        <p:txBody>
          <a:bodyPr/>
          <a:lstStyle/>
          <a:p>
            <a:r>
              <a:rPr lang="en-GB" dirty="0"/>
              <a:t>Young people are not interested in politics</a:t>
            </a:r>
          </a:p>
        </p:txBody>
      </p:sp>
    </p:spTree>
    <p:extLst>
      <p:ext uri="{BB962C8B-B14F-4D97-AF65-F5344CB8AC3E}">
        <p14:creationId xmlns:p14="http://schemas.microsoft.com/office/powerpoint/2010/main" val="2523740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A4F2-492E-C14B-AF42-D5A83298B90C}"/>
              </a:ext>
            </a:extLst>
          </p:cNvPr>
          <p:cNvSpPr>
            <a:spLocks noGrp="1"/>
          </p:cNvSpPr>
          <p:nvPr>
            <p:ph type="title"/>
          </p:nvPr>
        </p:nvSpPr>
        <p:spPr>
          <a:xfrm>
            <a:off x="4280031" y="1904083"/>
            <a:ext cx="6928744" cy="3581826"/>
          </a:xfrm>
        </p:spPr>
        <p:txBody>
          <a:bodyPr/>
          <a:lstStyle/>
          <a:p>
            <a:r>
              <a:rPr lang="en-GB" dirty="0"/>
              <a:t>Not everyone in the world has the right to vote</a:t>
            </a:r>
          </a:p>
        </p:txBody>
      </p:sp>
    </p:spTree>
    <p:extLst>
      <p:ext uri="{BB962C8B-B14F-4D97-AF65-F5344CB8AC3E}">
        <p14:creationId xmlns:p14="http://schemas.microsoft.com/office/powerpoint/2010/main" val="3902602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A4F2-492E-C14B-AF42-D5A83298B90C}"/>
              </a:ext>
            </a:extLst>
          </p:cNvPr>
          <p:cNvSpPr>
            <a:spLocks noGrp="1"/>
          </p:cNvSpPr>
          <p:nvPr>
            <p:ph type="title"/>
          </p:nvPr>
        </p:nvSpPr>
        <p:spPr>
          <a:xfrm>
            <a:off x="4280031" y="1815593"/>
            <a:ext cx="6928744" cy="3581826"/>
          </a:xfrm>
        </p:spPr>
        <p:txBody>
          <a:bodyPr/>
          <a:lstStyle/>
          <a:p>
            <a:r>
              <a:rPr lang="en-GB" dirty="0"/>
              <a:t>Young people in Wales can vote at the age of 16</a:t>
            </a:r>
          </a:p>
        </p:txBody>
      </p:sp>
    </p:spTree>
    <p:extLst>
      <p:ext uri="{BB962C8B-B14F-4D97-AF65-F5344CB8AC3E}">
        <p14:creationId xmlns:p14="http://schemas.microsoft.com/office/powerpoint/2010/main" val="541670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A4F2-492E-C14B-AF42-D5A83298B90C}"/>
              </a:ext>
            </a:extLst>
          </p:cNvPr>
          <p:cNvSpPr>
            <a:spLocks noGrp="1"/>
          </p:cNvSpPr>
          <p:nvPr>
            <p:ph type="title"/>
          </p:nvPr>
        </p:nvSpPr>
        <p:spPr>
          <a:xfrm>
            <a:off x="4280031" y="1550122"/>
            <a:ext cx="6928744" cy="3581826"/>
          </a:xfrm>
        </p:spPr>
        <p:txBody>
          <a:bodyPr/>
          <a:lstStyle/>
          <a:p>
            <a:r>
              <a:rPr lang="en-GB" dirty="0"/>
              <a:t>The minimum age for voting in UK Parliament elections is 18</a:t>
            </a:r>
          </a:p>
        </p:txBody>
      </p:sp>
    </p:spTree>
    <p:extLst>
      <p:ext uri="{BB962C8B-B14F-4D97-AF65-F5344CB8AC3E}">
        <p14:creationId xmlns:p14="http://schemas.microsoft.com/office/powerpoint/2010/main" val="3685897318"/>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D90F291EF195D4F868514DAE572F074" ma:contentTypeVersion="12" ma:contentTypeDescription="Create a new document." ma:contentTypeScope="" ma:versionID="8d9eb45a0a41f0e548d9a4a576ca6366">
  <xsd:schema xmlns:xsd="http://www.w3.org/2001/XMLSchema" xmlns:xs="http://www.w3.org/2001/XMLSchema" xmlns:p="http://schemas.microsoft.com/office/2006/metadata/properties" xmlns:ns2="1c1f4285-2815-43cb-9964-6388e3ed2cdf" xmlns:ns3="6d2e1d86-c86b-43fd-9db4-93ab99a38982" targetNamespace="http://schemas.microsoft.com/office/2006/metadata/properties" ma:root="true" ma:fieldsID="8e65cd9665988e4c0416c24714c745f4" ns2:_="" ns3:_="">
    <xsd:import namespace="1c1f4285-2815-43cb-9964-6388e3ed2cdf"/>
    <xsd:import namespace="6d2e1d86-c86b-43fd-9db4-93ab99a389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f4285-2815-43cb-9964-6388e3ed2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2e1d86-c86b-43fd-9db4-93ab99a3898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5C4F63D-165B-4BD7-A9C0-D305B5F414F6}">
  <ds:schemaRefs>
    <ds:schemaRef ds:uri="http://schemas.microsoft.com/sharepoint/v3/contenttype/forms"/>
  </ds:schemaRefs>
</ds:datastoreItem>
</file>

<file path=customXml/itemProps2.xml><?xml version="1.0" encoding="utf-8"?>
<ds:datastoreItem xmlns:ds="http://schemas.openxmlformats.org/officeDocument/2006/customXml" ds:itemID="{727B58ED-F22F-4006-9F60-416A6DD5FD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1f4285-2815-43cb-9964-6388e3ed2cdf"/>
    <ds:schemaRef ds:uri="6d2e1d86-c86b-43fd-9db4-93ab99a389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9913AA-6154-415A-B91F-3C879A79ED9D}">
  <ds:schemaRefs>
    <ds:schemaRef ds:uri="6d2e1d86-c86b-43fd-9db4-93ab99a38982"/>
    <ds:schemaRef ds:uri="http://schemas.microsoft.com/office/2006/documentManagement/types"/>
    <ds:schemaRef ds:uri="1c1f4285-2815-43cb-9964-6388e3ed2cdf"/>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793</TotalTime>
  <Words>757</Words>
  <Application>Microsoft Office PowerPoint</Application>
  <PresentationFormat>Widescreen</PresentationFormat>
  <Paragraphs>83</Paragraphs>
  <Slides>12</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Montserrat</vt:lpstr>
      <vt:lpstr>Calibri</vt:lpstr>
      <vt:lpstr>Arial</vt:lpstr>
      <vt:lpstr>Wingdings</vt:lpstr>
      <vt:lpstr>Montserrat Black</vt:lpstr>
      <vt:lpstr>Montserrat ExtraBold</vt:lpstr>
      <vt:lpstr>Office Theme</vt:lpstr>
      <vt:lpstr>PowerPoint Presentation</vt:lpstr>
      <vt:lpstr>Learning objective </vt:lpstr>
      <vt:lpstr>Politics can sometimes be difficult to talk about </vt:lpstr>
      <vt:lpstr>Starter</vt:lpstr>
      <vt:lpstr>Voting should be made compulsory</vt:lpstr>
      <vt:lpstr>Young people are not interested in politics</vt:lpstr>
      <vt:lpstr>Not everyone in the world has the right to vote</vt:lpstr>
      <vt:lpstr>Young people in Wales can vote at the age of 16</vt:lpstr>
      <vt:lpstr>The minimum age for voting in UK Parliament elections is 18</vt:lpstr>
      <vt:lpstr>Politics is boring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Judy Edwards</cp:lastModifiedBy>
  <cp:revision>83</cp:revision>
  <dcterms:created xsi:type="dcterms:W3CDTF">2021-02-10T12:48:52Z</dcterms:created>
  <dcterms:modified xsi:type="dcterms:W3CDTF">2025-09-22T11:06:24Z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0x010100ED90F291EF195D4F868514DAE572F074</vt:lpwstr>
  </property>
</Properties>
</file>