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8_163686FA.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7"/>
  </p:notesMasterIdLst>
  <p:sldIdLst>
    <p:sldId id="324" r:id="rId5"/>
    <p:sldId id="264" r:id="rId6"/>
    <p:sldId id="333" r:id="rId7"/>
    <p:sldId id="325" r:id="rId8"/>
    <p:sldId id="328" r:id="rId9"/>
    <p:sldId id="315" r:id="rId10"/>
    <p:sldId id="332" r:id="rId11"/>
    <p:sldId id="334" r:id="rId12"/>
    <p:sldId id="300" r:id="rId13"/>
    <p:sldId id="323" r:id="rId14"/>
    <p:sldId id="326" r:id="rId15"/>
    <p:sldId id="327" r:id="rId16"/>
  </p:sldIdLst>
  <p:sldSz cx="12192000" cy="6858000"/>
  <p:notesSz cx="6858000" cy="9144000"/>
  <p:embeddedFontLst>
    <p:embeddedFont>
      <p:font typeface="Montserrat" panose="00000500000000000000" pitchFamily="2" charset="0"/>
      <p:regular r:id="rId18"/>
      <p:bold r:id="rId19"/>
      <p:italic r:id="rId20"/>
      <p:boldItalic r:id="rId21"/>
    </p:embeddedFont>
    <p:embeddedFont>
      <p:font typeface="Montserrat Black" panose="00000A00000000000000" pitchFamily="2" charset="0"/>
      <p:bold r:id="rId22"/>
      <p:italic r:id="rId23"/>
      <p:boldItalic r:id="rId24"/>
    </p:embeddedFont>
    <p:embeddedFont>
      <p:font typeface="Montserrat ExtraBold" panose="00000900000000000000" pitchFamily="2" charset="0"/>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BF9928-B998-A525-507A-C83B6153F6B6}" name="Sarah Barker" initials="SB" userId="S::sbarker@electoralcommission.org.uk::0f2330d9-141e-4cf7-a7a2-784b278b1dec"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2"/>
    <p:restoredTop sz="92049" autoAdjust="0"/>
  </p:normalViewPr>
  <p:slideViewPr>
    <p:cSldViewPr snapToGrid="0" snapToObjects="1" showGuides="1">
      <p:cViewPr varScale="1">
        <p:scale>
          <a:sx n="102" d="100"/>
          <a:sy n="102" d="100"/>
        </p:scale>
        <p:origin x="450"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comments/modernComment_148_163686FA.xml><?xml version="1.0" encoding="utf-8"?>
<p188:cmLst xmlns:a="http://schemas.openxmlformats.org/drawingml/2006/main" xmlns:r="http://schemas.openxmlformats.org/officeDocument/2006/relationships" xmlns:p188="http://schemas.microsoft.com/office/powerpoint/2018/8/main">
  <p188:cm id="{50315B4B-BFB6-4E34-A71B-D317B1AB17D7}" authorId="{C8BF9928-B998-A525-507A-C83B6153F6B6}" status="resolved" created="2023-11-08T15:45:33.390" complete="100000">
    <ac:deMkLst xmlns:ac="http://schemas.microsoft.com/office/drawing/2013/main/command">
      <pc:docMk xmlns:pc="http://schemas.microsoft.com/office/powerpoint/2013/main/command"/>
      <pc:sldMk xmlns:pc="http://schemas.microsoft.com/office/powerpoint/2013/main/command" cId="372672250" sldId="328"/>
      <ac:spMk id="4" creationId="{41845071-4B30-1858-DCB5-1BDEC3F3D04D}"/>
    </ac:deMkLst>
    <p188:replyLst>
      <p188:reply id="{2C702FD2-52B4-4EEE-8ABD-D18C0045ADE9}" authorId="{6DC000E1-9B4F-86C5-2F1D-20A75BFD24CC}" created="2025-07-02T15:14:13.395">
        <p188:txBody>
          <a:bodyPr/>
          <a:lstStyle/>
          <a:p>
            <a:r>
              <a:rPr lang="en-GB"/>
              <a:t>Updated to 2024 stats</a:t>
            </a:r>
          </a:p>
        </p188:txBody>
      </p188:reply>
    </p188:replyLst>
    <p188:txBody>
      <a:bodyPr/>
      <a:lstStyle/>
      <a:p>
        <a:r>
          <a:rPr lang="en-GB"/>
          <a:t>New slide, needs full translation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287747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397022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https://www.electoralcommission.org.uk/who-is-registered</a:t>
            </a: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359348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Posters are from elections or campaigns in USA, Poland, China (1971), Lebanon, Tanzania and UK.</a:t>
            </a:r>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66480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pairs, ask the students to reflect on the campaign images and answer the following questions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What do you like about the campaign?</a:t>
            </a:r>
          </a:p>
          <a:p>
            <a:pPr marL="171450" indent="-171450">
              <a:buFont typeface="Arial" panose="020B0604020202020204" pitchFamily="34" charset="0"/>
              <a:buChar char="•"/>
            </a:pPr>
            <a:r>
              <a:rPr lang="en-GB" dirty="0"/>
              <a:t>Is there anything you don’t like about the campaign?</a:t>
            </a:r>
          </a:p>
          <a:p>
            <a:pPr marL="171450" indent="-171450">
              <a:buFont typeface="Arial" panose="020B0604020202020204" pitchFamily="34" charset="0"/>
              <a:buChar char="•"/>
            </a:pPr>
            <a:r>
              <a:rPr lang="en-GB" dirty="0"/>
              <a:t>Would this make you register to vote?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Make students aware that Electoral Commission’s campaigns use posters, billboards, radio, TV adverts, social media and many more to bring the campaign to life. </a:t>
            </a:r>
          </a:p>
        </p:txBody>
      </p:sp>
      <p:sp>
        <p:nvSpPr>
          <p:cNvPr id="4" name="Slide Number Placeholder 3"/>
          <p:cNvSpPr>
            <a:spLocks noGrp="1"/>
          </p:cNvSpPr>
          <p:nvPr>
            <p:ph type="sldNum" sz="quarter" idx="5"/>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46100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pairs, ask the students to reflect on the campaign images and answer the following questions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What do you like about the campaign?</a:t>
            </a:r>
          </a:p>
          <a:p>
            <a:pPr marL="171450" indent="-171450">
              <a:buFont typeface="Arial" panose="020B0604020202020204" pitchFamily="34" charset="0"/>
              <a:buChar char="•"/>
            </a:pPr>
            <a:r>
              <a:rPr lang="en-GB" dirty="0"/>
              <a:t>Is there anything you don’t like about the campaign?</a:t>
            </a:r>
          </a:p>
          <a:p>
            <a:pPr marL="171450" indent="-171450">
              <a:buFont typeface="Arial" panose="020B0604020202020204" pitchFamily="34" charset="0"/>
              <a:buChar char="•"/>
            </a:pPr>
            <a:r>
              <a:rPr lang="en-GB" dirty="0"/>
              <a:t>Would this make you register to vote?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Make students aware that Electoral Commission’s campaigns use posters, billboards, radio, TV adverts, social media and many more to bring the campaign to life. </a:t>
            </a:r>
          </a:p>
        </p:txBody>
      </p:sp>
      <p:sp>
        <p:nvSpPr>
          <p:cNvPr id="4" name="Slide Number Placeholder 3"/>
          <p:cNvSpPr>
            <a:spLocks noGrp="1"/>
          </p:cNvSpPr>
          <p:nvPr>
            <p:ph type="sldNum" sz="quarter" idx="5"/>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158268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Some possible roles for the team are outlined on the next slide. Each team is likely to need a campaign manager and a designer, but the other roles are optional depending on their campaign plan, and each student might have multiple roles.</a:t>
            </a:r>
          </a:p>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9</a:t>
            </a:fld>
            <a:endParaRPr lang="en-US"/>
          </a:p>
        </p:txBody>
      </p:sp>
    </p:spTree>
    <p:extLst>
      <p:ext uri="{BB962C8B-B14F-4D97-AF65-F5344CB8AC3E}">
        <p14:creationId xmlns:p14="http://schemas.microsoft.com/office/powerpoint/2010/main" val="366914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10</a:t>
            </a:fld>
            <a:endParaRPr lang="en-US"/>
          </a:p>
        </p:txBody>
      </p:sp>
    </p:spTree>
    <p:extLst>
      <p:ext uri="{BB962C8B-B14F-4D97-AF65-F5344CB8AC3E}">
        <p14:creationId xmlns:p14="http://schemas.microsoft.com/office/powerpoint/2010/main" val="363948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 planning</a:t>
            </a:r>
            <a:endParaRPr lang="en-US" dirty="0"/>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WELCOME TO</a:t>
            </a:r>
            <a:br>
              <a:rPr lang="en-US" sz="6000" b="1" i="0" dirty="0">
                <a:ln w="19050">
                  <a:noFill/>
                </a:ln>
                <a:solidFill>
                  <a:schemeClr val="bg1"/>
                </a:solidFill>
                <a:latin typeface="Montserrat ExtraBold" pitchFamily="2" charset="77"/>
              </a:rPr>
            </a:br>
            <a:r>
              <a:rPr lang="en-US" sz="6000" b="1" i="0" dirty="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electoralcommission.org.uk</a:t>
            </a:r>
            <a:r>
              <a:rPr lang="en-GB" sz="1500" b="1" dirty="0">
                <a:solidFill>
                  <a:schemeClr val="tx1">
                    <a:lumMod val="95000"/>
                    <a:lumOff val="5000"/>
                  </a:schemeClr>
                </a:solidFill>
                <a:latin typeface="Montserrat" pitchFamily="2" charset="77"/>
              </a:rPr>
              <a:t>/learning</a:t>
            </a:r>
          </a:p>
          <a:p>
            <a:pPr lvl="0"/>
            <a:endParaRPr lang="en-GB" sz="1500" b="1" dirty="0"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electoralcommission.org.uk</a:t>
            </a:r>
            <a:r>
              <a:rPr lang="en-US" sz="900" b="0" u="none" dirty="0">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 planning</a:t>
            </a:r>
            <a:endParaRPr lang="en-US" dirty="0"/>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3660"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3673"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8_163686FA.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Lst>
          </p:cNvPr>
          <p:cNvSpPr>
            <a:spLocks noGrp="1"/>
          </p:cNvSpPr>
          <p:nvPr>
            <p:ph type="body" sz="quarter" idx="15"/>
          </p:nvPr>
        </p:nvSpPr>
        <p:spPr/>
        <p:txBody>
          <a:bodyPr/>
          <a:lstStyle/>
          <a:p>
            <a:r>
              <a:rPr lang="en-US" dirty="0"/>
              <a:t>Welcome to your vote</a:t>
            </a:r>
          </a:p>
        </p:txBody>
      </p:sp>
      <p:sp>
        <p:nvSpPr>
          <p:cNvPr id="17" name="Text Placeholder 16">
            <a:extLst>
              <a:ext uri="{FF2B5EF4-FFF2-40B4-BE49-F238E27FC236}">
                <a16:creationId xmlns:a16="http://schemas.microsoft.com/office/drawing/2014/main" id="{E8537B87-F8BE-BB41-9DCC-C33CAA9F66AF}"/>
              </a:ext>
            </a:extLst>
          </p:cNvPr>
          <p:cNvSpPr>
            <a:spLocks noGrp="1"/>
          </p:cNvSpPr>
          <p:nvPr>
            <p:ph type="body" sz="quarter" idx="10"/>
          </p:nvPr>
        </p:nvSpPr>
        <p:spPr/>
        <p:txBody>
          <a:bodyPr/>
          <a:lstStyle/>
          <a:p>
            <a:r>
              <a:rPr lang="en-US" dirty="0"/>
              <a:t>WELCOME TO</a:t>
            </a:r>
          </a:p>
          <a:p>
            <a:endParaRPr lang="en-US" dirty="0"/>
          </a:p>
        </p:txBody>
      </p:sp>
      <p:sp>
        <p:nvSpPr>
          <p:cNvPr id="18" name="Text Placeholder 17">
            <a:extLst>
              <a:ext uri="{FF2B5EF4-FFF2-40B4-BE49-F238E27FC236}">
                <a16:creationId xmlns:a16="http://schemas.microsoft.com/office/drawing/2014/main" id="{90C3D47D-8DE8-4B4A-B982-F96FD4FA9DC4}"/>
              </a:ext>
            </a:extLst>
          </p:cNvPr>
          <p:cNvSpPr>
            <a:spLocks noGrp="1"/>
          </p:cNvSpPr>
          <p:nvPr>
            <p:ph type="body" sz="quarter" idx="11"/>
          </p:nvPr>
        </p:nvSpPr>
        <p:spPr/>
        <p:txBody>
          <a:bodyPr/>
          <a:lstStyle/>
          <a:p>
            <a:r>
              <a:rPr lang="en-US" dirty="0"/>
              <a:t>WELCOME TO</a:t>
            </a:r>
          </a:p>
          <a:p>
            <a:endParaRPr lang="en-US" dirty="0"/>
          </a:p>
        </p:txBody>
      </p:sp>
      <p:sp>
        <p:nvSpPr>
          <p:cNvPr id="19" name="Text Placeholder 18">
            <a:extLst>
              <a:ext uri="{FF2B5EF4-FFF2-40B4-BE49-F238E27FC236}">
                <a16:creationId xmlns:a16="http://schemas.microsoft.com/office/drawing/2014/main" id="{8BE40216-F82A-DA42-B70D-D53A9D8A3E2B}"/>
              </a:ext>
            </a:extLst>
          </p:cNvPr>
          <p:cNvSpPr>
            <a:spLocks noGrp="1"/>
          </p:cNvSpPr>
          <p:nvPr>
            <p:ph type="body" sz="quarter" idx="12"/>
          </p:nvPr>
        </p:nvSpPr>
        <p:spPr/>
        <p:txBody>
          <a:bodyPr/>
          <a:lstStyle/>
          <a:p>
            <a:r>
              <a:rPr lang="en-US" dirty="0"/>
              <a:t>WELCOME TO</a:t>
            </a:r>
          </a:p>
          <a:p>
            <a:endParaRPr lang="en-US" dirty="0"/>
          </a:p>
        </p:txBody>
      </p:sp>
      <p:sp>
        <p:nvSpPr>
          <p:cNvPr id="20" name="Text Placeholder 19">
            <a:extLst>
              <a:ext uri="{FF2B5EF4-FFF2-40B4-BE49-F238E27FC236}">
                <a16:creationId xmlns:a16="http://schemas.microsoft.com/office/drawing/2014/main" id="{400F8EB5-6449-5A4F-9096-5C0771BAAA73}"/>
              </a:ext>
            </a:extLst>
          </p:cNvPr>
          <p:cNvSpPr>
            <a:spLocks noGrp="1"/>
          </p:cNvSpPr>
          <p:nvPr>
            <p:ph type="body" sz="quarter" idx="13"/>
          </p:nvPr>
        </p:nvSpPr>
        <p:spPr/>
        <p:txBody>
          <a:bodyPr/>
          <a:lstStyle/>
          <a:p>
            <a:r>
              <a:rPr lang="en-US" dirty="0"/>
              <a:t>WELCOME TO</a:t>
            </a:r>
          </a:p>
          <a:p>
            <a:endParaRPr lang="en-US" dirty="0"/>
          </a:p>
        </p:txBody>
      </p:sp>
      <p:sp>
        <p:nvSpPr>
          <p:cNvPr id="21" name="Text Placeholder 20">
            <a:extLst>
              <a:ext uri="{FF2B5EF4-FFF2-40B4-BE49-F238E27FC236}">
                <a16:creationId xmlns:a16="http://schemas.microsoft.com/office/drawing/2014/main" id="{8656454A-882D-DC4C-86C5-6035E61BE90B}"/>
              </a:ext>
            </a:extLst>
          </p:cNvPr>
          <p:cNvSpPr>
            <a:spLocks noGrp="1"/>
          </p:cNvSpPr>
          <p:nvPr>
            <p:ph type="body" sz="quarter" idx="14"/>
          </p:nvPr>
        </p:nvSpPr>
        <p:spPr/>
        <p:txBody>
          <a:bodyPr/>
          <a:lstStyle/>
          <a:p>
            <a:r>
              <a:rPr lang="en-US" dirty="0"/>
              <a:t>WELCOME TO</a:t>
            </a:r>
          </a:p>
        </p:txBody>
      </p:sp>
      <p:sp>
        <p:nvSpPr>
          <p:cNvPr id="8" name="Content Placeholder 2"/>
          <p:cNvSpPr>
            <a:spLocks noGrp="1"/>
          </p:cNvSpPr>
          <p:nvPr>
            <p:ph idx="1"/>
          </p:nvPr>
        </p:nvSpPr>
        <p:spPr>
          <a:xfrm>
            <a:off x="659241" y="5162319"/>
            <a:ext cx="5257800" cy="383807"/>
          </a:xfrm>
        </p:spPr>
        <p:txBody>
          <a:bodyPr/>
          <a:lstStyle/>
          <a:p>
            <a:r>
              <a:rPr lang="en-GB" dirty="0"/>
              <a:t>Campaign planning</a:t>
            </a:r>
          </a:p>
        </p:txBody>
      </p:sp>
    </p:spTree>
    <p:extLst>
      <p:ext uri="{BB962C8B-B14F-4D97-AF65-F5344CB8AC3E}">
        <p14:creationId xmlns:p14="http://schemas.microsoft.com/office/powerpoint/2010/main" val="144687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6830B-858C-E948-89DA-A80B2B032769}"/>
              </a:ext>
            </a:extLst>
          </p:cNvPr>
          <p:cNvSpPr>
            <a:spLocks noGrp="1"/>
          </p:cNvSpPr>
          <p:nvPr>
            <p:ph type="title"/>
          </p:nvPr>
        </p:nvSpPr>
        <p:spPr>
          <a:xfrm>
            <a:off x="290454" y="467140"/>
            <a:ext cx="9101195" cy="688420"/>
          </a:xfrm>
        </p:spPr>
        <p:txBody>
          <a:bodyPr>
            <a:normAutofit/>
          </a:bodyPr>
          <a:lstStyle/>
          <a:p>
            <a:r>
              <a:rPr lang="en-US" dirty="0"/>
              <a:t>Possible campaign roles</a:t>
            </a:r>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graphicFrame>
        <p:nvGraphicFramePr>
          <p:cNvPr id="10" name="Table 10" title="Possible campaign roles table">
            <a:extLst>
              <a:ext uri="{FF2B5EF4-FFF2-40B4-BE49-F238E27FC236}">
                <a16:creationId xmlns:a16="http://schemas.microsoft.com/office/drawing/2014/main" id="{F8224E9E-57C1-4D49-8751-21A0F287BA3E}"/>
              </a:ext>
            </a:extLst>
          </p:cNvPr>
          <p:cNvGraphicFramePr>
            <a:graphicFrameLocks noGrp="1"/>
          </p:cNvGraphicFramePr>
          <p:nvPr>
            <p:extLst>
              <p:ext uri="{D42A27DB-BD31-4B8C-83A1-F6EECF244321}">
                <p14:modId xmlns:p14="http://schemas.microsoft.com/office/powerpoint/2010/main" val="371577538"/>
              </p:ext>
            </p:extLst>
          </p:nvPr>
        </p:nvGraphicFramePr>
        <p:xfrm>
          <a:off x="280516" y="1286322"/>
          <a:ext cx="11630968" cy="4720395"/>
        </p:xfrm>
        <a:graphic>
          <a:graphicData uri="http://schemas.openxmlformats.org/drawingml/2006/table">
            <a:tbl>
              <a:tblPr>
                <a:tableStyleId>{5C22544A-7EE6-4342-B048-85BDC9FD1C3A}</a:tableStyleId>
              </a:tblPr>
              <a:tblGrid>
                <a:gridCol w="1717714">
                  <a:extLst>
                    <a:ext uri="{9D8B030D-6E8A-4147-A177-3AD203B41FA5}">
                      <a16:colId xmlns:a16="http://schemas.microsoft.com/office/drawing/2014/main" val="2702044378"/>
                    </a:ext>
                  </a:extLst>
                </a:gridCol>
                <a:gridCol w="9913254">
                  <a:extLst>
                    <a:ext uri="{9D8B030D-6E8A-4147-A177-3AD203B41FA5}">
                      <a16:colId xmlns:a16="http://schemas.microsoft.com/office/drawing/2014/main" val="1505315927"/>
                    </a:ext>
                  </a:extLst>
                </a:gridCol>
              </a:tblGrid>
              <a:tr h="704038">
                <a:tc>
                  <a:txBody>
                    <a:bodyPr/>
                    <a:lstStyle/>
                    <a:p>
                      <a:pPr>
                        <a:spcBef>
                          <a:spcPts val="0"/>
                        </a:spcBef>
                        <a:spcAft>
                          <a:spcPts val="200"/>
                        </a:spcAft>
                      </a:pPr>
                      <a:r>
                        <a:rPr lang="en-US" sz="1600" b="0" dirty="0">
                          <a:latin typeface="Montserrat" panose="020B0604020202020204" charset="0"/>
                        </a:rPr>
                        <a:t>Campaign manager</a:t>
                      </a:r>
                    </a:p>
                  </a:txBody>
                  <a:tcP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ontserrat" panose="020B0604020202020204" charset="0"/>
                        </a:rPr>
                        <a:t>Responsibilities include: leadership and making final decisions, ensuring that the planned activity goes ahead, contacting any senior stakeholders such as your local </a:t>
                      </a:r>
                      <a:r>
                        <a:rPr lang="en-US" sz="1600" b="0" dirty="0" err="1">
                          <a:latin typeface="Montserrat" panose="020B0604020202020204" charset="0"/>
                        </a:rPr>
                        <a:t>councillor</a:t>
                      </a:r>
                      <a:r>
                        <a:rPr lang="en-US" sz="1600" b="0" dirty="0">
                          <a:latin typeface="Montserrat" panose="020B0604020202020204" charset="0"/>
                        </a:rPr>
                        <a:t>, MS or MP.</a:t>
                      </a:r>
                      <a:endParaRPr lang="en-US" sz="1600" b="0" kern="1200" dirty="0">
                        <a:solidFill>
                          <a:schemeClr val="tx1"/>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2272151413"/>
                  </a:ext>
                </a:extLst>
              </a:tr>
              <a:tr h="608078">
                <a:tc>
                  <a:txBody>
                    <a:bodyPr/>
                    <a:lstStyle/>
                    <a:p>
                      <a:pPr>
                        <a:spcBef>
                          <a:spcPts val="0"/>
                        </a:spcBef>
                      </a:pPr>
                      <a:r>
                        <a:rPr lang="en-US" sz="1600" b="0" dirty="0">
                          <a:latin typeface="Montserrat" panose="020B0604020202020204" charset="0"/>
                        </a:rPr>
                        <a:t>Designer</a:t>
                      </a:r>
                      <a:endParaRPr lang="en-GB" sz="1600" b="0" dirty="0">
                        <a:solidFill>
                          <a:schemeClr val="tx1"/>
                        </a:solidFill>
                        <a:latin typeface="Montserrat" panose="020B0604020202020204" charset="0"/>
                      </a:endParaRPr>
                    </a:p>
                  </a:txBody>
                  <a:tcP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ontserrat" panose="020B0604020202020204" charset="0"/>
                        </a:rPr>
                        <a:t>Decides which </a:t>
                      </a:r>
                      <a:r>
                        <a:rPr lang="en-US" sz="1600" b="0" dirty="0" err="1">
                          <a:latin typeface="Montserrat" panose="020B0604020202020204" charset="0"/>
                        </a:rPr>
                        <a:t>colours</a:t>
                      </a:r>
                      <a:r>
                        <a:rPr lang="en-US" sz="1600" b="0" dirty="0">
                          <a:latin typeface="Montserrat" panose="020B0604020202020204" charset="0"/>
                        </a:rPr>
                        <a:t>, images and symbols will be most effective, produces materials like posters or flyers, plans display boards.</a:t>
                      </a:r>
                      <a:endParaRPr lang="en-US" sz="1600" b="0" kern="1200" dirty="0">
                        <a:solidFill>
                          <a:schemeClr val="tx1"/>
                        </a:solidFill>
                        <a:latin typeface="Montserrat" panose="020B0604020202020204" charset="0"/>
                        <a:ea typeface="+mn-ea"/>
                        <a:cs typeface="+mn-cs"/>
                      </a:endParaRPr>
                    </a:p>
                  </a:txBody>
                  <a:tcPr>
                    <a:solidFill>
                      <a:srgbClr val="00E7BD">
                        <a:alpha val="15000"/>
                      </a:srgbClr>
                    </a:solidFill>
                  </a:tcPr>
                </a:tc>
                <a:extLst>
                  <a:ext uri="{0D108BD9-81ED-4DB2-BD59-A6C34878D82A}">
                    <a16:rowId xmlns:a16="http://schemas.microsoft.com/office/drawing/2014/main" val="962027601"/>
                  </a:ext>
                </a:extLst>
              </a:tr>
              <a:tr h="692089">
                <a:tc>
                  <a:txBody>
                    <a:bodyPr/>
                    <a:lstStyle/>
                    <a:p>
                      <a:r>
                        <a:rPr lang="en-US" sz="1600" b="0" kern="1200" dirty="0">
                          <a:solidFill>
                            <a:schemeClr val="tx1"/>
                          </a:solidFill>
                          <a:latin typeface="Montserrat" panose="020B0604020202020204" charset="0"/>
                          <a:ea typeface="+mn-ea"/>
                          <a:cs typeface="+mn-cs"/>
                        </a:rPr>
                        <a:t>Fixer</a:t>
                      </a:r>
                    </a:p>
                  </a:txBody>
                  <a:tcP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ontserrat" panose="020B0604020202020204" charset="0"/>
                        </a:rPr>
                        <a:t>Secures the relevant permissions, e.g. for use of display boards, to hold an information session in the library or for the group to deliver speeches in form time.</a:t>
                      </a:r>
                      <a:endParaRPr lang="en-US" sz="1600" b="0" kern="1200" dirty="0">
                        <a:solidFill>
                          <a:schemeClr val="tx1"/>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2839291475"/>
                  </a:ext>
                </a:extLst>
              </a:tr>
              <a:tr h="864111">
                <a:tc>
                  <a:txBody>
                    <a:bodyPr/>
                    <a:lstStyle/>
                    <a:p>
                      <a:r>
                        <a:rPr lang="en-US" sz="1600" b="0" dirty="0">
                          <a:latin typeface="Montserrat" panose="020B0604020202020204" charset="0"/>
                        </a:rPr>
                        <a:t>Speech writer</a:t>
                      </a:r>
                      <a:endParaRPr lang="en-US" sz="1600" b="0" kern="1200" dirty="0">
                        <a:solidFill>
                          <a:srgbClr val="3C3C3B"/>
                        </a:solidFill>
                        <a:latin typeface="Montserrat" panose="020B0604020202020204" charset="0"/>
                        <a:ea typeface="+mn-ea"/>
                        <a:cs typeface="+mn-cs"/>
                      </a:endParaRPr>
                    </a:p>
                  </a:txBody>
                  <a:tcPr>
                    <a:solidFill>
                      <a:srgbClr val="00E7BD">
                        <a:alpha val="23000"/>
                      </a:srgbClr>
                    </a:solidFill>
                  </a:tcPr>
                </a:tc>
                <a:tc>
                  <a:txBody>
                    <a:bodyPr/>
                    <a:lstStyle/>
                    <a:p>
                      <a:pPr>
                        <a:spcBef>
                          <a:spcPts val="800"/>
                        </a:spcBef>
                        <a:spcAft>
                          <a:spcPts val="200"/>
                        </a:spcAft>
                      </a:pPr>
                      <a:r>
                        <a:rPr lang="en-US" sz="1600" b="0" dirty="0">
                          <a:latin typeface="Montserrat" panose="020B0604020202020204" charset="0"/>
                        </a:rPr>
                        <a:t>Writes speeches or prepares presentations which will be delivered to other students either by themselves or by the campaign manager. Might also write letters to stakeholders such as form tutors or prefects.</a:t>
                      </a:r>
                    </a:p>
                  </a:txBody>
                  <a:tcPr>
                    <a:solidFill>
                      <a:srgbClr val="00E7BD">
                        <a:alpha val="23000"/>
                      </a:srgbClr>
                    </a:solidFill>
                  </a:tcPr>
                </a:tc>
                <a:extLst>
                  <a:ext uri="{0D108BD9-81ED-4DB2-BD59-A6C34878D82A}">
                    <a16:rowId xmlns:a16="http://schemas.microsoft.com/office/drawing/2014/main" val="4193451993"/>
                  </a:ext>
                </a:extLst>
              </a:tr>
              <a:tr h="987968">
                <a:tc>
                  <a:txBody>
                    <a:bodyPr/>
                    <a:lstStyle/>
                    <a:p>
                      <a:r>
                        <a:rPr lang="en-US" sz="1600" b="0" kern="1200" dirty="0">
                          <a:solidFill>
                            <a:srgbClr val="3C3C3B"/>
                          </a:solidFill>
                          <a:latin typeface="Montserrat" panose="020B0604020202020204" charset="0"/>
                          <a:ea typeface="+mn-ea"/>
                          <a:cs typeface="+mn-cs"/>
                        </a:rPr>
                        <a:t>Researcher</a:t>
                      </a:r>
                    </a:p>
                  </a:txBody>
                  <a:tcP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ontserrat" panose="020B0604020202020204" charset="0"/>
                        </a:rPr>
                        <a:t>Tests materials (e.g. poster, lines from a speech) to check they convey the key message effectively. Talks to students during or after campaign events to check whether they have decided to register to vote and collect feedback on the campaign.</a:t>
                      </a:r>
                      <a:endParaRPr lang="en-US" sz="1600" b="0" kern="1200" dirty="0">
                        <a:solidFill>
                          <a:srgbClr val="3C3C3B"/>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3778786297"/>
                  </a:ext>
                </a:extLst>
              </a:tr>
              <a:tr h="864111">
                <a:tc>
                  <a:txBody>
                    <a:bodyPr/>
                    <a:lstStyle/>
                    <a:p>
                      <a:r>
                        <a:rPr lang="en-US" sz="1600" b="0" dirty="0">
                          <a:latin typeface="Montserrat" panose="020B0604020202020204" charset="0"/>
                        </a:rPr>
                        <a:t>Media / social media manager</a:t>
                      </a:r>
                      <a:endParaRPr lang="en-US" sz="1600" b="0" kern="1200" dirty="0">
                        <a:solidFill>
                          <a:srgbClr val="3C3C3B"/>
                        </a:solidFill>
                        <a:latin typeface="Montserrat" panose="020B0604020202020204" charset="0"/>
                        <a:ea typeface="+mn-ea"/>
                        <a:cs typeface="+mn-cs"/>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Montserrat" panose="020B0604020202020204" charset="0"/>
                        </a:rPr>
                        <a:t>Writes an article for the school blog or newspaper, plans a takeover of the school Twitter account for a day, writes a letter to a local newspaper or other publication to promote the campaign.</a:t>
                      </a:r>
                    </a:p>
                  </a:txBody>
                  <a:tcPr>
                    <a:solidFill>
                      <a:srgbClr val="00E7BD">
                        <a:alpha val="23000"/>
                      </a:srgbClr>
                    </a:solidFill>
                  </a:tcPr>
                </a:tc>
                <a:extLst>
                  <a:ext uri="{0D108BD9-81ED-4DB2-BD59-A6C34878D82A}">
                    <a16:rowId xmlns:a16="http://schemas.microsoft.com/office/drawing/2014/main" val="1828772455"/>
                  </a:ext>
                </a:extLst>
              </a:tr>
            </a:tbl>
          </a:graphicData>
        </a:graphic>
      </p:graphicFrame>
    </p:spTree>
    <p:extLst>
      <p:ext uri="{BB962C8B-B14F-4D97-AF65-F5344CB8AC3E}">
        <p14:creationId xmlns:p14="http://schemas.microsoft.com/office/powerpoint/2010/main" val="3780825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94898C-DF38-FCB3-4E97-B75AC3CE55A5}"/>
              </a:ext>
            </a:extLst>
          </p:cNvPr>
          <p:cNvSpPr>
            <a:spLocks noGrp="1"/>
          </p:cNvSpPr>
          <p:nvPr>
            <p:ph type="title"/>
          </p:nvPr>
        </p:nvSpPr>
        <p:spPr/>
        <p:txBody>
          <a:bodyPr/>
          <a:lstStyle/>
          <a:p>
            <a:r>
              <a:rPr lang="en-GB" dirty="0"/>
              <a:t>Running your campaign</a:t>
            </a:r>
          </a:p>
        </p:txBody>
      </p:sp>
      <p:sp>
        <p:nvSpPr>
          <p:cNvPr id="5" name="Text Placeholder 4">
            <a:extLst>
              <a:ext uri="{FF2B5EF4-FFF2-40B4-BE49-F238E27FC236}">
                <a16:creationId xmlns:a16="http://schemas.microsoft.com/office/drawing/2014/main" id="{AC24F4AA-1B6D-F5A8-409D-218782ECD3F5}"/>
              </a:ext>
            </a:extLst>
          </p:cNvPr>
          <p:cNvSpPr>
            <a:spLocks noGrp="1"/>
          </p:cNvSpPr>
          <p:nvPr>
            <p:ph type="body" sz="quarter" idx="11"/>
          </p:nvPr>
        </p:nvSpPr>
        <p:spPr>
          <a:xfrm>
            <a:off x="390939" y="2032794"/>
            <a:ext cx="7235760" cy="2792412"/>
          </a:xfrm>
        </p:spPr>
        <p:txBody>
          <a:bodyPr>
            <a:normAutofit fontScale="92500" lnSpcReduction="20000"/>
          </a:bodyPr>
          <a:lstStyle/>
          <a:p>
            <a:r>
              <a:rPr lang="en-GB" b="0" dirty="0"/>
              <a:t>Over the next few weeks, we encourage you to run your campaign in your school and in your local community</a:t>
            </a:r>
          </a:p>
          <a:p>
            <a:endParaRPr lang="en-GB" b="0" dirty="0"/>
          </a:p>
          <a:p>
            <a:r>
              <a:rPr lang="en-GB" b="0" dirty="0"/>
              <a:t>This could include delivering an assembly, putting up posters or making videos</a:t>
            </a:r>
          </a:p>
          <a:p>
            <a:endParaRPr lang="en-GB" b="0" dirty="0"/>
          </a:p>
          <a:p>
            <a:r>
              <a:rPr lang="en-GB" b="0" dirty="0"/>
              <a:t>We will meet again to discuss how effective you think your campaigns have been</a:t>
            </a:r>
          </a:p>
        </p:txBody>
      </p:sp>
      <p:sp>
        <p:nvSpPr>
          <p:cNvPr id="3" name="Footer Placeholder 2">
            <a:extLst>
              <a:ext uri="{FF2B5EF4-FFF2-40B4-BE49-F238E27FC236}">
                <a16:creationId xmlns:a16="http://schemas.microsoft.com/office/drawing/2014/main" id="{7BB346EB-790C-37DE-4CE6-C2EB5FC02CE0}"/>
              </a:ext>
            </a:extLst>
          </p:cNvPr>
          <p:cNvSpPr>
            <a:spLocks noGrp="1"/>
          </p:cNvSpPr>
          <p:nvPr>
            <p:ph type="ftr" sz="quarter" idx="14"/>
          </p:nvPr>
        </p:nvSpPr>
        <p:spPr/>
        <p:txBody>
          <a:bodyPr/>
          <a:lstStyle/>
          <a:p>
            <a:r>
              <a:rPr lang="en-US"/>
              <a:t>Campaign planning</a:t>
            </a:r>
            <a:endParaRPr lang="en-US" dirty="0"/>
          </a:p>
        </p:txBody>
      </p:sp>
    </p:spTree>
    <p:extLst>
      <p:ext uri="{BB962C8B-B14F-4D97-AF65-F5344CB8AC3E}">
        <p14:creationId xmlns:p14="http://schemas.microsoft.com/office/powerpoint/2010/main" val="176967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C98C-01B3-5FB1-ED3E-96067A6C1411}"/>
              </a:ext>
            </a:extLst>
          </p:cNvPr>
          <p:cNvSpPr>
            <a:spLocks noGrp="1"/>
          </p:cNvSpPr>
          <p:nvPr>
            <p:ph type="title"/>
          </p:nvPr>
        </p:nvSpPr>
        <p:spPr/>
        <p:txBody>
          <a:bodyPr/>
          <a:lstStyle/>
          <a:p>
            <a:r>
              <a:rPr lang="en-GB" dirty="0"/>
              <a:t>Good luck</a:t>
            </a:r>
          </a:p>
        </p:txBody>
      </p:sp>
      <p:sp>
        <p:nvSpPr>
          <p:cNvPr id="3" name="Footer Placeholder 2">
            <a:extLst>
              <a:ext uri="{FF2B5EF4-FFF2-40B4-BE49-F238E27FC236}">
                <a16:creationId xmlns:a16="http://schemas.microsoft.com/office/drawing/2014/main" id="{A6E1B9F1-242A-3515-BCF1-685FDAD570FF}"/>
              </a:ext>
            </a:extLst>
          </p:cNvPr>
          <p:cNvSpPr>
            <a:spLocks noGrp="1"/>
          </p:cNvSpPr>
          <p:nvPr>
            <p:ph type="ftr" sz="quarter" idx="14"/>
          </p:nvPr>
        </p:nvSpPr>
        <p:spPr/>
        <p:txBody>
          <a:bodyPr/>
          <a:lstStyle/>
          <a:p>
            <a:r>
              <a:rPr lang="en-US"/>
              <a:t>Campaign planning</a:t>
            </a:r>
            <a:endParaRPr lang="en-US" dirty="0"/>
          </a:p>
        </p:txBody>
      </p:sp>
    </p:spTree>
    <p:extLst>
      <p:ext uri="{BB962C8B-B14F-4D97-AF65-F5344CB8AC3E}">
        <p14:creationId xmlns:p14="http://schemas.microsoft.com/office/powerpoint/2010/main" val="297991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nvPr>
        </p:nvSpPr>
        <p:spPr/>
        <p:txBody>
          <a:bodyPr/>
          <a:lstStyle/>
          <a:p>
            <a:r>
              <a:rPr lang="en-US" dirty="0"/>
              <a:t>Learning objective</a:t>
            </a:r>
          </a:p>
        </p:txBody>
      </p:sp>
      <p:sp>
        <p:nvSpPr>
          <p:cNvPr id="7" name="Text Placeholder 6">
            <a:extLst>
              <a:ext uri="{FF2B5EF4-FFF2-40B4-BE49-F238E27FC236}">
                <a16:creationId xmlns:a16="http://schemas.microsoft.com/office/drawing/2014/main" id="{B7E20415-2777-2E4B-BC4E-FEC9DC2AF90C}"/>
              </a:ext>
            </a:extLst>
          </p:cNvPr>
          <p:cNvSpPr>
            <a:spLocks noGrp="1"/>
          </p:cNvSpPr>
          <p:nvPr>
            <p:ph type="body" sz="quarter" idx="11"/>
          </p:nvPr>
        </p:nvSpPr>
        <p:spPr>
          <a:xfrm>
            <a:off x="290455" y="2072755"/>
            <a:ext cx="6240974" cy="1230516"/>
          </a:xfrm>
        </p:spPr>
        <p:txBody>
          <a:bodyPr>
            <a:normAutofit/>
          </a:bodyPr>
          <a:lstStyle/>
          <a:p>
            <a:pPr marL="0" indent="0">
              <a:lnSpc>
                <a:spcPct val="110000"/>
              </a:lnSpc>
              <a:buNone/>
            </a:pPr>
            <a:r>
              <a:rPr lang="en-GB" sz="1800" b="0" dirty="0"/>
              <a:t>You will be able to produce persuasive campaign materials encouraging everyone to register to vote</a:t>
            </a:r>
            <a:endParaRPr lang="en-US" sz="1800" b="0" dirty="0"/>
          </a:p>
          <a:p>
            <a:pPr marL="0" indent="0">
              <a:buNone/>
            </a:pPr>
            <a:endParaRPr lang="en-US"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en-US"/>
              <a:t>Campaign planning</a:t>
            </a:r>
            <a:endParaRPr lang="en-US" dirty="0"/>
          </a:p>
        </p:txBody>
      </p:sp>
    </p:spTree>
    <p:extLst>
      <p:ext uri="{BB962C8B-B14F-4D97-AF65-F5344CB8AC3E}">
        <p14:creationId xmlns:p14="http://schemas.microsoft.com/office/powerpoint/2010/main" val="140898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B74FF-C043-8655-9979-188B3AE53844}"/>
              </a:ext>
            </a:extLst>
          </p:cNvPr>
          <p:cNvSpPr>
            <a:spLocks noGrp="1"/>
          </p:cNvSpPr>
          <p:nvPr>
            <p:ph type="title"/>
          </p:nvPr>
        </p:nvSpPr>
        <p:spPr/>
        <p:txBody>
          <a:bodyPr/>
          <a:lstStyle/>
          <a:p>
            <a:r>
              <a:rPr lang="en-GB" dirty="0"/>
              <a:t>Campaigning</a:t>
            </a:r>
          </a:p>
        </p:txBody>
      </p:sp>
      <p:sp>
        <p:nvSpPr>
          <p:cNvPr id="8" name="Text Placeholder 7">
            <a:extLst>
              <a:ext uri="{FF2B5EF4-FFF2-40B4-BE49-F238E27FC236}">
                <a16:creationId xmlns:a16="http://schemas.microsoft.com/office/drawing/2014/main" id="{DD880B4C-C470-C33A-D487-40283C7DE4F8}"/>
              </a:ext>
            </a:extLst>
          </p:cNvPr>
          <p:cNvSpPr>
            <a:spLocks noGrp="1"/>
          </p:cNvSpPr>
          <p:nvPr>
            <p:ph type="body" sz="quarter" idx="11"/>
          </p:nvPr>
        </p:nvSpPr>
        <p:spPr>
          <a:xfrm>
            <a:off x="407988" y="1755458"/>
            <a:ext cx="5560599" cy="2792412"/>
          </a:xfrm>
        </p:spPr>
        <p:txBody>
          <a:bodyPr/>
          <a:lstStyle/>
          <a:p>
            <a:pPr marL="0" indent="0">
              <a:buNone/>
            </a:pPr>
            <a:r>
              <a:rPr lang="en-GB" b="0" dirty="0"/>
              <a:t>What is a campaign?</a:t>
            </a:r>
          </a:p>
          <a:p>
            <a:endParaRPr lang="en-GB" b="0" dirty="0"/>
          </a:p>
          <a:p>
            <a:pPr marL="0" indent="0">
              <a:buNone/>
            </a:pPr>
            <a:r>
              <a:rPr lang="en-GB" b="0" dirty="0"/>
              <a:t>A series of actions or events that are meant to achieve a particular result</a:t>
            </a:r>
            <a:r>
              <a:rPr lang="en-GB" dirty="0"/>
              <a:t>. </a:t>
            </a:r>
          </a:p>
        </p:txBody>
      </p:sp>
      <p:sp>
        <p:nvSpPr>
          <p:cNvPr id="10" name="Text Placeholder 9">
            <a:extLst>
              <a:ext uri="{FF2B5EF4-FFF2-40B4-BE49-F238E27FC236}">
                <a16:creationId xmlns:a16="http://schemas.microsoft.com/office/drawing/2014/main" id="{F49DA516-1D42-46D9-CD6E-DDDC26729A57}"/>
              </a:ext>
            </a:extLst>
          </p:cNvPr>
          <p:cNvSpPr>
            <a:spLocks noGrp="1"/>
          </p:cNvSpPr>
          <p:nvPr>
            <p:ph type="body" sz="quarter" idx="13"/>
          </p:nvPr>
        </p:nvSpPr>
        <p:spPr>
          <a:xfrm>
            <a:off x="6223415" y="1755458"/>
            <a:ext cx="5543549" cy="2792412"/>
          </a:xfrm>
        </p:spPr>
        <p:txBody>
          <a:bodyPr/>
          <a:lstStyle/>
          <a:p>
            <a:pPr marL="0" indent="0">
              <a:buNone/>
            </a:pPr>
            <a:r>
              <a:rPr lang="en-GB" b="0" dirty="0"/>
              <a:t>Think of your favourite brand and how they advertise to you. </a:t>
            </a:r>
          </a:p>
          <a:p>
            <a:pPr marL="0" indent="0">
              <a:buNone/>
            </a:pPr>
            <a:endParaRPr lang="en-GB" b="0" dirty="0"/>
          </a:p>
          <a:p>
            <a:pPr marL="457200" indent="-457200">
              <a:buAutoNum type="arabicPeriod"/>
            </a:pPr>
            <a:r>
              <a:rPr lang="en-GB" b="0" dirty="0"/>
              <a:t>What do you like about the brand?</a:t>
            </a:r>
          </a:p>
          <a:p>
            <a:pPr marL="457200" indent="-457200">
              <a:buAutoNum type="arabicPeriod"/>
            </a:pPr>
            <a:r>
              <a:rPr lang="en-GB" b="0" dirty="0"/>
              <a:t>How do they reach you? For example: social media, adverts </a:t>
            </a:r>
          </a:p>
          <a:p>
            <a:pPr marL="457200" indent="-457200">
              <a:buAutoNum type="arabicPeriod"/>
            </a:pPr>
            <a:r>
              <a:rPr lang="en-GB" b="0" dirty="0"/>
              <a:t>What works?</a:t>
            </a:r>
          </a:p>
          <a:p>
            <a:pPr marL="457200" indent="-457200">
              <a:buAutoNum type="arabicPeriod"/>
            </a:pPr>
            <a:endParaRPr lang="en-GB" dirty="0"/>
          </a:p>
          <a:p>
            <a:pPr marL="457200" indent="-457200">
              <a:buAutoNum type="arabicPeriod"/>
            </a:pPr>
            <a:endParaRPr lang="en-GB" dirty="0"/>
          </a:p>
        </p:txBody>
      </p:sp>
      <p:sp>
        <p:nvSpPr>
          <p:cNvPr id="5" name="Footer Placeholder 4">
            <a:extLst>
              <a:ext uri="{FF2B5EF4-FFF2-40B4-BE49-F238E27FC236}">
                <a16:creationId xmlns:a16="http://schemas.microsoft.com/office/drawing/2014/main" id="{80BBFB67-BBA0-D371-EC9A-9B8DEB32C810}"/>
              </a:ext>
            </a:extLst>
          </p:cNvPr>
          <p:cNvSpPr>
            <a:spLocks noGrp="1"/>
          </p:cNvSpPr>
          <p:nvPr>
            <p:ph type="ftr" sz="quarter" idx="14"/>
          </p:nvPr>
        </p:nvSpPr>
        <p:spPr/>
        <p:txBody>
          <a:bodyPr/>
          <a:lstStyle/>
          <a:p>
            <a:r>
              <a:rPr lang="en-US"/>
              <a:t>Campaign planning</a:t>
            </a:r>
            <a:endParaRPr lang="en-US" dirty="0"/>
          </a:p>
        </p:txBody>
      </p:sp>
    </p:spTree>
    <p:extLst>
      <p:ext uri="{BB962C8B-B14F-4D97-AF65-F5344CB8AC3E}">
        <p14:creationId xmlns:p14="http://schemas.microsoft.com/office/powerpoint/2010/main" val="36391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D8D42-E69C-7083-1553-724EF299DEB2}"/>
              </a:ext>
            </a:extLst>
          </p:cNvPr>
          <p:cNvSpPr>
            <a:spLocks noGrp="1"/>
          </p:cNvSpPr>
          <p:nvPr>
            <p:ph type="title"/>
          </p:nvPr>
        </p:nvSpPr>
        <p:spPr/>
        <p:txBody>
          <a:bodyPr>
            <a:noAutofit/>
          </a:bodyPr>
          <a:lstStyle/>
          <a:p>
            <a:r>
              <a:rPr lang="en-GB" sz="4400" b="0" dirty="0"/>
              <a:t>The Electoral Commission challenge you to run your campaign to get young people to register to vote</a:t>
            </a:r>
          </a:p>
        </p:txBody>
      </p:sp>
      <p:sp>
        <p:nvSpPr>
          <p:cNvPr id="3" name="Footer Placeholder 2">
            <a:extLst>
              <a:ext uri="{FF2B5EF4-FFF2-40B4-BE49-F238E27FC236}">
                <a16:creationId xmlns:a16="http://schemas.microsoft.com/office/drawing/2014/main" id="{9BBC584A-BE31-C280-B955-E634270A6FE5}"/>
              </a:ext>
            </a:extLst>
          </p:cNvPr>
          <p:cNvSpPr>
            <a:spLocks noGrp="1"/>
          </p:cNvSpPr>
          <p:nvPr>
            <p:ph type="ftr" sz="quarter" idx="14"/>
          </p:nvPr>
        </p:nvSpPr>
        <p:spPr/>
        <p:txBody>
          <a:bodyPr/>
          <a:lstStyle/>
          <a:p>
            <a:r>
              <a:rPr lang="en-US"/>
              <a:t>Campaign planning</a:t>
            </a:r>
            <a:endParaRPr lang="en-US" dirty="0"/>
          </a:p>
        </p:txBody>
      </p:sp>
    </p:spTree>
    <p:extLst>
      <p:ext uri="{BB962C8B-B14F-4D97-AF65-F5344CB8AC3E}">
        <p14:creationId xmlns:p14="http://schemas.microsoft.com/office/powerpoint/2010/main" val="352524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7F80-6130-922C-231A-973B2E491697}"/>
              </a:ext>
            </a:extLst>
          </p:cNvPr>
          <p:cNvSpPr>
            <a:spLocks noGrp="1"/>
          </p:cNvSpPr>
          <p:nvPr>
            <p:ph type="title"/>
          </p:nvPr>
        </p:nvSpPr>
        <p:spPr>
          <a:xfrm>
            <a:off x="290455" y="467140"/>
            <a:ext cx="9908622" cy="1093304"/>
          </a:xfrm>
        </p:spPr>
        <p:txBody>
          <a:bodyPr>
            <a:normAutofit fontScale="90000"/>
          </a:bodyPr>
          <a:lstStyle/>
          <a:p>
            <a:r>
              <a:rPr lang="en-GB" dirty="0"/>
              <a:t>Young people and registering to vote</a:t>
            </a:r>
          </a:p>
        </p:txBody>
      </p:sp>
      <p:sp>
        <p:nvSpPr>
          <p:cNvPr id="3" name="Text Placeholder 2">
            <a:extLst>
              <a:ext uri="{FF2B5EF4-FFF2-40B4-BE49-F238E27FC236}">
                <a16:creationId xmlns:a16="http://schemas.microsoft.com/office/drawing/2014/main" id="{0CA6F259-C59D-9112-C52A-CAAE1D8173BC}"/>
              </a:ext>
            </a:extLst>
          </p:cNvPr>
          <p:cNvSpPr>
            <a:spLocks noGrp="1"/>
          </p:cNvSpPr>
          <p:nvPr>
            <p:ph type="body" sz="quarter" idx="12"/>
          </p:nvPr>
        </p:nvSpPr>
        <p:spPr>
          <a:xfrm>
            <a:off x="382273" y="1857870"/>
            <a:ext cx="7292156" cy="525876"/>
          </a:xfrm>
        </p:spPr>
        <p:txBody>
          <a:bodyPr>
            <a:normAutofit/>
          </a:bodyPr>
          <a:lstStyle/>
          <a:p>
            <a:r>
              <a:rPr lang="en-GB" sz="2400" b="0" dirty="0"/>
              <a:t>Why?</a:t>
            </a:r>
          </a:p>
        </p:txBody>
      </p:sp>
      <p:sp>
        <p:nvSpPr>
          <p:cNvPr id="4" name="Text Placeholder 3">
            <a:extLst>
              <a:ext uri="{FF2B5EF4-FFF2-40B4-BE49-F238E27FC236}">
                <a16:creationId xmlns:a16="http://schemas.microsoft.com/office/drawing/2014/main" id="{41845071-4B30-1858-DCB5-1BDEC3F3D04D}"/>
              </a:ext>
            </a:extLst>
          </p:cNvPr>
          <p:cNvSpPr>
            <a:spLocks noGrp="1"/>
          </p:cNvSpPr>
          <p:nvPr>
            <p:ph type="body" sz="quarter" idx="15"/>
          </p:nvPr>
        </p:nvSpPr>
        <p:spPr>
          <a:xfrm>
            <a:off x="382273" y="2395538"/>
            <a:ext cx="10649142" cy="2792412"/>
          </a:xfrm>
        </p:spPr>
        <p:txBody>
          <a:bodyPr>
            <a:normAutofit/>
          </a:bodyPr>
          <a:lstStyle/>
          <a:p>
            <a:pPr marL="0" indent="0">
              <a:buNone/>
            </a:pPr>
            <a:r>
              <a:rPr lang="en-GB" sz="1900" b="0" dirty="0"/>
              <a:t>In 2024:</a:t>
            </a:r>
          </a:p>
          <a:p>
            <a:r>
              <a:rPr lang="en-GB" sz="1900" b="0" dirty="0"/>
              <a:t>43% of  16-17 year olds in Wales were registered to vote</a:t>
            </a:r>
          </a:p>
          <a:p>
            <a:r>
              <a:rPr lang="en-GB" sz="1900" b="0"/>
              <a:t>97% </a:t>
            </a:r>
            <a:r>
              <a:rPr lang="en-GB" sz="1900" b="0" dirty="0"/>
              <a:t>of 65+ year olds were registered to vote </a:t>
            </a:r>
          </a:p>
          <a:p>
            <a:endParaRPr lang="en-GB" sz="1900" b="0" dirty="0"/>
          </a:p>
          <a:p>
            <a:pPr marL="0" indent="0">
              <a:buNone/>
            </a:pPr>
            <a:r>
              <a:rPr lang="en-GB" sz="1900" b="0" dirty="0"/>
              <a:t>How does this make you feel?</a:t>
            </a:r>
          </a:p>
        </p:txBody>
      </p:sp>
      <p:sp>
        <p:nvSpPr>
          <p:cNvPr id="6" name="Footer Placeholder 5">
            <a:extLst>
              <a:ext uri="{FF2B5EF4-FFF2-40B4-BE49-F238E27FC236}">
                <a16:creationId xmlns:a16="http://schemas.microsoft.com/office/drawing/2014/main" id="{D1EC2A6B-5CBA-D828-1FB9-712D2EC032C4}"/>
              </a:ext>
            </a:extLst>
          </p:cNvPr>
          <p:cNvSpPr>
            <a:spLocks noGrp="1"/>
          </p:cNvSpPr>
          <p:nvPr>
            <p:ph type="ftr" sz="quarter" idx="14"/>
          </p:nvPr>
        </p:nvSpPr>
        <p:spPr/>
        <p:txBody>
          <a:bodyPr/>
          <a:lstStyle/>
          <a:p>
            <a:r>
              <a:rPr lang="en-US"/>
              <a:t>Campaign planning</a:t>
            </a:r>
            <a:endParaRPr lang="en-US" dirty="0"/>
          </a:p>
        </p:txBody>
      </p:sp>
    </p:spTree>
    <p:extLst>
      <p:ext uri="{BB962C8B-B14F-4D97-AF65-F5344CB8AC3E}">
        <p14:creationId xmlns:p14="http://schemas.microsoft.com/office/powerpoint/2010/main" val="37267225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CED4BB-4AB2-0A4C-9747-4121C4AC04CA}"/>
              </a:ext>
            </a:extLst>
          </p:cNvPr>
          <p:cNvSpPr>
            <a:spLocks noGrp="1"/>
          </p:cNvSpPr>
          <p:nvPr>
            <p:ph type="title"/>
          </p:nvPr>
        </p:nvSpPr>
        <p:spPr/>
        <p:txBody>
          <a:bodyPr/>
          <a:lstStyle/>
          <a:p>
            <a:r>
              <a:rPr lang="en-US" dirty="0"/>
              <a:t>Campaign analysis</a:t>
            </a:r>
          </a:p>
        </p:txBody>
      </p:sp>
      <p:sp>
        <p:nvSpPr>
          <p:cNvPr id="13" name="Text Placeholder 12">
            <a:extLst>
              <a:ext uri="{FF2B5EF4-FFF2-40B4-BE49-F238E27FC236}">
                <a16:creationId xmlns:a16="http://schemas.microsoft.com/office/drawing/2014/main" id="{1640184A-02E7-444E-A43E-81E9803D6903}"/>
              </a:ext>
            </a:extLst>
          </p:cNvPr>
          <p:cNvSpPr>
            <a:spLocks noGrp="1"/>
          </p:cNvSpPr>
          <p:nvPr>
            <p:ph type="body" sz="quarter" idx="12"/>
          </p:nvPr>
        </p:nvSpPr>
        <p:spPr/>
        <p:txBody>
          <a:bodyPr>
            <a:normAutofit lnSpcReduction="10000"/>
          </a:bodyPr>
          <a:lstStyle/>
          <a:p>
            <a:r>
              <a:rPr lang="en-US" dirty="0"/>
              <a:t>20 minutes</a:t>
            </a:r>
          </a:p>
        </p:txBody>
      </p:sp>
      <p:sp>
        <p:nvSpPr>
          <p:cNvPr id="12" name="Text Placeholder 11">
            <a:extLst>
              <a:ext uri="{FF2B5EF4-FFF2-40B4-BE49-F238E27FC236}">
                <a16:creationId xmlns:a16="http://schemas.microsoft.com/office/drawing/2014/main" id="{512E53ED-D822-B248-9831-8F09A4D04829}"/>
              </a:ext>
            </a:extLst>
          </p:cNvPr>
          <p:cNvSpPr>
            <a:spLocks noGrp="1"/>
          </p:cNvSpPr>
          <p:nvPr>
            <p:ph type="body" sz="quarter" idx="11"/>
          </p:nvPr>
        </p:nvSpPr>
        <p:spPr/>
        <p:txBody>
          <a:bodyPr>
            <a:normAutofit/>
          </a:bodyPr>
          <a:lstStyle/>
          <a:p>
            <a:pPr marL="0" indent="0">
              <a:buNone/>
            </a:pPr>
            <a:r>
              <a:rPr lang="en-GB" sz="1800" b="0" dirty="0"/>
              <a:t>In pairs, look at these examples of campaign posters.</a:t>
            </a:r>
          </a:p>
          <a:p>
            <a:pPr marL="0" indent="0">
              <a:buNone/>
            </a:pPr>
            <a:br>
              <a:rPr lang="en-GB" sz="1800" b="0" dirty="0"/>
            </a:br>
            <a:r>
              <a:rPr lang="en-GB" sz="1800" b="0" dirty="0"/>
              <a:t>Analyse and discuss how effective each poster is.</a:t>
            </a:r>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a:xfrm>
            <a:off x="280516" y="6023044"/>
            <a:ext cx="6994044" cy="365125"/>
          </a:xfrm>
        </p:spPr>
        <p:txBody>
          <a:bodyPr/>
          <a:lstStyle/>
          <a:p>
            <a:r>
              <a:rPr lang="en-US"/>
              <a:t>Campaign planning</a:t>
            </a:r>
            <a:endParaRPr lang="en-US" dirty="0"/>
          </a:p>
        </p:txBody>
      </p:sp>
    </p:spTree>
    <p:extLst>
      <p:ext uri="{BB962C8B-B14F-4D97-AF65-F5344CB8AC3E}">
        <p14:creationId xmlns:p14="http://schemas.microsoft.com/office/powerpoint/2010/main" val="291602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8EF1-ADB7-00A6-A2E7-0959C43D5A23}"/>
              </a:ext>
            </a:extLst>
          </p:cNvPr>
          <p:cNvSpPr>
            <a:spLocks noGrp="1"/>
          </p:cNvSpPr>
          <p:nvPr>
            <p:ph type="title"/>
          </p:nvPr>
        </p:nvSpPr>
        <p:spPr/>
        <p:txBody>
          <a:bodyPr/>
          <a:lstStyle/>
          <a:p>
            <a:r>
              <a:rPr lang="en-GB" dirty="0"/>
              <a:t>Welcome to your vote</a:t>
            </a:r>
          </a:p>
        </p:txBody>
      </p:sp>
      <p:sp>
        <p:nvSpPr>
          <p:cNvPr id="3" name="Text Placeholder 2">
            <a:extLst>
              <a:ext uri="{FF2B5EF4-FFF2-40B4-BE49-F238E27FC236}">
                <a16:creationId xmlns:a16="http://schemas.microsoft.com/office/drawing/2014/main" id="{B572C33F-CF06-CB59-9843-4BC47B0AD908}"/>
              </a:ext>
            </a:extLst>
          </p:cNvPr>
          <p:cNvSpPr>
            <a:spLocks noGrp="1"/>
          </p:cNvSpPr>
          <p:nvPr>
            <p:ph type="body" sz="quarter" idx="12"/>
          </p:nvPr>
        </p:nvSpPr>
        <p:spPr>
          <a:xfrm>
            <a:off x="280516" y="1173458"/>
            <a:ext cx="10506499" cy="984810"/>
          </a:xfrm>
        </p:spPr>
        <p:txBody>
          <a:bodyPr>
            <a:normAutofit/>
          </a:bodyPr>
          <a:lstStyle/>
          <a:p>
            <a:r>
              <a:rPr lang="en-GB" b="0" dirty="0"/>
              <a:t>In 2020, the Electoral Commission created Welcome to Your Vote, designed to get young people to register to vote  </a:t>
            </a:r>
          </a:p>
        </p:txBody>
      </p:sp>
      <p:sp>
        <p:nvSpPr>
          <p:cNvPr id="6" name="Footer Placeholder 5">
            <a:extLst>
              <a:ext uri="{FF2B5EF4-FFF2-40B4-BE49-F238E27FC236}">
                <a16:creationId xmlns:a16="http://schemas.microsoft.com/office/drawing/2014/main" id="{C601252A-2804-13F6-A66F-A1B134808E5D}"/>
              </a:ext>
            </a:extLst>
          </p:cNvPr>
          <p:cNvSpPr>
            <a:spLocks noGrp="1"/>
          </p:cNvSpPr>
          <p:nvPr>
            <p:ph type="ftr" sz="quarter" idx="14"/>
          </p:nvPr>
        </p:nvSpPr>
        <p:spPr/>
        <p:txBody>
          <a:bodyPr/>
          <a:lstStyle/>
          <a:p>
            <a:r>
              <a:rPr lang="en-US"/>
              <a:t>Campaign planning</a:t>
            </a:r>
            <a:endParaRPr lang="en-US" dirty="0"/>
          </a:p>
        </p:txBody>
      </p:sp>
      <p:sp>
        <p:nvSpPr>
          <p:cNvPr id="4" name="Text Placeholder 5">
            <a:extLst>
              <a:ext uri="{FF2B5EF4-FFF2-40B4-BE49-F238E27FC236}">
                <a16:creationId xmlns:a16="http://schemas.microsoft.com/office/drawing/2014/main" id="{74C44A96-8753-A8AF-6DD6-DAD93CEE8D81}"/>
              </a:ext>
            </a:extLst>
          </p:cNvPr>
          <p:cNvSpPr txBox="1">
            <a:spLocks/>
          </p:cNvSpPr>
          <p:nvPr/>
        </p:nvSpPr>
        <p:spPr>
          <a:xfrm>
            <a:off x="8967939" y="2140522"/>
            <a:ext cx="3224061" cy="2616063"/>
          </a:xfrm>
          <a:prstGeom prst="rect">
            <a:avLst/>
          </a:prstGeom>
        </p:spPr>
        <p:txBody>
          <a:bodyPr>
            <a:normAutofit fontScale="47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3600" b="0" dirty="0"/>
              <a:t>What part of this campaign got your attention?</a:t>
            </a:r>
          </a:p>
          <a:p>
            <a:pPr>
              <a:lnSpc>
                <a:spcPct val="120000"/>
              </a:lnSpc>
            </a:pPr>
            <a:r>
              <a:rPr lang="en-GB" sz="3600" b="0" dirty="0"/>
              <a:t>What do you like about the campaign?</a:t>
            </a:r>
          </a:p>
          <a:p>
            <a:pPr>
              <a:lnSpc>
                <a:spcPct val="120000"/>
              </a:lnSpc>
            </a:pPr>
            <a:r>
              <a:rPr lang="en-GB" sz="3600" b="0" dirty="0"/>
              <a:t>Would this make you register to vote?</a:t>
            </a:r>
          </a:p>
          <a:p>
            <a:endParaRPr lang="en-GB" sz="4000" b="0" dirty="0"/>
          </a:p>
          <a:p>
            <a:pPr marL="0" indent="0">
              <a:buFont typeface="Wingdings" pitchFamily="2" charset="2"/>
              <a:buNone/>
            </a:pPr>
            <a:endParaRPr lang="en-US" b="0" dirty="0"/>
          </a:p>
        </p:txBody>
      </p:sp>
      <p:pic>
        <p:nvPicPr>
          <p:cNvPr id="7" name="Picture 6" descr="A person with a pink background&#10;&#10;AI-generated content may be incorrect.">
            <a:extLst>
              <a:ext uri="{FF2B5EF4-FFF2-40B4-BE49-F238E27FC236}">
                <a16:creationId xmlns:a16="http://schemas.microsoft.com/office/drawing/2014/main" id="{CBAFCE71-85C6-AB97-88E8-A46E4459A13F}"/>
              </a:ext>
            </a:extLst>
          </p:cNvPr>
          <p:cNvPicPr>
            <a:picLocks noChangeAspect="1"/>
          </p:cNvPicPr>
          <p:nvPr/>
        </p:nvPicPr>
        <p:blipFill>
          <a:blip r:embed="rId3"/>
          <a:stretch>
            <a:fillRect/>
          </a:stretch>
        </p:blipFill>
        <p:spPr>
          <a:xfrm>
            <a:off x="355748" y="2055315"/>
            <a:ext cx="2772081" cy="2772081"/>
          </a:xfrm>
          <a:prstGeom prst="rect">
            <a:avLst/>
          </a:prstGeom>
        </p:spPr>
      </p:pic>
      <p:pic>
        <p:nvPicPr>
          <p:cNvPr id="10" name="Picture 9" descr="A child in a suit and tie&#10;&#10;AI-generated content may be incorrect.">
            <a:extLst>
              <a:ext uri="{FF2B5EF4-FFF2-40B4-BE49-F238E27FC236}">
                <a16:creationId xmlns:a16="http://schemas.microsoft.com/office/drawing/2014/main" id="{BDB3D6B1-F10A-C65E-F080-74C632302883}"/>
              </a:ext>
            </a:extLst>
          </p:cNvPr>
          <p:cNvPicPr>
            <a:picLocks noChangeAspect="1"/>
          </p:cNvPicPr>
          <p:nvPr/>
        </p:nvPicPr>
        <p:blipFill>
          <a:blip r:embed="rId4"/>
          <a:stretch>
            <a:fillRect/>
          </a:stretch>
        </p:blipFill>
        <p:spPr>
          <a:xfrm>
            <a:off x="6163843" y="2042545"/>
            <a:ext cx="2772910" cy="2772910"/>
          </a:xfrm>
          <a:prstGeom prst="rect">
            <a:avLst/>
          </a:prstGeom>
        </p:spPr>
      </p:pic>
      <p:pic>
        <p:nvPicPr>
          <p:cNvPr id="12" name="Picture 11" descr="A person with curly hair and text on a green background&#10;&#10;AI-generated content may be incorrect.">
            <a:extLst>
              <a:ext uri="{FF2B5EF4-FFF2-40B4-BE49-F238E27FC236}">
                <a16:creationId xmlns:a16="http://schemas.microsoft.com/office/drawing/2014/main" id="{17CD2369-F2BE-AAF0-A2C3-85F946EBE898}"/>
              </a:ext>
            </a:extLst>
          </p:cNvPr>
          <p:cNvPicPr>
            <a:picLocks noChangeAspect="1"/>
          </p:cNvPicPr>
          <p:nvPr/>
        </p:nvPicPr>
        <p:blipFill>
          <a:blip r:embed="rId5"/>
          <a:stretch>
            <a:fillRect/>
          </a:stretch>
        </p:blipFill>
        <p:spPr>
          <a:xfrm>
            <a:off x="3256078" y="2055315"/>
            <a:ext cx="2772081" cy="2772081"/>
          </a:xfrm>
          <a:prstGeom prst="rect">
            <a:avLst/>
          </a:prstGeom>
        </p:spPr>
      </p:pic>
    </p:spTree>
    <p:extLst>
      <p:ext uri="{BB962C8B-B14F-4D97-AF65-F5344CB8AC3E}">
        <p14:creationId xmlns:p14="http://schemas.microsoft.com/office/powerpoint/2010/main" val="384657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8EF1-ADB7-00A6-A2E7-0959C43D5A23}"/>
              </a:ext>
            </a:extLst>
          </p:cNvPr>
          <p:cNvSpPr>
            <a:spLocks noGrp="1"/>
          </p:cNvSpPr>
          <p:nvPr>
            <p:ph type="title"/>
          </p:nvPr>
        </p:nvSpPr>
        <p:spPr>
          <a:xfrm>
            <a:off x="280516" y="204015"/>
            <a:ext cx="7689574" cy="1093304"/>
          </a:xfrm>
        </p:spPr>
        <p:txBody>
          <a:bodyPr/>
          <a:lstStyle/>
          <a:p>
            <a:r>
              <a:rPr lang="en-GB" dirty="0"/>
              <a:t>Show it Off</a:t>
            </a:r>
          </a:p>
        </p:txBody>
      </p:sp>
      <p:sp>
        <p:nvSpPr>
          <p:cNvPr id="3" name="Text Placeholder 2">
            <a:extLst>
              <a:ext uri="{FF2B5EF4-FFF2-40B4-BE49-F238E27FC236}">
                <a16:creationId xmlns:a16="http://schemas.microsoft.com/office/drawing/2014/main" id="{B572C33F-CF06-CB59-9843-4BC47B0AD908}"/>
              </a:ext>
            </a:extLst>
          </p:cNvPr>
          <p:cNvSpPr>
            <a:spLocks noGrp="1"/>
          </p:cNvSpPr>
          <p:nvPr>
            <p:ph type="body" sz="quarter" idx="12"/>
          </p:nvPr>
        </p:nvSpPr>
        <p:spPr>
          <a:xfrm>
            <a:off x="280516" y="873057"/>
            <a:ext cx="10506499" cy="984810"/>
          </a:xfrm>
        </p:spPr>
        <p:txBody>
          <a:bodyPr>
            <a:normAutofit/>
          </a:bodyPr>
          <a:lstStyle/>
          <a:p>
            <a:r>
              <a:rPr lang="en-GB" b="0" dirty="0"/>
              <a:t>In 2024 the Electoral Commission ran a campaign across the UK to get everyone to register to vote.  This campaign is called Show it Off. It is designed to make registering </a:t>
            </a:r>
            <a:br>
              <a:rPr lang="en-GB" b="0" dirty="0"/>
            </a:br>
            <a:r>
              <a:rPr lang="en-GB" b="0" dirty="0"/>
              <a:t>to vote and having your say at elections feel like something to be proud of.</a:t>
            </a:r>
          </a:p>
        </p:txBody>
      </p:sp>
      <p:sp>
        <p:nvSpPr>
          <p:cNvPr id="6" name="Footer Placeholder 5">
            <a:extLst>
              <a:ext uri="{FF2B5EF4-FFF2-40B4-BE49-F238E27FC236}">
                <a16:creationId xmlns:a16="http://schemas.microsoft.com/office/drawing/2014/main" id="{C601252A-2804-13F6-A66F-A1B134808E5D}"/>
              </a:ext>
            </a:extLst>
          </p:cNvPr>
          <p:cNvSpPr>
            <a:spLocks noGrp="1"/>
          </p:cNvSpPr>
          <p:nvPr>
            <p:ph type="ftr" sz="quarter" idx="14"/>
          </p:nvPr>
        </p:nvSpPr>
        <p:spPr/>
        <p:txBody>
          <a:bodyPr/>
          <a:lstStyle/>
          <a:p>
            <a:r>
              <a:rPr lang="en-US"/>
              <a:t>Campaign planning</a:t>
            </a:r>
            <a:endParaRPr lang="en-US" dirty="0"/>
          </a:p>
        </p:txBody>
      </p:sp>
      <p:sp>
        <p:nvSpPr>
          <p:cNvPr id="4" name="Text Placeholder 5">
            <a:extLst>
              <a:ext uri="{FF2B5EF4-FFF2-40B4-BE49-F238E27FC236}">
                <a16:creationId xmlns:a16="http://schemas.microsoft.com/office/drawing/2014/main" id="{74C44A96-8753-A8AF-6DD6-DAD93CEE8D81}"/>
              </a:ext>
            </a:extLst>
          </p:cNvPr>
          <p:cNvSpPr txBox="1">
            <a:spLocks/>
          </p:cNvSpPr>
          <p:nvPr/>
        </p:nvSpPr>
        <p:spPr>
          <a:xfrm>
            <a:off x="8603266" y="2384071"/>
            <a:ext cx="3224061" cy="2616063"/>
          </a:xfrm>
          <a:prstGeom prst="rect">
            <a:avLst/>
          </a:prstGeom>
        </p:spPr>
        <p:txBody>
          <a:bodyPr>
            <a:normAutofit fontScale="47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3600" b="0" dirty="0"/>
              <a:t>What part of this campaign got your attention?</a:t>
            </a:r>
          </a:p>
          <a:p>
            <a:pPr>
              <a:lnSpc>
                <a:spcPct val="120000"/>
              </a:lnSpc>
            </a:pPr>
            <a:r>
              <a:rPr lang="en-GB" sz="3600" b="0" dirty="0"/>
              <a:t>What do you like about the campaign?</a:t>
            </a:r>
          </a:p>
          <a:p>
            <a:pPr>
              <a:lnSpc>
                <a:spcPct val="120000"/>
              </a:lnSpc>
            </a:pPr>
            <a:r>
              <a:rPr lang="en-GB" sz="3600" b="0" dirty="0"/>
              <a:t>Would this make you register to vote?</a:t>
            </a:r>
          </a:p>
          <a:p>
            <a:endParaRPr lang="en-GB" sz="4000" b="0" dirty="0"/>
          </a:p>
          <a:p>
            <a:pPr marL="0" indent="0">
              <a:buFont typeface="Wingdings" pitchFamily="2" charset="2"/>
              <a:buNone/>
            </a:pPr>
            <a:endParaRPr lang="en-US" b="0" dirty="0"/>
          </a:p>
        </p:txBody>
      </p:sp>
      <p:pic>
        <p:nvPicPr>
          <p:cNvPr id="8" name="Picture 7" descr="A person wearing a pink sweater and blue glasses&#10;&#10;AI-generated content may be incorrect.">
            <a:extLst>
              <a:ext uri="{FF2B5EF4-FFF2-40B4-BE49-F238E27FC236}">
                <a16:creationId xmlns:a16="http://schemas.microsoft.com/office/drawing/2014/main" id="{E0356151-C55B-8A35-0203-8B8542556A96}"/>
              </a:ext>
            </a:extLst>
          </p:cNvPr>
          <p:cNvPicPr>
            <a:picLocks noChangeAspect="1"/>
          </p:cNvPicPr>
          <p:nvPr/>
        </p:nvPicPr>
        <p:blipFill>
          <a:blip r:embed="rId3"/>
          <a:stretch>
            <a:fillRect/>
          </a:stretch>
        </p:blipFill>
        <p:spPr>
          <a:xfrm>
            <a:off x="416480" y="1822485"/>
            <a:ext cx="3831778" cy="2292711"/>
          </a:xfrm>
          <a:prstGeom prst="rect">
            <a:avLst/>
          </a:prstGeom>
        </p:spPr>
      </p:pic>
      <p:pic>
        <p:nvPicPr>
          <p:cNvPr id="10" name="Picture 9" descr="A person kneeling next to a sign&#10;&#10;AI-generated content may be incorrect.">
            <a:extLst>
              <a:ext uri="{FF2B5EF4-FFF2-40B4-BE49-F238E27FC236}">
                <a16:creationId xmlns:a16="http://schemas.microsoft.com/office/drawing/2014/main" id="{3CCB47F6-3532-ED67-A5DA-9E6FC37BB3B9}"/>
              </a:ext>
            </a:extLst>
          </p:cNvPr>
          <p:cNvPicPr>
            <a:picLocks noChangeAspect="1"/>
          </p:cNvPicPr>
          <p:nvPr/>
        </p:nvPicPr>
        <p:blipFill>
          <a:blip r:embed="rId4"/>
          <a:stretch>
            <a:fillRect/>
          </a:stretch>
        </p:blipFill>
        <p:spPr>
          <a:xfrm>
            <a:off x="4384221" y="1822485"/>
            <a:ext cx="3831777" cy="2292710"/>
          </a:xfrm>
          <a:prstGeom prst="rect">
            <a:avLst/>
          </a:prstGeom>
        </p:spPr>
      </p:pic>
      <p:pic>
        <p:nvPicPr>
          <p:cNvPr id="14" name="Picture 13" descr="A couple of people in a library&#10;&#10;AI-generated content may be incorrect.">
            <a:extLst>
              <a:ext uri="{FF2B5EF4-FFF2-40B4-BE49-F238E27FC236}">
                <a16:creationId xmlns:a16="http://schemas.microsoft.com/office/drawing/2014/main" id="{F4BD575A-668E-2607-0B45-1DB4D7DEFC95}"/>
              </a:ext>
            </a:extLst>
          </p:cNvPr>
          <p:cNvPicPr>
            <a:picLocks noChangeAspect="1"/>
          </p:cNvPicPr>
          <p:nvPr/>
        </p:nvPicPr>
        <p:blipFill>
          <a:blip r:embed="rId5"/>
          <a:stretch>
            <a:fillRect/>
          </a:stretch>
        </p:blipFill>
        <p:spPr>
          <a:xfrm>
            <a:off x="364673" y="4238842"/>
            <a:ext cx="3883586" cy="2323710"/>
          </a:xfrm>
          <a:prstGeom prst="rect">
            <a:avLst/>
          </a:prstGeom>
        </p:spPr>
      </p:pic>
      <p:pic>
        <p:nvPicPr>
          <p:cNvPr id="16" name="Picture 15" descr="A person standing in front of a sign&#10;&#10;AI-generated content may be incorrect.">
            <a:extLst>
              <a:ext uri="{FF2B5EF4-FFF2-40B4-BE49-F238E27FC236}">
                <a16:creationId xmlns:a16="http://schemas.microsoft.com/office/drawing/2014/main" id="{A9ACC309-E046-DDDC-D325-BBDF235DB6C3}"/>
              </a:ext>
            </a:extLst>
          </p:cNvPr>
          <p:cNvPicPr>
            <a:picLocks noChangeAspect="1"/>
          </p:cNvPicPr>
          <p:nvPr/>
        </p:nvPicPr>
        <p:blipFill>
          <a:blip r:embed="rId6"/>
          <a:stretch>
            <a:fillRect/>
          </a:stretch>
        </p:blipFill>
        <p:spPr>
          <a:xfrm>
            <a:off x="4384221" y="4238842"/>
            <a:ext cx="3831777" cy="2323710"/>
          </a:xfrm>
          <a:prstGeom prst="rect">
            <a:avLst/>
          </a:prstGeom>
        </p:spPr>
      </p:pic>
    </p:spTree>
    <p:extLst>
      <p:ext uri="{BB962C8B-B14F-4D97-AF65-F5344CB8AC3E}">
        <p14:creationId xmlns:p14="http://schemas.microsoft.com/office/powerpoint/2010/main" val="271134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r>
              <a:rPr lang="en-US" dirty="0"/>
              <a:t>Campaign planning</a:t>
            </a:r>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a:normAutofit lnSpcReduction="10000"/>
          </a:bodyPr>
          <a:lstStyle/>
          <a:p>
            <a:r>
              <a:rPr lang="en-US" dirty="0"/>
              <a:t>10-20 minutes</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p:txBody>
          <a:bodyPr/>
          <a:lstStyle/>
          <a:p>
            <a:pPr marL="0" indent="0">
              <a:buNone/>
            </a:pPr>
            <a:r>
              <a:rPr lang="en-US" sz="1800" b="0" dirty="0"/>
              <a:t>In your campaign teams, start work on producing materials for your campaigns. This could include:</a:t>
            </a:r>
          </a:p>
          <a:p>
            <a:r>
              <a:rPr lang="en-US" sz="1800" b="0" dirty="0"/>
              <a:t>designing posters</a:t>
            </a:r>
          </a:p>
          <a:p>
            <a:r>
              <a:rPr lang="en-US" sz="1800" b="0" dirty="0"/>
              <a:t>writing a speech</a:t>
            </a:r>
          </a:p>
          <a:p>
            <a:r>
              <a:rPr lang="en-US" sz="1800" b="0" dirty="0"/>
              <a:t>creating a display and getting permission to put it up</a:t>
            </a:r>
          </a:p>
          <a:p>
            <a:endParaRPr lang="en-US" dirty="0"/>
          </a:p>
          <a:p>
            <a:pPr marL="0" indent="0">
              <a:buNone/>
            </a:pPr>
            <a:endParaRPr lang="en-US" dirty="0"/>
          </a:p>
        </p:txBody>
      </p:sp>
      <p:sp>
        <p:nvSpPr>
          <p:cNvPr id="5" name="Text Placeholder 4">
            <a:extLst>
              <a:ext uri="{FF2B5EF4-FFF2-40B4-BE49-F238E27FC236}">
                <a16:creationId xmlns:a16="http://schemas.microsoft.com/office/drawing/2014/main" id="{D1B86DB2-1A70-3745-8847-72D8F104E89F}"/>
              </a:ext>
            </a:extLst>
          </p:cNvPr>
          <p:cNvSpPr>
            <a:spLocks noGrp="1"/>
          </p:cNvSpPr>
          <p:nvPr>
            <p:ph type="body" sz="quarter" idx="13"/>
          </p:nvPr>
        </p:nvSpPr>
        <p:spPr/>
        <p:txBody>
          <a:bodyPr>
            <a:normAutofit/>
          </a:bodyPr>
          <a:lstStyle/>
          <a:p>
            <a:pPr marL="0" indent="0">
              <a:buNone/>
            </a:pPr>
            <a:r>
              <a:rPr lang="en-US" sz="1800" b="0" dirty="0"/>
              <a:t>Look at the message you created last lesson and stay focused on the aim:</a:t>
            </a:r>
          </a:p>
          <a:p>
            <a:r>
              <a:rPr lang="en-US" sz="1800" b="0" dirty="0"/>
              <a:t>Encourage people aged 14 and over to register to vote at gov.uk/</a:t>
            </a:r>
            <a:r>
              <a:rPr lang="en-US" sz="1800" b="0" dirty="0" err="1"/>
              <a:t>registertovote</a:t>
            </a:r>
            <a:r>
              <a:rPr lang="en-US" sz="1800" b="0" dirty="0"/>
              <a:t> </a:t>
            </a: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t>Campaign planning</a:t>
            </a:r>
            <a:endParaRPr lang="en-US" dirty="0"/>
          </a:p>
        </p:txBody>
      </p:sp>
      <p:pic>
        <p:nvPicPr>
          <p:cNvPr id="11" name="Clock Icon" descr="Icon&#10;&#10;Description automatically generated">
            <a:extLst>
              <a:ext uri="{FF2B5EF4-FFF2-40B4-BE49-F238E27FC236}">
                <a16:creationId xmlns:a16="http://schemas.microsoft.com/office/drawing/2014/main" id="{9B492330-F332-3848-86D1-1FB9DD921654}"/>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13120503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7B58ED-F22F-4006-9F60-416A6DD5F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9913AA-6154-415A-B91F-3C879A79ED9D}">
  <ds:schemaRefs>
    <ds:schemaRef ds:uri="6d2e1d86-c86b-43fd-9db4-93ab99a38982"/>
    <ds:schemaRef ds:uri="http://purl.org/dc/dcmitype/"/>
    <ds:schemaRef ds:uri="1c1f4285-2815-43cb-9964-6388e3ed2cdf"/>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5C4F63D-165B-4BD7-A9C0-D305B5F414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2364</TotalTime>
  <Words>896</Words>
  <Application>Microsoft Office PowerPoint</Application>
  <PresentationFormat>Widescreen</PresentationFormat>
  <Paragraphs>104</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Montserrat ExtraBold</vt:lpstr>
      <vt:lpstr>Calibri</vt:lpstr>
      <vt:lpstr>Arial</vt:lpstr>
      <vt:lpstr>Wingdings</vt:lpstr>
      <vt:lpstr>Montserrat</vt:lpstr>
      <vt:lpstr>Montserrat Black</vt:lpstr>
      <vt:lpstr>Office Theme</vt:lpstr>
      <vt:lpstr>PowerPoint Presentation</vt:lpstr>
      <vt:lpstr>Learning objective</vt:lpstr>
      <vt:lpstr>Campaigning</vt:lpstr>
      <vt:lpstr>The Electoral Commission challenge you to run your campaign to get young people to register to vote</vt:lpstr>
      <vt:lpstr>Young people and registering to vote</vt:lpstr>
      <vt:lpstr>Campaign analysis</vt:lpstr>
      <vt:lpstr>Welcome to your vote</vt:lpstr>
      <vt:lpstr>Show it Off</vt:lpstr>
      <vt:lpstr>Campaign planning</vt:lpstr>
      <vt:lpstr>Possible campaign roles</vt:lpstr>
      <vt:lpstr>Running your campaign</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Judy Edwards</cp:lastModifiedBy>
  <cp:revision>92</cp:revision>
  <dcterms:created xsi:type="dcterms:W3CDTF">2021-02-10T12:48:52Z</dcterms:created>
  <dcterms:modified xsi:type="dcterms:W3CDTF">2025-09-22T11:08:01Z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