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Lst>
  <p:sldSz cx="12192000" cy="6858000"/>
  <p:notesSz cx="6858000" cy="9144000"/>
  <p:embeddedFontLst>
    <p:embeddedFont>
      <p:font typeface="Montserrat" panose="00000500000000000000" pitchFamily="2" charset="0"/>
      <p:regular r:id="rId23"/>
      <p:bold r:id="rId24"/>
      <p:italic r:id="rId25"/>
      <p:boldItalic r:id="rId26"/>
    </p:embeddedFont>
    <p:embeddedFont>
      <p:font typeface="Montserrat Black" panose="00000A00000000000000" pitchFamily="2" charset="0"/>
      <p:bold r:id="rId27"/>
      <p:italic r:id="rId28"/>
      <p:boldItalic r:id="rId29"/>
    </p:embeddedFont>
    <p:embeddedFont>
      <p:font typeface="Montserrat ExtraBold" panose="00000900000000000000" pitchFamily="2" charset="0"/>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4" autoAdjust="0"/>
    <p:restoredTop sz="84655" autoAdjust="0"/>
  </p:normalViewPr>
  <p:slideViewPr>
    <p:cSldViewPr snapToGrid="0" snapToObjects="1" showGuides="1">
      <p:cViewPr varScale="1">
        <p:scale>
          <a:sx n="93" d="100"/>
          <a:sy n="93" d="100"/>
        </p:scale>
        <p:origin x="151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jbKxPfI1LKA&amp;list=PLm0G6YKL5VxICxsda9-6SoIfmA6SLiVHr&amp;index=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Pose</a:t>
            </a:r>
            <a:r>
              <a:rPr lang="en-GB" baseline="0" dirty="0"/>
              <a:t> each of the questions in turn and give students a chance to share their views, balancing those who support the statement and those who oppose it.</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206855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Working</a:t>
            </a:r>
            <a:r>
              <a:rPr lang="en-GB" baseline="0" dirty="0"/>
              <a:t> chronologically, ask students to identify who could vote in elections by selecting the correct answer on the right hand side.</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409468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answers.</a:t>
            </a:r>
          </a:p>
          <a:p>
            <a:endParaRPr lang="en-GB" dirty="0"/>
          </a:p>
          <a:p>
            <a:r>
              <a:rPr lang="en-GB" dirty="0"/>
              <a:t>Ask students how people</a:t>
            </a:r>
            <a:r>
              <a:rPr lang="en-GB" baseline="0" dirty="0"/>
              <a:t> might have felt when they couldn’t vote. For example, 21 year old women in 1918 or 18 years olds in 1928? Answers might include: angry, unimportant, disempowered.</a:t>
            </a: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2100660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a:t>
            </a:r>
            <a:r>
              <a:rPr lang="en-GB" baseline="0" dirty="0"/>
              <a:t> chronologically, ask students who could vote in the elections in each year before revealing the answers.</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308144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voting age</a:t>
            </a:r>
            <a:r>
              <a:rPr lang="en-GB" baseline="0" dirty="0"/>
              <a:t> for the UK Parliament is 18 in England, Wales, Scotland and Northern Ireland.</a:t>
            </a:r>
          </a:p>
          <a:p>
            <a:endParaRPr lang="en-GB" baseline="0" dirty="0"/>
          </a:p>
          <a:p>
            <a:r>
              <a:rPr lang="en-GB" baseline="0" dirty="0"/>
              <a:t>However, in 2020 Wales and Scotland passed a law making it possible for 16 year olds to vote in local, Senedd and Scottish Parliament elections.</a:t>
            </a:r>
          </a:p>
        </p:txBody>
      </p:sp>
      <p:sp>
        <p:nvSpPr>
          <p:cNvPr id="4" name="Slide Number Placeholder 3"/>
          <p:cNvSpPr>
            <a:spLocks noGrp="1"/>
          </p:cNvSpPr>
          <p:nvPr>
            <p:ph type="sldNum" sz="quarter" idx="10"/>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364392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to share their thoughts and feelings</a:t>
            </a:r>
            <a:r>
              <a:rPr lang="en-GB" baseline="0" dirty="0"/>
              <a:t> in response to this question. If there are students present who are over the age of 16 ask whether they voted in 2021 and how it made them feel. Make clear that Wales is one of very few countries in the world who have a voting age of 16.</a:t>
            </a: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415522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Quiz can</a:t>
            </a:r>
            <a:r>
              <a:rPr lang="en-GB" baseline="0" dirty="0"/>
              <a:t> be found</a:t>
            </a:r>
            <a:r>
              <a:rPr lang="en-GB" dirty="0"/>
              <a:t> at</a:t>
            </a:r>
            <a:r>
              <a:rPr lang="en-GB" baseline="0" dirty="0"/>
              <a:t> the end of this webpage: </a:t>
            </a:r>
            <a:r>
              <a:rPr lang="en-GB" dirty="0"/>
              <a:t>https://www.electoralcommission.org.uk/resources/resources-young-people/who-responsible</a:t>
            </a:r>
          </a:p>
        </p:txBody>
      </p:sp>
      <p:sp>
        <p:nvSpPr>
          <p:cNvPr id="4" name="Slide Number Placeholder 3"/>
          <p:cNvSpPr>
            <a:spLocks noGrp="1"/>
          </p:cNvSpPr>
          <p:nvPr>
            <p:ph type="sldNum" sz="quarter" idx="10"/>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297207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 students that voting</a:t>
            </a:r>
            <a:r>
              <a:rPr lang="en-GB" baseline="0" dirty="0"/>
              <a:t> is a way they make their voice heard to representatives in the local council, </a:t>
            </a:r>
            <a:r>
              <a:rPr lang="en-GB" baseline="0" dirty="0" err="1"/>
              <a:t>Senedd</a:t>
            </a:r>
            <a:r>
              <a:rPr lang="en-GB" baseline="0" dirty="0"/>
              <a:t> and UK Parliament. Encourage any students aged over 14 to register to vote at gov.uk/</a:t>
            </a:r>
            <a:r>
              <a:rPr lang="en-GB" baseline="0" dirty="0" err="1"/>
              <a:t>registertovote</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17</a:t>
            </a:fld>
            <a:endParaRPr lang="en-US"/>
          </a:p>
        </p:txBody>
      </p:sp>
    </p:spTree>
    <p:extLst>
      <p:ext uri="{BB962C8B-B14F-4D97-AF65-F5344CB8AC3E}">
        <p14:creationId xmlns:p14="http://schemas.microsoft.com/office/powerpoint/2010/main" val="301160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Pose</a:t>
            </a:r>
            <a:r>
              <a:rPr lang="en-GB" baseline="0" dirty="0"/>
              <a:t> each of the questions in turn and give students a chance to share their views, balancing those who support the statement and those who oppose it.</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174475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Pose</a:t>
            </a:r>
            <a:r>
              <a:rPr lang="en-GB" baseline="0" dirty="0"/>
              <a:t> each of the questions in turn and give students a chance to share their views, balancing those who support the statement and those who oppose it.</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101052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students: who has the power to change these things? Answers might include: local Member of Senedd (MS), local Member of Parliament (MP) or local councillors, ourselves through campaigning, public sector or charity organisations.</a:t>
            </a:r>
          </a:p>
          <a:p>
            <a:endParaRPr lang="en-GB" baseline="0" dirty="0"/>
          </a:p>
          <a:p>
            <a:r>
              <a:rPr lang="en-GB" baseline="0" dirty="0"/>
              <a:t>Elicit that responsibility for different areas of our lives sits with the local council, </a:t>
            </a:r>
            <a:r>
              <a:rPr lang="en-GB" baseline="0" dirty="0" err="1"/>
              <a:t>Senedd</a:t>
            </a:r>
            <a:r>
              <a:rPr lang="en-GB" baseline="0" dirty="0"/>
              <a:t> and UK Parliament.</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356259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necessary,</a:t>
            </a:r>
            <a:r>
              <a:rPr lang="en-GB" baseline="0" dirty="0"/>
              <a:t> share this illustration showing which government is responsible for each of the areas outlined.</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154741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might include:</a:t>
            </a:r>
          </a:p>
          <a:p>
            <a:pPr marL="171450" indent="-171450">
              <a:buFontTx/>
              <a:buChar char="-"/>
            </a:pPr>
            <a:r>
              <a:rPr lang="en-GB" baseline="0" dirty="0"/>
              <a:t>Through debate and discussion</a:t>
            </a:r>
          </a:p>
          <a:p>
            <a:pPr marL="171450" indent="-171450">
              <a:buFontTx/>
              <a:buChar char="-"/>
            </a:pPr>
            <a:r>
              <a:rPr lang="en-GB" baseline="0" dirty="0"/>
              <a:t>Based on advice from experts and public sector organisations</a:t>
            </a:r>
          </a:p>
          <a:p>
            <a:pPr marL="171450" indent="-171450">
              <a:buFontTx/>
              <a:buChar char="-"/>
            </a:pPr>
            <a:r>
              <a:rPr lang="en-GB" baseline="0" dirty="0"/>
              <a:t>By listening to people views, received via petitions, letters and protests</a:t>
            </a:r>
          </a:p>
          <a:p>
            <a:pPr marL="171450" indent="-171450">
              <a:buFontTx/>
              <a:buChar char="-"/>
            </a:pPr>
            <a:r>
              <a:rPr lang="en-GB" baseline="0" dirty="0"/>
              <a:t>Holding an election or a referendum</a:t>
            </a:r>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338629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link</a:t>
            </a:r>
            <a:r>
              <a:rPr lang="en-GB" baseline="0" dirty="0"/>
              <a:t> for video: </a:t>
            </a:r>
            <a:r>
              <a:rPr lang="en-GB" sz="1200" kern="1200" dirty="0">
                <a:solidFill>
                  <a:schemeClr val="tx1"/>
                </a:solidFill>
                <a:effectLst/>
                <a:latin typeface="+mn-lt"/>
                <a:ea typeface="+mn-ea"/>
                <a:cs typeface="+mn-cs"/>
                <a:hlinkClick r:id="rId3"/>
              </a:rPr>
              <a:t>https://www.youtube.com/watch?v=jbKxPfI1LKA&amp;list=PLm0G6YKL5VxICxsda9-6SoIfmA6SLiVHr&amp;index=1</a:t>
            </a: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96515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if they know what the</a:t>
            </a:r>
            <a:r>
              <a:rPr lang="en-GB" baseline="0" dirty="0"/>
              <a:t> word democracy means.</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266753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need be, secure understanding through discussion. Establish</a:t>
            </a:r>
            <a:r>
              <a:rPr lang="en-GB" baseline="0" dirty="0"/>
              <a:t> that Wales is a democracy because people have a chance to vote for representatives in local, </a:t>
            </a:r>
            <a:r>
              <a:rPr lang="en-GB" baseline="0" dirty="0" err="1"/>
              <a:t>Senedd</a:t>
            </a:r>
            <a:r>
              <a:rPr lang="en-GB" baseline="0" dirty="0"/>
              <a:t> and UK-wide elections. It might be helpful to outline some alternative societal structures such as a dictatorship or socialist state.</a:t>
            </a:r>
            <a:endParaRPr lang="en-GB" dirty="0"/>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182594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electoralcommission.org.uk</a:t>
            </a:r>
            <a:r>
              <a:rPr lang="en-GB" sz="1500" b="1" dirty="0">
                <a:solidFill>
                  <a:schemeClr val="tx1">
                    <a:lumMod val="95000"/>
                    <a:lumOff val="5000"/>
                  </a:schemeClr>
                </a:solidFill>
                <a:latin typeface="Montserrat" pitchFamily="2" charset="77"/>
              </a:rPr>
              <a:t>/learning</a:t>
            </a:r>
          </a:p>
          <a:p>
            <a:pPr lvl="0"/>
            <a:endParaRPr lang="en-GB" sz="1500" b="1" dirty="0"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www.gov.uk/registertovot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player.vimeo.com/video/1121541729?app_id=122963"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dirty="0"/>
              <a:t>WELCOME TO YOUR VOTE</a:t>
            </a:r>
          </a:p>
        </p:txBody>
      </p:sp>
      <p:sp>
        <p:nvSpPr>
          <p:cNvPr id="10" name="Content Placeholder 9">
            <a:extLst>
              <a:ext uri="{FF2B5EF4-FFF2-40B4-BE49-F238E27FC236}">
                <a16:creationId xmlns:a16="http://schemas.microsoft.com/office/drawing/2014/main" id="{A8D65334-ED02-F242-94DA-BA194573E74A}"/>
              </a:ext>
            </a:extLst>
          </p:cNvPr>
          <p:cNvSpPr>
            <a:spLocks noGrp="1"/>
          </p:cNvSpPr>
          <p:nvPr>
            <p:ph idx="1"/>
          </p:nvPr>
        </p:nvSpPr>
        <p:spPr/>
        <p:txBody>
          <a:bodyPr/>
          <a:lstStyle/>
          <a:p>
            <a:r>
              <a:rPr lang="en-US" b="0" dirty="0"/>
              <a:t>KS4 and KS5 assembly</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dirty="0"/>
              <a:t>WELCOME TO</a:t>
            </a:r>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dirty="0"/>
              <a:t>WELCOME TO</a:t>
            </a:r>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dirty="0"/>
              <a:t>WELCOME TO</a:t>
            </a:r>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dirty="0"/>
              <a:t>WELCOME TO</a:t>
            </a:r>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dirty="0"/>
              <a:t>WELCOME TO</a:t>
            </a:r>
          </a:p>
        </p:txBody>
      </p:sp>
    </p:spTree>
    <p:extLst>
      <p:ext uri="{BB962C8B-B14F-4D97-AF65-F5344CB8AC3E}">
        <p14:creationId xmlns:p14="http://schemas.microsoft.com/office/powerpoint/2010/main" val="2963258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3704843" y="1651857"/>
            <a:ext cx="8170635" cy="3581826"/>
          </a:xfrm>
        </p:spPr>
        <p:txBody>
          <a:bodyPr>
            <a:normAutofit fontScale="90000"/>
          </a:bodyPr>
          <a:lstStyle/>
          <a:p>
            <a:r>
              <a:rPr lang="en-US" sz="5400" dirty="0"/>
              <a:t>A system of government where people vote to elect the people who represent them</a:t>
            </a:r>
            <a:br>
              <a:rPr lang="en-US" sz="5400" dirty="0"/>
            </a:br>
            <a:br>
              <a:rPr lang="en-US" dirty="0"/>
            </a:br>
            <a:endParaRPr lang="en-US" dirty="0"/>
          </a:p>
        </p:txBody>
      </p:sp>
      <p:sp>
        <p:nvSpPr>
          <p:cNvPr id="3" name="Title 1">
            <a:extLst>
              <a:ext uri="{FF2B5EF4-FFF2-40B4-BE49-F238E27FC236}">
                <a16:creationId xmlns:a16="http://schemas.microsoft.com/office/drawing/2014/main" id="{BF1DA4F2-492E-C14B-AF42-D5A83298B90C}"/>
              </a:ext>
            </a:extLst>
          </p:cNvPr>
          <p:cNvSpPr txBox="1">
            <a:spLocks/>
          </p:cNvSpPr>
          <p:nvPr/>
        </p:nvSpPr>
        <p:spPr>
          <a:xfrm>
            <a:off x="375491" y="513954"/>
            <a:ext cx="4231680" cy="102177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US" sz="5300" dirty="0"/>
              <a:t>Democracy</a:t>
            </a:r>
            <a:br>
              <a:rPr lang="en-US" dirty="0"/>
            </a:br>
            <a:endParaRPr lang="en-US" dirty="0"/>
          </a:p>
        </p:txBody>
      </p:sp>
    </p:spTree>
    <p:extLst>
      <p:ext uri="{BB962C8B-B14F-4D97-AF65-F5344CB8AC3E}">
        <p14:creationId xmlns:p14="http://schemas.microsoft.com/office/powerpoint/2010/main" val="254995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nvPr>
        </p:nvSpPr>
        <p:spPr>
          <a:xfrm>
            <a:off x="290455" y="467140"/>
            <a:ext cx="10037576" cy="688420"/>
          </a:xfrm>
        </p:spPr>
        <p:txBody>
          <a:bodyPr>
            <a:normAutofit/>
          </a:bodyPr>
          <a:lstStyle/>
          <a:p>
            <a:r>
              <a:rPr lang="en-GB" dirty="0"/>
              <a:t>Who could vote? </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extLst>
              <p:ext uri="{D42A27DB-BD31-4B8C-83A1-F6EECF244321}">
                <p14:modId xmlns:p14="http://schemas.microsoft.com/office/powerpoint/2010/main" val="4044723485"/>
              </p:ext>
            </p:extLst>
          </p:nvPr>
        </p:nvGraphicFramePr>
        <p:xfrm>
          <a:off x="371475" y="1556009"/>
          <a:ext cx="11415364" cy="4261101"/>
        </p:xfrm>
        <a:graphic>
          <a:graphicData uri="http://schemas.openxmlformats.org/drawingml/2006/table">
            <a:tbl>
              <a:tblPr bandRow="1">
                <a:tableStyleId>{00A15C55-8517-42AA-B614-E9B94910E393}</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56117">
                <a:tc>
                  <a:txBody>
                    <a:bodyPr/>
                    <a:lstStyle/>
                    <a:p>
                      <a:r>
                        <a:rPr lang="en-US" dirty="0">
                          <a:latin typeface="Montserrat" panose="020B0604020202020204" charset="0"/>
                        </a:rPr>
                        <a:t>1914</a:t>
                      </a:r>
                    </a:p>
                  </a:txBody>
                  <a:tcPr/>
                </a:tc>
                <a:tc>
                  <a:txBody>
                    <a:bodyPr/>
                    <a:lstStyle/>
                    <a:p>
                      <a:pPr marL="0" indent="0">
                        <a:buNone/>
                      </a:pPr>
                      <a:r>
                        <a:rPr lang="en-GB" dirty="0">
                          <a:latin typeface="Montserrat" panose="020B0604020202020204" charset="0"/>
                        </a:rPr>
                        <a:t>Men and women over the age of 21</a:t>
                      </a:r>
                      <a:endParaRPr lang="en-US" dirty="0">
                        <a:latin typeface="Montserrat" panose="020B0604020202020204" charset="0"/>
                      </a:endParaRPr>
                    </a:p>
                  </a:txBody>
                  <a:tcPr/>
                </a:tc>
                <a:extLst>
                  <a:ext uri="{0D108BD9-81ED-4DB2-BD59-A6C34878D82A}">
                    <a16:rowId xmlns:a16="http://schemas.microsoft.com/office/drawing/2014/main" val="25510214"/>
                  </a:ext>
                </a:extLst>
              </a:tr>
              <a:tr h="658719">
                <a:tc>
                  <a:txBody>
                    <a:bodyPr/>
                    <a:lstStyle/>
                    <a:p>
                      <a:r>
                        <a:rPr lang="en-US" dirty="0">
                          <a:latin typeface="Montserrat" panose="020B0604020202020204" charset="0"/>
                        </a:rPr>
                        <a:t>1918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and women over the age of 18</a:t>
                      </a:r>
                    </a:p>
                    <a:p>
                      <a:endParaRPr lang="en-US" dirty="0">
                        <a:latin typeface="Montserrat" panose="020B0604020202020204" charset="0"/>
                      </a:endParaRPr>
                    </a:p>
                  </a:txBody>
                  <a:tcPr/>
                </a:tc>
                <a:extLst>
                  <a:ext uri="{0D108BD9-81ED-4DB2-BD59-A6C34878D82A}">
                    <a16:rowId xmlns:a16="http://schemas.microsoft.com/office/drawing/2014/main" val="2839291475"/>
                  </a:ext>
                </a:extLst>
              </a:tr>
              <a:tr h="941027">
                <a:tc>
                  <a:txBody>
                    <a:bodyPr/>
                    <a:lstStyle/>
                    <a:p>
                      <a:r>
                        <a:rPr lang="en-US" dirty="0">
                          <a:latin typeface="Montserrat" panose="020B0604020202020204" charset="0"/>
                        </a:rPr>
                        <a:t>1928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over the age of 21, and women who were over the age of 30 and owned their own home</a:t>
                      </a:r>
                      <a:endParaRPr lang="en-US" dirty="0">
                        <a:latin typeface="Montserrat" panose="020B0604020202020204" charset="0"/>
                      </a:endParaRPr>
                    </a:p>
                  </a:txBody>
                  <a:tcPr/>
                </a:tc>
                <a:extLst>
                  <a:ext uri="{0D108BD9-81ED-4DB2-BD59-A6C34878D82A}">
                    <a16:rowId xmlns:a16="http://schemas.microsoft.com/office/drawing/2014/main" val="2389833876"/>
                  </a:ext>
                </a:extLst>
              </a:tr>
              <a:tr h="952619">
                <a:tc>
                  <a:txBody>
                    <a:bodyPr/>
                    <a:lstStyle/>
                    <a:p>
                      <a:r>
                        <a:rPr lang="en-US" dirty="0">
                          <a:latin typeface="Montserrat" panose="020B0604020202020204" charset="0"/>
                        </a:rPr>
                        <a:t>1969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and women over the age of 16 (for </a:t>
                      </a:r>
                      <a:r>
                        <a:rPr lang="en-GB" dirty="0" err="1">
                          <a:latin typeface="Montserrat" panose="020B0604020202020204" charset="0"/>
                        </a:rPr>
                        <a:t>Senedd</a:t>
                      </a:r>
                      <a:r>
                        <a:rPr lang="en-GB" dirty="0">
                          <a:latin typeface="Montserrat" panose="020B0604020202020204" charset="0"/>
                        </a:rPr>
                        <a:t> and local elections)</a:t>
                      </a:r>
                      <a:endParaRPr lang="en-US" dirty="0">
                        <a:latin typeface="Montserrat" panose="020B0604020202020204" charset="0"/>
                      </a:endParaRPr>
                    </a:p>
                  </a:txBody>
                  <a:tcPr/>
                </a:tc>
                <a:extLst>
                  <a:ext uri="{0D108BD9-81ED-4DB2-BD59-A6C34878D82A}">
                    <a16:rowId xmlns:a16="http://schemas.microsoft.com/office/drawing/2014/main" val="2349097017"/>
                  </a:ext>
                </a:extLst>
              </a:tr>
              <a:tr h="952619">
                <a:tc>
                  <a:txBody>
                    <a:bodyPr/>
                    <a:lstStyle/>
                    <a:p>
                      <a:r>
                        <a:rPr lang="en-US" dirty="0">
                          <a:latin typeface="Montserrat" panose="020B0604020202020204" charset="0"/>
                        </a:rPr>
                        <a:t>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over the age of 21</a:t>
                      </a:r>
                      <a:endParaRPr lang="en-US" dirty="0">
                        <a:latin typeface="Montserrat" panose="020B0604020202020204" charset="0"/>
                      </a:endParaRPr>
                    </a:p>
                  </a:txBody>
                  <a:tcPr/>
                </a:tc>
                <a:extLst>
                  <a:ext uri="{0D108BD9-81ED-4DB2-BD59-A6C34878D82A}">
                    <a16:rowId xmlns:a16="http://schemas.microsoft.com/office/drawing/2014/main" val="408131674"/>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a:spLocks/>
          </p:cNvSpPr>
          <p:nvPr/>
        </p:nvSpPr>
        <p:spPr>
          <a:xfrm>
            <a:off x="0" y="1079781"/>
            <a:ext cx="6728746" cy="319417"/>
          </a:xfrm>
          <a:prstGeom prst="rect">
            <a:avLst/>
          </a:prstGeom>
        </p:spPr>
        <p:txBody>
          <a:bodyPr>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(Match the answer to the correct date)</a:t>
            </a:r>
            <a:endParaRPr lang="en-US" dirty="0"/>
          </a:p>
        </p:txBody>
      </p:sp>
    </p:spTree>
    <p:extLst>
      <p:ext uri="{BB962C8B-B14F-4D97-AF65-F5344CB8AC3E}">
        <p14:creationId xmlns:p14="http://schemas.microsoft.com/office/powerpoint/2010/main" val="305472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nvPr>
        </p:nvSpPr>
        <p:spPr>
          <a:xfrm>
            <a:off x="290455" y="467140"/>
            <a:ext cx="10037576" cy="688420"/>
          </a:xfrm>
        </p:spPr>
        <p:txBody>
          <a:bodyPr>
            <a:normAutofit/>
          </a:bodyPr>
          <a:lstStyle/>
          <a:p>
            <a:r>
              <a:rPr lang="en-GB" dirty="0"/>
              <a:t>Who could vote? Answers </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extLst>
              <p:ext uri="{D42A27DB-BD31-4B8C-83A1-F6EECF244321}">
                <p14:modId xmlns:p14="http://schemas.microsoft.com/office/powerpoint/2010/main" val="1096190569"/>
              </p:ext>
            </p:extLst>
          </p:nvPr>
        </p:nvGraphicFramePr>
        <p:xfrm>
          <a:off x="371475" y="1556009"/>
          <a:ext cx="11415364" cy="4479078"/>
        </p:xfrm>
        <a:graphic>
          <a:graphicData uri="http://schemas.openxmlformats.org/drawingml/2006/table">
            <a:tbl>
              <a:tblPr bandRow="1">
                <a:tableStyleId>{F5AB1C69-6EDB-4FF4-983F-18BD219EF322}</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18413">
                <a:tc>
                  <a:txBody>
                    <a:bodyPr/>
                    <a:lstStyle/>
                    <a:p>
                      <a:r>
                        <a:rPr lang="en-US" dirty="0">
                          <a:latin typeface="Montserrat" panose="020B0604020202020204" charset="0"/>
                        </a:rPr>
                        <a:t>1914</a:t>
                      </a:r>
                    </a:p>
                  </a:txBody>
                  <a:tcPr/>
                </a:tc>
                <a:tc>
                  <a:txBody>
                    <a:bodyPr/>
                    <a:lstStyle/>
                    <a:p>
                      <a:pPr marL="0" indent="0">
                        <a:buNone/>
                      </a:pPr>
                      <a:r>
                        <a:rPr lang="en-GB" dirty="0">
                          <a:latin typeface="Montserrat" panose="020B0604020202020204" charset="0"/>
                        </a:rPr>
                        <a:t>Men over the age of 21</a:t>
                      </a:r>
                    </a:p>
                  </a:txBody>
                  <a:tcPr/>
                </a:tc>
                <a:extLst>
                  <a:ext uri="{0D108BD9-81ED-4DB2-BD59-A6C34878D82A}">
                    <a16:rowId xmlns:a16="http://schemas.microsoft.com/office/drawing/2014/main" val="25510214"/>
                  </a:ext>
                </a:extLst>
              </a:tr>
              <a:tr h="658719">
                <a:tc>
                  <a:txBody>
                    <a:bodyPr/>
                    <a:lstStyle/>
                    <a:p>
                      <a:r>
                        <a:rPr lang="en-US" dirty="0">
                          <a:latin typeface="Montserrat" panose="020B0604020202020204" charset="0"/>
                        </a:rPr>
                        <a:t>1918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over the age of 21, and women who were over the age of 30 and owned their own home</a:t>
                      </a:r>
                    </a:p>
                    <a:p>
                      <a:endParaRPr lang="en-US" dirty="0">
                        <a:latin typeface="Montserrat" panose="020B0604020202020204" charset="0"/>
                      </a:endParaRPr>
                    </a:p>
                  </a:txBody>
                  <a:tcPr/>
                </a:tc>
                <a:extLst>
                  <a:ext uri="{0D108BD9-81ED-4DB2-BD59-A6C34878D82A}">
                    <a16:rowId xmlns:a16="http://schemas.microsoft.com/office/drawing/2014/main" val="2839291475"/>
                  </a:ext>
                </a:extLst>
              </a:tr>
              <a:tr h="941027">
                <a:tc>
                  <a:txBody>
                    <a:bodyPr/>
                    <a:lstStyle/>
                    <a:p>
                      <a:r>
                        <a:rPr lang="en-US" dirty="0">
                          <a:latin typeface="Montserrat" panose="020B0604020202020204" charset="0"/>
                        </a:rPr>
                        <a:t>1928</a:t>
                      </a:r>
                    </a:p>
                  </a:txBody>
                  <a:tcPr/>
                </a:tc>
                <a:tc>
                  <a:txBody>
                    <a:bodyPr/>
                    <a:lstStyle/>
                    <a:p>
                      <a:pPr marL="0" indent="0">
                        <a:buNone/>
                      </a:pPr>
                      <a:r>
                        <a:rPr lang="en-GB" dirty="0">
                          <a:latin typeface="Montserrat" panose="020B0604020202020204" charset="0"/>
                        </a:rPr>
                        <a:t>Men and women over the age of 21</a:t>
                      </a:r>
                    </a:p>
                    <a:p>
                      <a:endParaRPr lang="en-US" dirty="0">
                        <a:latin typeface="Montserrat" panose="020B0604020202020204" charset="0"/>
                      </a:endParaRPr>
                    </a:p>
                  </a:txBody>
                  <a:tcPr/>
                </a:tc>
                <a:extLst>
                  <a:ext uri="{0D108BD9-81ED-4DB2-BD59-A6C34878D82A}">
                    <a16:rowId xmlns:a16="http://schemas.microsoft.com/office/drawing/2014/main" val="2389833876"/>
                  </a:ext>
                </a:extLst>
              </a:tr>
              <a:tr h="952619">
                <a:tc>
                  <a:txBody>
                    <a:bodyPr/>
                    <a:lstStyle/>
                    <a:p>
                      <a:r>
                        <a:rPr lang="en-US" dirty="0">
                          <a:latin typeface="Montserrat" panose="020B0604020202020204" charset="0"/>
                        </a:rPr>
                        <a:t>1969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and women over the age of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ontserrat" panose="020B0604020202020204" charset="0"/>
                      </a:endParaRPr>
                    </a:p>
                  </a:txBody>
                  <a:tcPr/>
                </a:tc>
                <a:extLst>
                  <a:ext uri="{0D108BD9-81ED-4DB2-BD59-A6C34878D82A}">
                    <a16:rowId xmlns:a16="http://schemas.microsoft.com/office/drawing/2014/main" val="2349097017"/>
                  </a:ext>
                </a:extLst>
              </a:tr>
              <a:tr h="952619">
                <a:tc>
                  <a:txBody>
                    <a:bodyPr/>
                    <a:lstStyle/>
                    <a:p>
                      <a:r>
                        <a:rPr lang="en-US" dirty="0">
                          <a:latin typeface="Montserrat" panose="020B0604020202020204" charset="0"/>
                        </a:rPr>
                        <a:t>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Men and women over the age of 16 (for </a:t>
                      </a:r>
                      <a:r>
                        <a:rPr lang="en-GB" dirty="0" err="1">
                          <a:latin typeface="Montserrat" panose="020B0604020202020204" charset="0"/>
                        </a:rPr>
                        <a:t>Senedd</a:t>
                      </a:r>
                      <a:r>
                        <a:rPr lang="en-GB" dirty="0">
                          <a:latin typeface="Montserrat" panose="020B0604020202020204" charset="0"/>
                        </a:rPr>
                        <a:t> and local elections)</a:t>
                      </a:r>
                    </a:p>
                    <a:p>
                      <a:endParaRPr lang="en-US" dirty="0">
                        <a:latin typeface="Montserrat" panose="020B0604020202020204" charset="0"/>
                      </a:endParaRPr>
                    </a:p>
                  </a:txBody>
                  <a:tcPr/>
                </a:tc>
                <a:extLst>
                  <a:ext uri="{0D108BD9-81ED-4DB2-BD59-A6C34878D82A}">
                    <a16:rowId xmlns:a16="http://schemas.microsoft.com/office/drawing/2014/main" val="408131674"/>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a:spLocks/>
          </p:cNvSpPr>
          <p:nvPr/>
        </p:nvSpPr>
        <p:spPr>
          <a:xfrm>
            <a:off x="0" y="1079781"/>
            <a:ext cx="6728746" cy="319417"/>
          </a:xfrm>
          <a:prstGeom prst="rect">
            <a:avLst/>
          </a:prstGeom>
        </p:spPr>
        <p:txBody>
          <a:bodyPr>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(Match the answer to the correct date)</a:t>
            </a:r>
            <a:endParaRPr lang="en-US" dirty="0"/>
          </a:p>
        </p:txBody>
      </p:sp>
    </p:spTree>
    <p:extLst>
      <p:ext uri="{BB962C8B-B14F-4D97-AF65-F5344CB8AC3E}">
        <p14:creationId xmlns:p14="http://schemas.microsoft.com/office/powerpoint/2010/main" val="4006654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nvPr>
        </p:nvSpPr>
        <p:spPr>
          <a:xfrm>
            <a:off x="290455" y="467140"/>
            <a:ext cx="10037576" cy="688420"/>
          </a:xfrm>
        </p:spPr>
        <p:txBody>
          <a:bodyPr>
            <a:normAutofit/>
          </a:bodyPr>
          <a:lstStyle/>
          <a:p>
            <a:r>
              <a:rPr lang="en-GB" dirty="0"/>
              <a:t>Who could vote? </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sp>
        <p:nvSpPr>
          <p:cNvPr id="5" name="Text Placeholder 7">
            <a:extLst>
              <a:ext uri="{FF2B5EF4-FFF2-40B4-BE49-F238E27FC236}">
                <a16:creationId xmlns:a16="http://schemas.microsoft.com/office/drawing/2014/main" id="{1E5F8D2D-1C6C-0C4F-9B45-368E6D8B868F}"/>
              </a:ext>
            </a:extLst>
          </p:cNvPr>
          <p:cNvSpPr txBox="1">
            <a:spLocks/>
          </p:cNvSpPr>
          <p:nvPr/>
        </p:nvSpPr>
        <p:spPr>
          <a:xfrm>
            <a:off x="0" y="1079781"/>
            <a:ext cx="6728746" cy="319417"/>
          </a:xfrm>
          <a:prstGeom prst="rect">
            <a:avLst/>
          </a:prstGeom>
        </p:spPr>
        <p:txBody>
          <a:bodyPr>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(Alternative slide option)</a:t>
            </a:r>
            <a:endParaRPr lang="en-US" dirty="0"/>
          </a:p>
        </p:txBody>
      </p:sp>
      <p:graphicFrame>
        <p:nvGraphicFramePr>
          <p:cNvPr id="6" name="Table 10">
            <a:extLst>
              <a:ext uri="{FF2B5EF4-FFF2-40B4-BE49-F238E27FC236}">
                <a16:creationId xmlns:a16="http://schemas.microsoft.com/office/drawing/2014/main" id="{F8224E9E-57C1-4D49-8751-21A0F287BA3E}"/>
              </a:ext>
            </a:extLst>
          </p:cNvPr>
          <p:cNvGraphicFramePr>
            <a:graphicFrameLocks noGrp="1"/>
          </p:cNvGraphicFramePr>
          <p:nvPr>
            <p:extLst>
              <p:ext uri="{D42A27DB-BD31-4B8C-83A1-F6EECF244321}">
                <p14:modId xmlns:p14="http://schemas.microsoft.com/office/powerpoint/2010/main" val="1780840884"/>
              </p:ext>
            </p:extLst>
          </p:nvPr>
        </p:nvGraphicFramePr>
        <p:xfrm>
          <a:off x="371475" y="1556009"/>
          <a:ext cx="11415364" cy="4223397"/>
        </p:xfrm>
        <a:graphic>
          <a:graphicData uri="http://schemas.openxmlformats.org/drawingml/2006/table">
            <a:tbl>
              <a:tblPr bandRow="1">
                <a:tableStyleId>{F5AB1C69-6EDB-4FF4-983F-18BD219EF322}</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18413">
                <a:tc>
                  <a:txBody>
                    <a:bodyPr/>
                    <a:lstStyle/>
                    <a:p>
                      <a:r>
                        <a:rPr lang="en-US" dirty="0">
                          <a:latin typeface="Montserrat" panose="020B0604020202020204" charset="0"/>
                        </a:rPr>
                        <a:t>1914</a:t>
                      </a:r>
                    </a:p>
                  </a:txBody>
                  <a:tcPr/>
                </a:tc>
                <a:tc>
                  <a:txBody>
                    <a:bodyPr/>
                    <a:lstStyle/>
                    <a:p>
                      <a:pPr marL="0" indent="0">
                        <a:buNone/>
                      </a:pPr>
                      <a:endParaRPr lang="en-GB" dirty="0">
                        <a:latin typeface="Montserrat" panose="020B0604020202020204" charset="0"/>
                      </a:endParaRPr>
                    </a:p>
                  </a:txBody>
                  <a:tcPr/>
                </a:tc>
                <a:extLst>
                  <a:ext uri="{0D108BD9-81ED-4DB2-BD59-A6C34878D82A}">
                    <a16:rowId xmlns:a16="http://schemas.microsoft.com/office/drawing/2014/main" val="25510214"/>
                  </a:ext>
                </a:extLst>
              </a:tr>
              <a:tr h="658719">
                <a:tc>
                  <a:txBody>
                    <a:bodyPr/>
                    <a:lstStyle/>
                    <a:p>
                      <a:r>
                        <a:rPr lang="en-US" dirty="0">
                          <a:latin typeface="Montserrat" panose="020B0604020202020204" charset="0"/>
                        </a:rPr>
                        <a:t>1918</a:t>
                      </a:r>
                    </a:p>
                  </a:txBody>
                  <a:tcPr/>
                </a:tc>
                <a:tc>
                  <a:txBody>
                    <a:bodyPr/>
                    <a:lstStyle/>
                    <a:p>
                      <a:endParaRPr lang="en-US" dirty="0">
                        <a:latin typeface="Montserrat" panose="020B0604020202020204" charset="0"/>
                      </a:endParaRPr>
                    </a:p>
                    <a:p>
                      <a:endParaRPr lang="en-US" dirty="0">
                        <a:latin typeface="Montserrat" panose="020B0604020202020204" charset="0"/>
                      </a:endParaRPr>
                    </a:p>
                  </a:txBody>
                  <a:tcPr/>
                </a:tc>
                <a:extLst>
                  <a:ext uri="{0D108BD9-81ED-4DB2-BD59-A6C34878D82A}">
                    <a16:rowId xmlns:a16="http://schemas.microsoft.com/office/drawing/2014/main" val="2839291475"/>
                  </a:ext>
                </a:extLst>
              </a:tr>
              <a:tr h="941027">
                <a:tc>
                  <a:txBody>
                    <a:bodyPr/>
                    <a:lstStyle/>
                    <a:p>
                      <a:r>
                        <a:rPr lang="en-US" dirty="0">
                          <a:latin typeface="Montserrat" panose="020B0604020202020204" charset="0"/>
                        </a:rPr>
                        <a:t>1928</a:t>
                      </a:r>
                    </a:p>
                  </a:txBody>
                  <a:tcPr/>
                </a:tc>
                <a:tc>
                  <a:txBody>
                    <a:bodyPr/>
                    <a:lstStyle/>
                    <a:p>
                      <a:endParaRPr lang="en-US" dirty="0">
                        <a:latin typeface="Montserrat" panose="020B0604020202020204" charset="0"/>
                      </a:endParaRPr>
                    </a:p>
                  </a:txBody>
                  <a:tcPr/>
                </a:tc>
                <a:extLst>
                  <a:ext uri="{0D108BD9-81ED-4DB2-BD59-A6C34878D82A}">
                    <a16:rowId xmlns:a16="http://schemas.microsoft.com/office/drawing/2014/main" val="2389833876"/>
                  </a:ext>
                </a:extLst>
              </a:tr>
              <a:tr h="952619">
                <a:tc>
                  <a:txBody>
                    <a:bodyPr/>
                    <a:lstStyle/>
                    <a:p>
                      <a:r>
                        <a:rPr lang="en-US" dirty="0">
                          <a:latin typeface="Montserrat" panose="020B0604020202020204" charset="0"/>
                        </a:rPr>
                        <a:t>1969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ontserrat" panose="020B0604020202020204" charset="0"/>
                      </a:endParaRPr>
                    </a:p>
                  </a:txBody>
                  <a:tcPr/>
                </a:tc>
                <a:extLst>
                  <a:ext uri="{0D108BD9-81ED-4DB2-BD59-A6C34878D82A}">
                    <a16:rowId xmlns:a16="http://schemas.microsoft.com/office/drawing/2014/main" val="2349097017"/>
                  </a:ext>
                </a:extLst>
              </a:tr>
              <a:tr h="952619">
                <a:tc>
                  <a:txBody>
                    <a:bodyPr/>
                    <a:lstStyle/>
                    <a:p>
                      <a:r>
                        <a:rPr lang="en-US" dirty="0">
                          <a:latin typeface="Montserrat" panose="020B0604020202020204" charset="0"/>
                        </a:rPr>
                        <a:t>2021</a:t>
                      </a:r>
                    </a:p>
                  </a:txBody>
                  <a:tcPr/>
                </a:tc>
                <a:tc>
                  <a:txBody>
                    <a:bodyPr/>
                    <a:lstStyle/>
                    <a:p>
                      <a:endParaRPr lang="en-US" dirty="0">
                        <a:latin typeface="Montserrat" panose="020B0604020202020204" charset="0"/>
                      </a:endParaRPr>
                    </a:p>
                  </a:txBody>
                  <a:tcPr/>
                </a:tc>
                <a:extLst>
                  <a:ext uri="{0D108BD9-81ED-4DB2-BD59-A6C34878D82A}">
                    <a16:rowId xmlns:a16="http://schemas.microsoft.com/office/drawing/2014/main" val="408131674"/>
                  </a:ext>
                </a:extLst>
              </a:tr>
            </a:tbl>
          </a:graphicData>
        </a:graphic>
      </p:graphicFrame>
    </p:spTree>
    <p:extLst>
      <p:ext uri="{BB962C8B-B14F-4D97-AF65-F5344CB8AC3E}">
        <p14:creationId xmlns:p14="http://schemas.microsoft.com/office/powerpoint/2010/main" val="369804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5BEFD6-200D-D045-B2FA-8A77AA3D302C}"/>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pic>
        <p:nvPicPr>
          <p:cNvPr id="9" name="Picture 8"/>
          <p:cNvPicPr>
            <a:picLocks noChangeAspect="1"/>
          </p:cNvPicPr>
          <p:nvPr/>
        </p:nvPicPr>
        <p:blipFill rotWithShape="1">
          <a:blip r:embed="rId3"/>
          <a:srcRect l="35725"/>
          <a:stretch/>
        </p:blipFill>
        <p:spPr>
          <a:xfrm>
            <a:off x="1101968" y="503471"/>
            <a:ext cx="3810001" cy="4934667"/>
          </a:xfrm>
          <a:prstGeom prst="rect">
            <a:avLst/>
          </a:prstGeom>
        </p:spPr>
      </p:pic>
      <p:sp>
        <p:nvSpPr>
          <p:cNvPr id="10" name="Text Placeholder 11">
            <a:extLst>
              <a:ext uri="{FF2B5EF4-FFF2-40B4-BE49-F238E27FC236}">
                <a16:creationId xmlns:a16="http://schemas.microsoft.com/office/drawing/2014/main" id="{512E53ED-D822-B248-9831-8F09A4D04829}"/>
              </a:ext>
            </a:extLst>
          </p:cNvPr>
          <p:cNvSpPr txBox="1">
            <a:spLocks/>
          </p:cNvSpPr>
          <p:nvPr/>
        </p:nvSpPr>
        <p:spPr>
          <a:xfrm>
            <a:off x="4970585" y="2074984"/>
            <a:ext cx="6119447" cy="314813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rgbClr val="00E7BD"/>
              </a:buClr>
              <a:buSzPct val="140000"/>
              <a:buFont typeface="Wingdings" pitchFamily="2" charset="2"/>
              <a:buNone/>
              <a:defRPr sz="2000" b="1" i="0" kern="1200">
                <a:solidFill>
                  <a:schemeClr val="tx1"/>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b="0" dirty="0"/>
              <a:t>UK Parliament elections: 18 years old</a:t>
            </a:r>
          </a:p>
          <a:p>
            <a:pPr marL="342900" indent="-342900" algn="l">
              <a:buFont typeface="Arial" panose="020B0604020202020204" pitchFamily="34" charset="0"/>
              <a:buChar char="•"/>
            </a:pPr>
            <a:r>
              <a:rPr lang="en-US" sz="1800" b="0" dirty="0"/>
              <a:t>Scottish Parliament elections: 16 years old</a:t>
            </a:r>
          </a:p>
          <a:p>
            <a:pPr marL="342900" indent="-342900" algn="l">
              <a:buFont typeface="Arial" panose="020B0604020202020204" pitchFamily="34" charset="0"/>
              <a:buChar char="•"/>
            </a:pPr>
            <a:r>
              <a:rPr lang="en-US" sz="1800" b="0" dirty="0" err="1"/>
              <a:t>Senedd</a:t>
            </a:r>
            <a:r>
              <a:rPr lang="en-US" sz="1800" b="0" dirty="0"/>
              <a:t> elections, Wales: 16 years old</a:t>
            </a:r>
          </a:p>
          <a:p>
            <a:pPr marL="342900" indent="-342900" algn="l">
              <a:buFont typeface="Arial" panose="020B0604020202020204" pitchFamily="34" charset="0"/>
              <a:buChar char="•"/>
            </a:pPr>
            <a:r>
              <a:rPr lang="en-US" sz="1800" b="0" dirty="0"/>
              <a:t>Northern Ireland Assembly elections: 18 years old</a:t>
            </a:r>
          </a:p>
          <a:p>
            <a:pPr marL="342900" indent="-342900" algn="l">
              <a:buFont typeface="Arial" panose="020B0604020202020204" pitchFamily="34" charset="0"/>
              <a:buChar char="•"/>
            </a:pPr>
            <a:r>
              <a:rPr lang="en-US" sz="1800" b="0" dirty="0"/>
              <a:t>Local elections in England and Northern Ireland: 18 years old</a:t>
            </a:r>
          </a:p>
          <a:p>
            <a:pPr marL="342900" indent="-342900" algn="l">
              <a:buFont typeface="Arial" panose="020B0604020202020204" pitchFamily="34" charset="0"/>
              <a:buChar char="•"/>
            </a:pPr>
            <a:r>
              <a:rPr lang="en-US" sz="1800" b="0" dirty="0"/>
              <a:t>Local elections in Scotland and Wales: 16 years old</a:t>
            </a:r>
          </a:p>
        </p:txBody>
      </p:sp>
    </p:spTree>
    <p:extLst>
      <p:ext uri="{BB962C8B-B14F-4D97-AF65-F5344CB8AC3E}">
        <p14:creationId xmlns:p14="http://schemas.microsoft.com/office/powerpoint/2010/main" val="282425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0852-A0F7-5046-8083-26D151E88DA4}"/>
              </a:ext>
            </a:extLst>
          </p:cNvPr>
          <p:cNvSpPr>
            <a:spLocks noGrp="1"/>
          </p:cNvSpPr>
          <p:nvPr>
            <p:ph type="title"/>
          </p:nvPr>
        </p:nvSpPr>
        <p:spPr>
          <a:xfrm>
            <a:off x="290455" y="467140"/>
            <a:ext cx="9709330" cy="610984"/>
          </a:xfrm>
        </p:spPr>
        <p:txBody>
          <a:bodyPr>
            <a:normAutofit fontScale="90000"/>
          </a:bodyPr>
          <a:lstStyle/>
          <a:p>
            <a:r>
              <a:rPr lang="en-GB" dirty="0"/>
              <a:t>How would you feel if you were not allowed to vote?</a:t>
            </a:r>
            <a:endParaRPr lang="en-US" dirty="0"/>
          </a:p>
        </p:txBody>
      </p:sp>
      <p:sp>
        <p:nvSpPr>
          <p:cNvPr id="8" name="Text Placeholder 7">
            <a:extLst>
              <a:ext uri="{FF2B5EF4-FFF2-40B4-BE49-F238E27FC236}">
                <a16:creationId xmlns:a16="http://schemas.microsoft.com/office/drawing/2014/main" id="{85B7F20C-9619-0C46-94CF-E325EC02269A}"/>
              </a:ext>
            </a:extLst>
          </p:cNvPr>
          <p:cNvSpPr>
            <a:spLocks noGrp="1"/>
          </p:cNvSpPr>
          <p:nvPr>
            <p:ph type="body" sz="quarter" idx="11"/>
          </p:nvPr>
        </p:nvSpPr>
        <p:spPr>
          <a:xfrm>
            <a:off x="371475" y="2390503"/>
            <a:ext cx="11412537" cy="2959176"/>
          </a:xfrm>
        </p:spPr>
        <p:txBody>
          <a:bodyPr/>
          <a:lstStyle/>
          <a:p>
            <a:endParaRPr lang="en-US" dirty="0"/>
          </a:p>
        </p:txBody>
      </p:sp>
      <p:sp>
        <p:nvSpPr>
          <p:cNvPr id="4" name="Footer Placeholder 3">
            <a:extLst>
              <a:ext uri="{FF2B5EF4-FFF2-40B4-BE49-F238E27FC236}">
                <a16:creationId xmlns:a16="http://schemas.microsoft.com/office/drawing/2014/main" id="{9AA01A3F-19D6-E142-A58A-3686F54B3239}"/>
              </a:ext>
            </a:extLst>
          </p:cNvPr>
          <p:cNvSpPr>
            <a:spLocks noGrp="1"/>
          </p:cNvSpPr>
          <p:nvPr>
            <p:ph type="ftr" sz="quarter" idx="16"/>
          </p:nvPr>
        </p:nvSpPr>
        <p:spPr/>
        <p:txBody>
          <a:bodyPr/>
          <a:lstStyle/>
          <a:p>
            <a:r>
              <a:rPr lang="en-US"/>
              <a:t>Welcome to your vote</a:t>
            </a:r>
            <a:endParaRPr lang="en-US" dirty="0"/>
          </a:p>
        </p:txBody>
      </p:sp>
    </p:spTree>
    <p:extLst>
      <p:ext uri="{BB962C8B-B14F-4D97-AF65-F5344CB8AC3E}">
        <p14:creationId xmlns:p14="http://schemas.microsoft.com/office/powerpoint/2010/main" val="243556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2FC8D86-5204-934B-B366-4E568F94BA91}"/>
              </a:ext>
            </a:extLst>
          </p:cNvPr>
          <p:cNvSpPr>
            <a:spLocks noGrp="1"/>
          </p:cNvSpPr>
          <p:nvPr>
            <p:ph type="body" sz="quarter" idx="15"/>
          </p:nvPr>
        </p:nvSpPr>
        <p:spPr/>
        <p:txBody>
          <a:bodyPr/>
          <a:lstStyle/>
          <a:p>
            <a:r>
              <a:rPr lang="en-US" dirty="0"/>
              <a:t>QUIZ</a:t>
            </a:r>
          </a:p>
          <a:p>
            <a:endParaRPr lang="en-US" dirty="0"/>
          </a:p>
        </p:txBody>
      </p:sp>
      <p:sp>
        <p:nvSpPr>
          <p:cNvPr id="10" name="Text Placeholder 9">
            <a:extLst>
              <a:ext uri="{FF2B5EF4-FFF2-40B4-BE49-F238E27FC236}">
                <a16:creationId xmlns:a16="http://schemas.microsoft.com/office/drawing/2014/main" id="{7D139269-1D66-8845-9963-DA4F39B3B49A}"/>
              </a:ext>
            </a:extLst>
          </p:cNvPr>
          <p:cNvSpPr>
            <a:spLocks noGrp="1"/>
          </p:cNvSpPr>
          <p:nvPr>
            <p:ph type="body" sz="quarter" idx="16"/>
          </p:nvPr>
        </p:nvSpPr>
        <p:spPr/>
        <p:txBody>
          <a:bodyPr/>
          <a:lstStyle/>
          <a:p>
            <a:r>
              <a:rPr lang="en-US" dirty="0"/>
              <a:t>QUIZ</a:t>
            </a:r>
          </a:p>
          <a:p>
            <a:endParaRPr lang="en-US" dirty="0"/>
          </a:p>
        </p:txBody>
      </p:sp>
      <p:sp>
        <p:nvSpPr>
          <p:cNvPr id="11" name="Text Placeholder 10">
            <a:extLst>
              <a:ext uri="{FF2B5EF4-FFF2-40B4-BE49-F238E27FC236}">
                <a16:creationId xmlns:a16="http://schemas.microsoft.com/office/drawing/2014/main" id="{9545E58D-CAC1-9E44-BEA5-88E8B501C5D9}"/>
              </a:ext>
            </a:extLst>
          </p:cNvPr>
          <p:cNvSpPr>
            <a:spLocks noGrp="1"/>
          </p:cNvSpPr>
          <p:nvPr>
            <p:ph type="body" sz="quarter" idx="17"/>
          </p:nvPr>
        </p:nvSpPr>
        <p:spPr/>
        <p:txBody>
          <a:bodyPr/>
          <a:lstStyle/>
          <a:p>
            <a:r>
              <a:rPr lang="en-US" dirty="0"/>
              <a:t>QUIZ</a:t>
            </a:r>
          </a:p>
        </p:txBody>
      </p:sp>
      <p:sp>
        <p:nvSpPr>
          <p:cNvPr id="12" name="Text Placeholder 11">
            <a:extLst>
              <a:ext uri="{FF2B5EF4-FFF2-40B4-BE49-F238E27FC236}">
                <a16:creationId xmlns:a16="http://schemas.microsoft.com/office/drawing/2014/main" id="{6AAA5D44-FC9B-8644-AE57-6BEECAEF41B4}"/>
              </a:ext>
            </a:extLst>
          </p:cNvPr>
          <p:cNvSpPr>
            <a:spLocks noGrp="1"/>
          </p:cNvSpPr>
          <p:nvPr>
            <p:ph type="body" sz="quarter" idx="19"/>
          </p:nvPr>
        </p:nvSpPr>
        <p:spPr/>
        <p:txBody>
          <a:bodyPr/>
          <a:lstStyle/>
          <a:p>
            <a:r>
              <a:rPr lang="en-US" dirty="0"/>
              <a:t>QUIZ</a:t>
            </a:r>
          </a:p>
          <a:p>
            <a:endParaRPr lang="en-US" dirty="0"/>
          </a:p>
        </p:txBody>
      </p:sp>
      <p:sp>
        <p:nvSpPr>
          <p:cNvPr id="13" name="Text Placeholder 12">
            <a:extLst>
              <a:ext uri="{FF2B5EF4-FFF2-40B4-BE49-F238E27FC236}">
                <a16:creationId xmlns:a16="http://schemas.microsoft.com/office/drawing/2014/main" id="{65B153AE-C4A4-B64F-9C17-68E36BDCC67D}"/>
              </a:ext>
            </a:extLst>
          </p:cNvPr>
          <p:cNvSpPr>
            <a:spLocks noGrp="1"/>
          </p:cNvSpPr>
          <p:nvPr>
            <p:ph type="body" sz="quarter" idx="20"/>
          </p:nvPr>
        </p:nvSpPr>
        <p:spPr/>
        <p:txBody>
          <a:bodyPr/>
          <a:lstStyle/>
          <a:p>
            <a:r>
              <a:rPr lang="en-US" dirty="0"/>
              <a:t>QUIZ</a:t>
            </a:r>
          </a:p>
          <a:p>
            <a:endParaRPr lang="en-US" dirty="0"/>
          </a:p>
        </p:txBody>
      </p:sp>
      <p:sp>
        <p:nvSpPr>
          <p:cNvPr id="2" name="Footer Placeholder 1">
            <a:extLst>
              <a:ext uri="{FF2B5EF4-FFF2-40B4-BE49-F238E27FC236}">
                <a16:creationId xmlns:a16="http://schemas.microsoft.com/office/drawing/2014/main" id="{9539B863-8EE1-E64B-9D15-6B4C2513CF59}"/>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spTree>
    <p:extLst>
      <p:ext uri="{BB962C8B-B14F-4D97-AF65-F5344CB8AC3E}">
        <p14:creationId xmlns:p14="http://schemas.microsoft.com/office/powerpoint/2010/main" val="348843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r>
              <a:rPr lang="en-GB" dirty="0"/>
              <a:t>Final thoughts</a:t>
            </a:r>
            <a:endParaRPr lang="en-US" dirty="0"/>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80827" y="1908144"/>
            <a:ext cx="5569265" cy="2910672"/>
          </a:xfrm>
        </p:spPr>
        <p:txBody>
          <a:bodyPr>
            <a:normAutofit/>
          </a:bodyPr>
          <a:lstStyle/>
          <a:p>
            <a:r>
              <a:rPr lang="en-GB" sz="1800" b="0" dirty="0"/>
              <a:t>A democracy gives people the chance to vote to show what matters to them</a:t>
            </a:r>
          </a:p>
          <a:p>
            <a:pPr marL="0" indent="0">
              <a:buNone/>
            </a:pPr>
            <a:endParaRPr lang="en-GB" sz="1800" b="0" dirty="0"/>
          </a:p>
          <a:p>
            <a:r>
              <a:rPr lang="en-GB" sz="1800" b="0" dirty="0"/>
              <a:t>In Wales, you can vote from the age of 16 in </a:t>
            </a:r>
            <a:r>
              <a:rPr lang="en-GB" sz="1800" b="0" dirty="0" err="1"/>
              <a:t>Senedd</a:t>
            </a:r>
            <a:r>
              <a:rPr lang="en-GB" sz="1800" b="0" dirty="0"/>
              <a:t> and local elections</a:t>
            </a:r>
          </a:p>
          <a:p>
            <a:endParaRPr lang="en-GB" sz="1800" b="0" dirty="0"/>
          </a:p>
          <a:p>
            <a:r>
              <a:rPr lang="en-GB" sz="1800" b="0" dirty="0"/>
              <a:t>You can register to vote from the age of 14</a:t>
            </a:r>
          </a:p>
        </p:txBody>
      </p:sp>
      <p:sp>
        <p:nvSpPr>
          <p:cNvPr id="5" name="Text Placeholder 4">
            <a:extLst>
              <a:ext uri="{FF2B5EF4-FFF2-40B4-BE49-F238E27FC236}">
                <a16:creationId xmlns:a16="http://schemas.microsoft.com/office/drawing/2014/main" id="{D1B86DB2-1A70-3745-8847-72D8F104E89F}"/>
              </a:ext>
            </a:extLst>
          </p:cNvPr>
          <p:cNvSpPr>
            <a:spLocks noGrp="1"/>
          </p:cNvSpPr>
          <p:nvPr>
            <p:ph type="body" sz="quarter" idx="13"/>
          </p:nvPr>
        </p:nvSpPr>
        <p:spPr>
          <a:xfrm>
            <a:off x="6240463" y="1908144"/>
            <a:ext cx="5543549" cy="2910672"/>
          </a:xfrm>
        </p:spPr>
        <p:txBody>
          <a:bodyPr/>
          <a:lstStyle/>
          <a:p>
            <a:r>
              <a:rPr lang="en-GB" sz="1800" b="0" dirty="0"/>
              <a:t>Use your vote, don’t lose it!  </a:t>
            </a:r>
          </a:p>
          <a:p>
            <a:endParaRPr lang="en-GB" sz="1800" b="0" dirty="0"/>
          </a:p>
          <a:p>
            <a:r>
              <a:rPr lang="en-GB" sz="1800" b="0" dirty="0"/>
              <a:t>Register to vote at </a:t>
            </a:r>
            <a:r>
              <a:rPr lang="en-GB" sz="1800" b="0" dirty="0">
                <a:hlinkClick r:id="rId3"/>
              </a:rPr>
              <a:t>gov.uk/</a:t>
            </a:r>
            <a:r>
              <a:rPr lang="en-GB" sz="1800" b="0" dirty="0" err="1">
                <a:hlinkClick r:id="rId3"/>
              </a:rPr>
              <a:t>registertovote</a:t>
            </a:r>
            <a:endParaRPr lang="en-GB" sz="1800" b="0" dirty="0"/>
          </a:p>
          <a:p>
            <a:endParaRPr lang="en-US" dirty="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t>Welcome to your vote</a:t>
            </a:r>
            <a:endParaRPr lang="en-US" dirty="0"/>
          </a:p>
        </p:txBody>
      </p:sp>
    </p:spTree>
    <p:extLst>
      <p:ext uri="{BB962C8B-B14F-4D97-AF65-F5344CB8AC3E}">
        <p14:creationId xmlns:p14="http://schemas.microsoft.com/office/powerpoint/2010/main" val="2142639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4D99-ADBC-0848-858F-4F7AB09DEF62}"/>
              </a:ext>
            </a:extLst>
          </p:cNvPr>
          <p:cNvSpPr>
            <a:spLocks noGrp="1"/>
          </p:cNvSpPr>
          <p:nvPr>
            <p:ph type="title"/>
          </p:nvPr>
        </p:nvSpPr>
        <p:spPr>
          <a:xfrm>
            <a:off x="4490288" y="1627644"/>
            <a:ext cx="8170635" cy="3581826"/>
          </a:xfrm>
        </p:spPr>
        <p:txBody>
          <a:bodyPr>
            <a:normAutofit fontScale="90000"/>
          </a:bodyPr>
          <a:lstStyle/>
          <a:p>
            <a:r>
              <a:rPr lang="en-GB" dirty="0"/>
              <a:t>Traffic should be banned from the roads around our school</a:t>
            </a:r>
            <a:br>
              <a:rPr lang="en-GB" dirty="0"/>
            </a:br>
            <a:endParaRPr lang="en-US" dirty="0"/>
          </a:p>
        </p:txBody>
      </p:sp>
      <p:sp>
        <p:nvSpPr>
          <p:cNvPr id="3" name="Title 1">
            <a:extLst>
              <a:ext uri="{FF2B5EF4-FFF2-40B4-BE49-F238E27FC236}">
                <a16:creationId xmlns:a16="http://schemas.microsoft.com/office/drawing/2014/main" id="{EF4D4D99-ADBC-0848-858F-4F7AB09DEF62}"/>
              </a:ext>
            </a:extLst>
          </p:cNvPr>
          <p:cNvSpPr txBox="1">
            <a:spLocks/>
          </p:cNvSpPr>
          <p:nvPr/>
        </p:nvSpPr>
        <p:spPr>
          <a:xfrm>
            <a:off x="176196" y="373275"/>
            <a:ext cx="8170635" cy="68180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b="0" dirty="0"/>
              <a:t>Raise your hand if you think…</a:t>
            </a:r>
            <a:endParaRPr lang="en-US" b="0" dirty="0"/>
          </a:p>
        </p:txBody>
      </p:sp>
    </p:spTree>
    <p:extLst>
      <p:ext uri="{BB962C8B-B14F-4D97-AF65-F5344CB8AC3E}">
        <p14:creationId xmlns:p14="http://schemas.microsoft.com/office/powerpoint/2010/main" val="279992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337538" y="1756599"/>
            <a:ext cx="7537940" cy="3581826"/>
          </a:xfrm>
        </p:spPr>
        <p:txBody>
          <a:bodyPr/>
          <a:lstStyle/>
          <a:p>
            <a:r>
              <a:rPr lang="en-GB" dirty="0"/>
              <a:t>Education should be compulsory until the age of 21</a:t>
            </a:r>
            <a:br>
              <a:rPr lang="en-GB" dirty="0"/>
            </a:br>
            <a:endParaRPr lang="en-US" dirty="0"/>
          </a:p>
        </p:txBody>
      </p:sp>
      <p:sp>
        <p:nvSpPr>
          <p:cNvPr id="3" name="Title 1">
            <a:extLst>
              <a:ext uri="{FF2B5EF4-FFF2-40B4-BE49-F238E27FC236}">
                <a16:creationId xmlns:a16="http://schemas.microsoft.com/office/drawing/2014/main" id="{EF4D4D99-ADBC-0848-858F-4F7AB09DEF62}"/>
              </a:ext>
            </a:extLst>
          </p:cNvPr>
          <p:cNvSpPr txBox="1">
            <a:spLocks/>
          </p:cNvSpPr>
          <p:nvPr/>
        </p:nvSpPr>
        <p:spPr>
          <a:xfrm>
            <a:off x="176196" y="373275"/>
            <a:ext cx="8170635" cy="68180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dirty="0"/>
              <a:t>Raise your hand if you think…</a:t>
            </a:r>
            <a:endParaRPr lang="en-US" dirty="0"/>
          </a:p>
        </p:txBody>
      </p:sp>
    </p:spTree>
    <p:extLst>
      <p:ext uri="{BB962C8B-B14F-4D97-AF65-F5344CB8AC3E}">
        <p14:creationId xmlns:p14="http://schemas.microsoft.com/office/powerpoint/2010/main" val="32132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4D99-ADBC-0848-858F-4F7AB09DEF62}"/>
              </a:ext>
            </a:extLst>
          </p:cNvPr>
          <p:cNvSpPr>
            <a:spLocks noGrp="1"/>
          </p:cNvSpPr>
          <p:nvPr>
            <p:ph type="title"/>
          </p:nvPr>
        </p:nvSpPr>
        <p:spPr>
          <a:xfrm>
            <a:off x="4490288" y="1627644"/>
            <a:ext cx="7408635" cy="3155371"/>
          </a:xfrm>
        </p:spPr>
        <p:txBody>
          <a:bodyPr>
            <a:normAutofit fontScale="90000"/>
          </a:bodyPr>
          <a:lstStyle/>
          <a:p>
            <a:r>
              <a:rPr lang="en-GB" dirty="0"/>
              <a:t>The UK should ensure every child in the world has enough to eat</a:t>
            </a:r>
          </a:p>
        </p:txBody>
      </p:sp>
      <p:sp>
        <p:nvSpPr>
          <p:cNvPr id="3" name="Title 1">
            <a:extLst>
              <a:ext uri="{FF2B5EF4-FFF2-40B4-BE49-F238E27FC236}">
                <a16:creationId xmlns:a16="http://schemas.microsoft.com/office/drawing/2014/main" id="{EF4D4D99-ADBC-0848-858F-4F7AB09DEF62}"/>
              </a:ext>
            </a:extLst>
          </p:cNvPr>
          <p:cNvSpPr txBox="1">
            <a:spLocks/>
          </p:cNvSpPr>
          <p:nvPr/>
        </p:nvSpPr>
        <p:spPr>
          <a:xfrm>
            <a:off x="176196" y="373275"/>
            <a:ext cx="8170635" cy="68180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dirty="0"/>
              <a:t>Raise your hand if you think…</a:t>
            </a:r>
            <a:endParaRPr lang="en-US" dirty="0"/>
          </a:p>
        </p:txBody>
      </p:sp>
    </p:spTree>
    <p:extLst>
      <p:ext uri="{BB962C8B-B14F-4D97-AF65-F5344CB8AC3E}">
        <p14:creationId xmlns:p14="http://schemas.microsoft.com/office/powerpoint/2010/main" val="412481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a:xfrm>
            <a:off x="280516" y="1754021"/>
            <a:ext cx="7128469" cy="2852737"/>
          </a:xfrm>
        </p:spPr>
        <p:txBody>
          <a:bodyPr>
            <a:normAutofit/>
          </a:bodyPr>
          <a:lstStyle/>
          <a:p>
            <a:r>
              <a:rPr lang="en-GB" dirty="0"/>
              <a:t>Who has the power to change these things?</a:t>
            </a:r>
            <a:endParaRPr lang="en-US" dirty="0"/>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dirty="0"/>
              <a:t>Welcome to your vote</a:t>
            </a:r>
          </a:p>
        </p:txBody>
      </p:sp>
    </p:spTree>
    <p:extLst>
      <p:ext uri="{BB962C8B-B14F-4D97-AF65-F5344CB8AC3E}">
        <p14:creationId xmlns:p14="http://schemas.microsoft.com/office/powerpoint/2010/main" val="366370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2FA9-D351-8D41-B378-76E5782E9887}"/>
              </a:ext>
            </a:extLst>
          </p:cNvPr>
          <p:cNvSpPr>
            <a:spLocks noGrp="1"/>
          </p:cNvSpPr>
          <p:nvPr>
            <p:ph type="title"/>
          </p:nvPr>
        </p:nvSpPr>
        <p:spPr>
          <a:xfrm>
            <a:off x="290455" y="467140"/>
            <a:ext cx="9861730" cy="610984"/>
          </a:xfrm>
        </p:spPr>
        <p:txBody>
          <a:bodyPr/>
          <a:lstStyle/>
          <a:p>
            <a:r>
              <a:rPr lang="en-GB" dirty="0"/>
              <a:t>Who has the power to change these things?</a:t>
            </a:r>
            <a:endParaRPr lang="en-US" dirty="0"/>
          </a:p>
        </p:txBody>
      </p:sp>
      <p:sp>
        <p:nvSpPr>
          <p:cNvPr id="10" name="Text Placeholder 9">
            <a:extLst>
              <a:ext uri="{FF2B5EF4-FFF2-40B4-BE49-F238E27FC236}">
                <a16:creationId xmlns:a16="http://schemas.microsoft.com/office/drawing/2014/main" id="{66EE8ADC-724E-2141-9E45-1EE7F61BEBC1}"/>
              </a:ext>
            </a:extLst>
          </p:cNvPr>
          <p:cNvSpPr>
            <a:spLocks noGrp="1"/>
          </p:cNvSpPr>
          <p:nvPr>
            <p:ph type="body" sz="quarter" idx="15"/>
          </p:nvPr>
        </p:nvSpPr>
        <p:spPr>
          <a:xfrm>
            <a:off x="469127" y="1778216"/>
            <a:ext cx="2989181" cy="618708"/>
          </a:xfrm>
        </p:spPr>
        <p:txBody>
          <a:bodyPr/>
          <a:lstStyle/>
          <a:p>
            <a:r>
              <a:rPr lang="en-US" dirty="0"/>
              <a:t>Local council	</a:t>
            </a:r>
          </a:p>
        </p:txBody>
      </p:sp>
      <p:sp>
        <p:nvSpPr>
          <p:cNvPr id="8" name="Text Placeholder 7">
            <a:extLst>
              <a:ext uri="{FF2B5EF4-FFF2-40B4-BE49-F238E27FC236}">
                <a16:creationId xmlns:a16="http://schemas.microsoft.com/office/drawing/2014/main" id="{536F2BB6-1BBC-924C-AAB0-F77E1F295D86}"/>
              </a:ext>
            </a:extLst>
          </p:cNvPr>
          <p:cNvSpPr>
            <a:spLocks noGrp="1"/>
          </p:cNvSpPr>
          <p:nvPr>
            <p:ph type="body" sz="quarter" idx="11"/>
          </p:nvPr>
        </p:nvSpPr>
        <p:spPr>
          <a:xfrm>
            <a:off x="371475" y="2396925"/>
            <a:ext cx="3672987" cy="2952754"/>
          </a:xfrm>
        </p:spPr>
        <p:txBody>
          <a:bodyPr numCol="1">
            <a:normAutofit fontScale="92500" lnSpcReduction="10000"/>
          </a:bodyPr>
          <a:lstStyle/>
          <a:p>
            <a:endParaRPr lang="en-GB" b="0" dirty="0"/>
          </a:p>
          <a:p>
            <a:endParaRPr lang="en-GB" b="0" dirty="0"/>
          </a:p>
          <a:p>
            <a:endParaRPr lang="en-GB" b="0" dirty="0"/>
          </a:p>
          <a:p>
            <a:endParaRPr lang="en-GB" b="0" dirty="0"/>
          </a:p>
          <a:p>
            <a:endParaRPr lang="en-GB" b="0" dirty="0"/>
          </a:p>
          <a:p>
            <a:endParaRPr lang="en-GB" b="0" dirty="0"/>
          </a:p>
          <a:p>
            <a:pPr algn="ctr">
              <a:lnSpc>
                <a:spcPct val="100000"/>
              </a:lnSpc>
            </a:pPr>
            <a:r>
              <a:rPr lang="en-GB" sz="2000" b="0" dirty="0"/>
              <a:t>Responsible for roads and traffic</a:t>
            </a:r>
          </a:p>
          <a:p>
            <a:endParaRPr lang="en-US" b="0" dirty="0"/>
          </a:p>
        </p:txBody>
      </p:sp>
      <p:sp>
        <p:nvSpPr>
          <p:cNvPr id="5" name="Footer Placeholder 4">
            <a:extLst>
              <a:ext uri="{FF2B5EF4-FFF2-40B4-BE49-F238E27FC236}">
                <a16:creationId xmlns:a16="http://schemas.microsoft.com/office/drawing/2014/main" id="{4DB4A6B0-010D-0C46-A946-CAC715885FB8}"/>
              </a:ext>
            </a:extLst>
          </p:cNvPr>
          <p:cNvSpPr>
            <a:spLocks noGrp="1"/>
          </p:cNvSpPr>
          <p:nvPr>
            <p:ph type="ftr" sz="quarter" idx="16"/>
          </p:nvPr>
        </p:nvSpPr>
        <p:spPr/>
        <p:txBody>
          <a:bodyPr/>
          <a:lstStyle/>
          <a:p>
            <a:r>
              <a:rPr lang="en-US"/>
              <a:t>Welcome to your vote</a:t>
            </a:r>
            <a:endParaRPr lang="en-US" dirty="0"/>
          </a:p>
        </p:txBody>
      </p:sp>
      <p:sp>
        <p:nvSpPr>
          <p:cNvPr id="7" name="Text Placeholder 9">
            <a:extLst>
              <a:ext uri="{FF2B5EF4-FFF2-40B4-BE49-F238E27FC236}">
                <a16:creationId xmlns:a16="http://schemas.microsoft.com/office/drawing/2014/main" id="{66EE8ADC-724E-2141-9E45-1EE7F61BEBC1}"/>
              </a:ext>
            </a:extLst>
          </p:cNvPr>
          <p:cNvSpPr txBox="1">
            <a:spLocks/>
          </p:cNvSpPr>
          <p:nvPr/>
        </p:nvSpPr>
        <p:spPr>
          <a:xfrm>
            <a:off x="4290076" y="1782826"/>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Senedd</a:t>
            </a:r>
            <a:endParaRPr lang="en-US" dirty="0"/>
          </a:p>
        </p:txBody>
      </p:sp>
      <p:sp>
        <p:nvSpPr>
          <p:cNvPr id="11" name="Text Placeholder 9">
            <a:extLst>
              <a:ext uri="{FF2B5EF4-FFF2-40B4-BE49-F238E27FC236}">
                <a16:creationId xmlns:a16="http://schemas.microsoft.com/office/drawing/2014/main" id="{66EE8ADC-724E-2141-9E45-1EE7F61BEBC1}"/>
              </a:ext>
            </a:extLst>
          </p:cNvPr>
          <p:cNvSpPr txBox="1">
            <a:spLocks/>
          </p:cNvSpPr>
          <p:nvPr/>
        </p:nvSpPr>
        <p:spPr>
          <a:xfrm>
            <a:off x="8111025" y="1759188"/>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UK Parliament</a:t>
            </a:r>
          </a:p>
        </p:txBody>
      </p:sp>
      <p:sp>
        <p:nvSpPr>
          <p:cNvPr id="13" name="Text Placeholder 7">
            <a:extLst>
              <a:ext uri="{FF2B5EF4-FFF2-40B4-BE49-F238E27FC236}">
                <a16:creationId xmlns:a16="http://schemas.microsoft.com/office/drawing/2014/main" id="{536F2BB6-1BBC-924C-AAB0-F77E1F295D86}"/>
              </a:ext>
            </a:extLst>
          </p:cNvPr>
          <p:cNvSpPr txBox="1">
            <a:spLocks/>
          </p:cNvSpPr>
          <p:nvPr/>
        </p:nvSpPr>
        <p:spPr>
          <a:xfrm>
            <a:off x="4218578" y="2396925"/>
            <a:ext cx="3761452"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b="0" dirty="0"/>
          </a:p>
          <a:p>
            <a:pPr algn="ctr"/>
            <a:endParaRPr lang="en-GB" b="0" dirty="0"/>
          </a:p>
          <a:p>
            <a:pPr algn="ctr"/>
            <a:endParaRPr lang="en-GB" b="0" dirty="0"/>
          </a:p>
          <a:p>
            <a:pPr algn="ctr"/>
            <a:endParaRPr lang="en-GB" b="0" dirty="0"/>
          </a:p>
          <a:p>
            <a:pPr algn="ctr"/>
            <a:endParaRPr lang="en-GB" sz="2000" b="0" dirty="0"/>
          </a:p>
          <a:p>
            <a:pPr algn="ctr"/>
            <a:r>
              <a:rPr lang="en-GB" sz="2000" b="0" dirty="0"/>
              <a:t>Responsible</a:t>
            </a:r>
            <a:r>
              <a:rPr lang="en-GB" b="0" dirty="0"/>
              <a:t> for education</a:t>
            </a:r>
          </a:p>
          <a:p>
            <a:endParaRPr lang="en-US" b="0" dirty="0"/>
          </a:p>
        </p:txBody>
      </p:sp>
      <p:sp>
        <p:nvSpPr>
          <p:cNvPr id="14" name="Text Placeholder 7">
            <a:extLst>
              <a:ext uri="{FF2B5EF4-FFF2-40B4-BE49-F238E27FC236}">
                <a16:creationId xmlns:a16="http://schemas.microsoft.com/office/drawing/2014/main" id="{536F2BB6-1BBC-924C-AAB0-F77E1F295D86}"/>
              </a:ext>
            </a:extLst>
          </p:cNvPr>
          <p:cNvSpPr txBox="1">
            <a:spLocks/>
          </p:cNvSpPr>
          <p:nvPr/>
        </p:nvSpPr>
        <p:spPr>
          <a:xfrm>
            <a:off x="8111025" y="2396925"/>
            <a:ext cx="3672987"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p>
          <a:p>
            <a:pPr algn="ctr"/>
            <a:endParaRPr lang="en-GB" dirty="0"/>
          </a:p>
          <a:p>
            <a:pPr algn="ctr"/>
            <a:endParaRPr lang="en-GB" dirty="0"/>
          </a:p>
          <a:p>
            <a:pPr algn="ctr"/>
            <a:endParaRPr lang="en-GB" dirty="0"/>
          </a:p>
          <a:p>
            <a:pPr algn="ctr"/>
            <a:endParaRPr lang="en-GB" dirty="0"/>
          </a:p>
          <a:p>
            <a:pPr algn="ctr"/>
            <a:r>
              <a:rPr lang="en-GB" sz="2000" b="0" dirty="0"/>
              <a:t>Responsible for </a:t>
            </a:r>
            <a:br>
              <a:rPr lang="en-GB" sz="2000" b="0" dirty="0"/>
            </a:br>
            <a:r>
              <a:rPr lang="en-GB" sz="2000" b="0" dirty="0"/>
              <a:t>foreign affairs</a:t>
            </a:r>
          </a:p>
        </p:txBody>
      </p:sp>
      <p:pic>
        <p:nvPicPr>
          <p:cNvPr id="15" name="Picture 14"/>
          <p:cNvPicPr>
            <a:picLocks noChangeAspect="1"/>
          </p:cNvPicPr>
          <p:nvPr/>
        </p:nvPicPr>
        <p:blipFill>
          <a:blip r:embed="rId3"/>
          <a:stretch>
            <a:fillRect/>
          </a:stretch>
        </p:blipFill>
        <p:spPr>
          <a:xfrm>
            <a:off x="1368268" y="2307291"/>
            <a:ext cx="1632839" cy="2169662"/>
          </a:xfrm>
          <a:prstGeom prst="rect">
            <a:avLst/>
          </a:prstGeom>
        </p:spPr>
      </p:pic>
      <p:pic>
        <p:nvPicPr>
          <p:cNvPr id="17" name="Picture 16"/>
          <p:cNvPicPr>
            <a:picLocks noChangeAspect="1"/>
          </p:cNvPicPr>
          <p:nvPr/>
        </p:nvPicPr>
        <p:blipFill>
          <a:blip r:embed="rId4"/>
          <a:stretch>
            <a:fillRect/>
          </a:stretch>
        </p:blipFill>
        <p:spPr>
          <a:xfrm>
            <a:off x="8699221" y="2327895"/>
            <a:ext cx="2531980" cy="1992000"/>
          </a:xfrm>
          <a:prstGeom prst="rect">
            <a:avLst/>
          </a:prstGeom>
        </p:spPr>
      </p:pic>
      <p:pic>
        <p:nvPicPr>
          <p:cNvPr id="6" name="Picture 5">
            <a:extLst>
              <a:ext uri="{FF2B5EF4-FFF2-40B4-BE49-F238E27FC236}">
                <a16:creationId xmlns:a16="http://schemas.microsoft.com/office/drawing/2014/main" id="{896A6F60-6671-46B7-AABD-47708EC57118}"/>
              </a:ext>
            </a:extLst>
          </p:cNvPr>
          <p:cNvPicPr>
            <a:picLocks noChangeAspect="1"/>
          </p:cNvPicPr>
          <p:nvPr/>
        </p:nvPicPr>
        <p:blipFill>
          <a:blip r:embed="rId5"/>
          <a:srcRect l="4659" t="11427" r="3280" b="7462"/>
          <a:stretch>
            <a:fillRect/>
          </a:stretch>
        </p:blipFill>
        <p:spPr>
          <a:xfrm>
            <a:off x="4493440" y="2531983"/>
            <a:ext cx="3257989" cy="1794034"/>
          </a:xfrm>
          <a:prstGeom prst="rect">
            <a:avLst/>
          </a:prstGeom>
        </p:spPr>
      </p:pic>
    </p:spTree>
    <p:extLst>
      <p:ext uri="{BB962C8B-B14F-4D97-AF65-F5344CB8AC3E}">
        <p14:creationId xmlns:p14="http://schemas.microsoft.com/office/powerpoint/2010/main" val="183313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2FA9-D351-8D41-B378-76E5782E9887}"/>
              </a:ext>
            </a:extLst>
          </p:cNvPr>
          <p:cNvSpPr>
            <a:spLocks noGrp="1"/>
          </p:cNvSpPr>
          <p:nvPr>
            <p:ph type="title"/>
          </p:nvPr>
        </p:nvSpPr>
        <p:spPr>
          <a:xfrm>
            <a:off x="290455" y="467140"/>
            <a:ext cx="9861730" cy="610984"/>
          </a:xfrm>
        </p:spPr>
        <p:txBody>
          <a:bodyPr/>
          <a:lstStyle/>
          <a:p>
            <a:r>
              <a:rPr lang="en-GB" dirty="0"/>
              <a:t>How do they make decisions?</a:t>
            </a:r>
            <a:endParaRPr lang="en-US" dirty="0"/>
          </a:p>
        </p:txBody>
      </p:sp>
      <p:sp>
        <p:nvSpPr>
          <p:cNvPr id="10" name="Text Placeholder 9">
            <a:extLst>
              <a:ext uri="{FF2B5EF4-FFF2-40B4-BE49-F238E27FC236}">
                <a16:creationId xmlns:a16="http://schemas.microsoft.com/office/drawing/2014/main" id="{66EE8ADC-724E-2141-9E45-1EE7F61BEBC1}"/>
              </a:ext>
            </a:extLst>
          </p:cNvPr>
          <p:cNvSpPr>
            <a:spLocks noGrp="1"/>
          </p:cNvSpPr>
          <p:nvPr>
            <p:ph type="body" sz="quarter" idx="15"/>
          </p:nvPr>
        </p:nvSpPr>
        <p:spPr>
          <a:xfrm>
            <a:off x="469127" y="1778216"/>
            <a:ext cx="2989181" cy="618708"/>
          </a:xfrm>
        </p:spPr>
        <p:txBody>
          <a:bodyPr/>
          <a:lstStyle/>
          <a:p>
            <a:r>
              <a:rPr lang="en-US" dirty="0"/>
              <a:t>Local council	</a:t>
            </a:r>
          </a:p>
        </p:txBody>
      </p:sp>
      <p:sp>
        <p:nvSpPr>
          <p:cNvPr id="8" name="Text Placeholder 7">
            <a:extLst>
              <a:ext uri="{FF2B5EF4-FFF2-40B4-BE49-F238E27FC236}">
                <a16:creationId xmlns:a16="http://schemas.microsoft.com/office/drawing/2014/main" id="{536F2BB6-1BBC-924C-AAB0-F77E1F295D86}"/>
              </a:ext>
            </a:extLst>
          </p:cNvPr>
          <p:cNvSpPr>
            <a:spLocks noGrp="1"/>
          </p:cNvSpPr>
          <p:nvPr>
            <p:ph type="body" sz="quarter" idx="11"/>
          </p:nvPr>
        </p:nvSpPr>
        <p:spPr>
          <a:xfrm>
            <a:off x="371475" y="2396925"/>
            <a:ext cx="3672987" cy="2952754"/>
          </a:xfrm>
        </p:spPr>
        <p:txBody>
          <a:bodyPr numCol="1">
            <a:normAutofit lnSpcReduction="10000"/>
          </a:bodyPr>
          <a:lstStyle/>
          <a:p>
            <a:endParaRPr lang="en-GB" b="0" dirty="0"/>
          </a:p>
          <a:p>
            <a:endParaRPr lang="en-GB" b="0" dirty="0"/>
          </a:p>
          <a:p>
            <a:endParaRPr lang="en-GB" b="0" dirty="0"/>
          </a:p>
          <a:p>
            <a:endParaRPr lang="en-GB" b="0" dirty="0"/>
          </a:p>
          <a:p>
            <a:endParaRPr lang="en-GB" b="0" dirty="0"/>
          </a:p>
          <a:p>
            <a:endParaRPr lang="en-GB" b="0" dirty="0"/>
          </a:p>
          <a:p>
            <a:pPr algn="ctr"/>
            <a:r>
              <a:rPr lang="en-GB" sz="2000" b="0" dirty="0"/>
              <a:t>Responsible for roads and traffic</a:t>
            </a:r>
          </a:p>
          <a:p>
            <a:endParaRPr lang="en-US" b="0" dirty="0"/>
          </a:p>
        </p:txBody>
      </p:sp>
      <p:sp>
        <p:nvSpPr>
          <p:cNvPr id="5" name="Footer Placeholder 4">
            <a:extLst>
              <a:ext uri="{FF2B5EF4-FFF2-40B4-BE49-F238E27FC236}">
                <a16:creationId xmlns:a16="http://schemas.microsoft.com/office/drawing/2014/main" id="{4DB4A6B0-010D-0C46-A946-CAC715885FB8}"/>
              </a:ext>
            </a:extLst>
          </p:cNvPr>
          <p:cNvSpPr>
            <a:spLocks noGrp="1"/>
          </p:cNvSpPr>
          <p:nvPr>
            <p:ph type="ftr" sz="quarter" idx="16"/>
          </p:nvPr>
        </p:nvSpPr>
        <p:spPr/>
        <p:txBody>
          <a:bodyPr/>
          <a:lstStyle/>
          <a:p>
            <a:r>
              <a:rPr lang="en-US"/>
              <a:t>Welcome to your vote</a:t>
            </a:r>
            <a:endParaRPr lang="en-US" dirty="0"/>
          </a:p>
        </p:txBody>
      </p:sp>
      <p:sp>
        <p:nvSpPr>
          <p:cNvPr id="7" name="Text Placeholder 9">
            <a:extLst>
              <a:ext uri="{FF2B5EF4-FFF2-40B4-BE49-F238E27FC236}">
                <a16:creationId xmlns:a16="http://schemas.microsoft.com/office/drawing/2014/main" id="{66EE8ADC-724E-2141-9E45-1EE7F61BEBC1}"/>
              </a:ext>
            </a:extLst>
          </p:cNvPr>
          <p:cNvSpPr txBox="1">
            <a:spLocks/>
          </p:cNvSpPr>
          <p:nvPr/>
        </p:nvSpPr>
        <p:spPr>
          <a:xfrm>
            <a:off x="4290076" y="1782826"/>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Senedd</a:t>
            </a:r>
            <a:endParaRPr lang="en-US" dirty="0"/>
          </a:p>
        </p:txBody>
      </p:sp>
      <p:sp>
        <p:nvSpPr>
          <p:cNvPr id="11" name="Text Placeholder 9">
            <a:extLst>
              <a:ext uri="{FF2B5EF4-FFF2-40B4-BE49-F238E27FC236}">
                <a16:creationId xmlns:a16="http://schemas.microsoft.com/office/drawing/2014/main" id="{66EE8ADC-724E-2141-9E45-1EE7F61BEBC1}"/>
              </a:ext>
            </a:extLst>
          </p:cNvPr>
          <p:cNvSpPr txBox="1">
            <a:spLocks/>
          </p:cNvSpPr>
          <p:nvPr/>
        </p:nvSpPr>
        <p:spPr>
          <a:xfrm>
            <a:off x="8111025" y="1759188"/>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UK Parliament</a:t>
            </a:r>
          </a:p>
        </p:txBody>
      </p:sp>
      <p:sp>
        <p:nvSpPr>
          <p:cNvPr id="13" name="Text Placeholder 7">
            <a:extLst>
              <a:ext uri="{FF2B5EF4-FFF2-40B4-BE49-F238E27FC236}">
                <a16:creationId xmlns:a16="http://schemas.microsoft.com/office/drawing/2014/main" id="{536F2BB6-1BBC-924C-AAB0-F77E1F295D86}"/>
              </a:ext>
            </a:extLst>
          </p:cNvPr>
          <p:cNvSpPr txBox="1">
            <a:spLocks/>
          </p:cNvSpPr>
          <p:nvPr/>
        </p:nvSpPr>
        <p:spPr>
          <a:xfrm>
            <a:off x="4218578" y="2396925"/>
            <a:ext cx="3761452"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b="0" dirty="0"/>
          </a:p>
          <a:p>
            <a:pPr algn="ctr"/>
            <a:endParaRPr lang="en-GB" b="0" dirty="0"/>
          </a:p>
          <a:p>
            <a:pPr algn="ctr"/>
            <a:endParaRPr lang="en-GB" b="0" dirty="0"/>
          </a:p>
          <a:p>
            <a:pPr algn="ctr"/>
            <a:endParaRPr lang="en-GB" b="0" dirty="0"/>
          </a:p>
          <a:p>
            <a:pPr algn="ctr"/>
            <a:endParaRPr lang="en-GB" sz="2000" b="0" dirty="0"/>
          </a:p>
          <a:p>
            <a:pPr algn="ctr"/>
            <a:r>
              <a:rPr lang="en-GB" sz="2000" b="0" dirty="0"/>
              <a:t>Responsible</a:t>
            </a:r>
            <a:r>
              <a:rPr lang="en-GB" b="0" dirty="0"/>
              <a:t> for education</a:t>
            </a:r>
          </a:p>
          <a:p>
            <a:endParaRPr lang="en-US" b="0" dirty="0"/>
          </a:p>
        </p:txBody>
      </p:sp>
      <p:sp>
        <p:nvSpPr>
          <p:cNvPr id="14" name="Text Placeholder 7">
            <a:extLst>
              <a:ext uri="{FF2B5EF4-FFF2-40B4-BE49-F238E27FC236}">
                <a16:creationId xmlns:a16="http://schemas.microsoft.com/office/drawing/2014/main" id="{536F2BB6-1BBC-924C-AAB0-F77E1F295D86}"/>
              </a:ext>
            </a:extLst>
          </p:cNvPr>
          <p:cNvSpPr txBox="1">
            <a:spLocks/>
          </p:cNvSpPr>
          <p:nvPr/>
        </p:nvSpPr>
        <p:spPr>
          <a:xfrm>
            <a:off x="8111025" y="2411673"/>
            <a:ext cx="3672987"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p>
          <a:p>
            <a:pPr algn="ctr"/>
            <a:endParaRPr lang="en-GB" dirty="0"/>
          </a:p>
          <a:p>
            <a:pPr algn="ctr"/>
            <a:endParaRPr lang="en-GB" dirty="0"/>
          </a:p>
          <a:p>
            <a:pPr algn="ctr"/>
            <a:endParaRPr lang="en-GB" dirty="0"/>
          </a:p>
          <a:p>
            <a:pPr algn="ctr"/>
            <a:endParaRPr lang="en-GB" dirty="0"/>
          </a:p>
          <a:p>
            <a:pPr algn="ctr"/>
            <a:r>
              <a:rPr lang="en-GB" sz="2000" b="0" dirty="0"/>
              <a:t>Responsible for </a:t>
            </a:r>
            <a:br>
              <a:rPr lang="en-GB" sz="2000" b="0" dirty="0"/>
            </a:br>
            <a:r>
              <a:rPr lang="en-GB" sz="2000" b="0" dirty="0"/>
              <a:t>foreign affairs</a:t>
            </a:r>
          </a:p>
        </p:txBody>
      </p:sp>
      <p:pic>
        <p:nvPicPr>
          <p:cNvPr id="15" name="Picture 14"/>
          <p:cNvPicPr>
            <a:picLocks noChangeAspect="1"/>
          </p:cNvPicPr>
          <p:nvPr/>
        </p:nvPicPr>
        <p:blipFill>
          <a:blip r:embed="rId3"/>
          <a:stretch>
            <a:fillRect/>
          </a:stretch>
        </p:blipFill>
        <p:spPr>
          <a:xfrm>
            <a:off x="1368268" y="2307291"/>
            <a:ext cx="1632839" cy="2169662"/>
          </a:xfrm>
          <a:prstGeom prst="rect">
            <a:avLst/>
          </a:prstGeom>
        </p:spPr>
      </p:pic>
      <p:pic>
        <p:nvPicPr>
          <p:cNvPr id="17" name="Picture 16"/>
          <p:cNvPicPr>
            <a:picLocks noChangeAspect="1"/>
          </p:cNvPicPr>
          <p:nvPr/>
        </p:nvPicPr>
        <p:blipFill>
          <a:blip r:embed="rId4"/>
          <a:stretch>
            <a:fillRect/>
          </a:stretch>
        </p:blipFill>
        <p:spPr>
          <a:xfrm>
            <a:off x="8699221" y="2327895"/>
            <a:ext cx="2531980" cy="1992000"/>
          </a:xfrm>
          <a:prstGeom prst="rect">
            <a:avLst/>
          </a:prstGeom>
        </p:spPr>
      </p:pic>
      <p:pic>
        <p:nvPicPr>
          <p:cNvPr id="4" name="Picture 3">
            <a:extLst>
              <a:ext uri="{FF2B5EF4-FFF2-40B4-BE49-F238E27FC236}">
                <a16:creationId xmlns:a16="http://schemas.microsoft.com/office/drawing/2014/main" id="{2C3DC28A-C933-4E83-5EFE-13EFBE6FAF16}"/>
              </a:ext>
            </a:extLst>
          </p:cNvPr>
          <p:cNvPicPr>
            <a:picLocks noChangeAspect="1"/>
          </p:cNvPicPr>
          <p:nvPr/>
        </p:nvPicPr>
        <p:blipFill>
          <a:blip r:embed="rId5"/>
          <a:srcRect l="4659" t="11427" r="3280" b="7462"/>
          <a:stretch>
            <a:fillRect/>
          </a:stretch>
        </p:blipFill>
        <p:spPr>
          <a:xfrm>
            <a:off x="4448749" y="2531983"/>
            <a:ext cx="3257989" cy="1794034"/>
          </a:xfrm>
          <a:prstGeom prst="rect">
            <a:avLst/>
          </a:prstGeom>
        </p:spPr>
      </p:pic>
    </p:spTree>
    <p:extLst>
      <p:ext uri="{BB962C8B-B14F-4D97-AF65-F5344CB8AC3E}">
        <p14:creationId xmlns:p14="http://schemas.microsoft.com/office/powerpoint/2010/main" val="30752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a:t>Welcome to your vote</a:t>
            </a:r>
            <a:endParaRPr lang="en-US" dirty="0"/>
          </a:p>
        </p:txBody>
      </p:sp>
      <p:pic>
        <p:nvPicPr>
          <p:cNvPr id="6" name="Online Media 5" title="Welcome to Your Vote - Your Vote in Wales [English]">
            <a:hlinkClick r:id="" action="ppaction://media"/>
            <a:extLst>
              <a:ext uri="{FF2B5EF4-FFF2-40B4-BE49-F238E27FC236}">
                <a16:creationId xmlns:a16="http://schemas.microsoft.com/office/drawing/2014/main" id="{86A489B0-9A23-4013-C354-482B4C8DE676}"/>
              </a:ext>
            </a:extLst>
          </p:cNvPr>
          <p:cNvPicPr>
            <a:picLocks noRot="1" noChangeAspect="1"/>
          </p:cNvPicPr>
          <p:nvPr>
            <a:videoFile r:link="rId1"/>
          </p:nvPr>
        </p:nvPicPr>
        <p:blipFill>
          <a:blip r:embed="rId4"/>
          <a:stretch>
            <a:fillRect/>
          </a:stretch>
        </p:blipFill>
        <p:spPr>
          <a:xfrm>
            <a:off x="146952" y="469831"/>
            <a:ext cx="7750568" cy="4366517"/>
          </a:xfrm>
          <a:prstGeom prst="rect">
            <a:avLst/>
          </a:prstGeom>
        </p:spPr>
      </p:pic>
    </p:spTree>
    <p:extLst>
      <p:ext uri="{BB962C8B-B14F-4D97-AF65-F5344CB8AC3E}">
        <p14:creationId xmlns:p14="http://schemas.microsoft.com/office/powerpoint/2010/main" val="38669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DB827-FF89-004D-A106-A7DA05FE1DCD}"/>
              </a:ext>
            </a:extLst>
          </p:cNvPr>
          <p:cNvSpPr>
            <a:spLocks noGrp="1"/>
          </p:cNvSpPr>
          <p:nvPr>
            <p:ph type="title"/>
          </p:nvPr>
        </p:nvSpPr>
        <p:spPr/>
        <p:txBody>
          <a:bodyPr/>
          <a:lstStyle/>
          <a:p>
            <a:r>
              <a:rPr lang="en-US" dirty="0"/>
              <a:t>Democracy</a:t>
            </a:r>
          </a:p>
        </p:txBody>
      </p:sp>
      <p:sp>
        <p:nvSpPr>
          <p:cNvPr id="3" name="Footer Placeholder 2">
            <a:extLst>
              <a:ext uri="{FF2B5EF4-FFF2-40B4-BE49-F238E27FC236}">
                <a16:creationId xmlns:a16="http://schemas.microsoft.com/office/drawing/2014/main" id="{33AB473C-42FA-4A4E-9967-500B6E15735A}"/>
              </a:ext>
            </a:extLst>
          </p:cNvPr>
          <p:cNvSpPr>
            <a:spLocks noGrp="1"/>
          </p:cNvSpPr>
          <p:nvPr>
            <p:ph type="ftr" sz="quarter" idx="14"/>
          </p:nvPr>
        </p:nvSpPr>
        <p:spPr>
          <a:xfrm>
            <a:off x="280516" y="6023044"/>
            <a:ext cx="6994044" cy="365125"/>
          </a:xfrm>
        </p:spPr>
        <p:txBody>
          <a:bodyPr/>
          <a:lstStyle/>
          <a:p>
            <a:r>
              <a:rPr lang="en-US"/>
              <a:t>Welcome to your vote</a:t>
            </a:r>
            <a:endParaRPr lang="en-US" dirty="0"/>
          </a:p>
        </p:txBody>
      </p:sp>
    </p:spTree>
    <p:extLst>
      <p:ext uri="{BB962C8B-B14F-4D97-AF65-F5344CB8AC3E}">
        <p14:creationId xmlns:p14="http://schemas.microsoft.com/office/powerpoint/2010/main" val="4069406650"/>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9913AA-6154-415A-B91F-3C879A79ED9D}">
  <ds:schemaRefs>
    <ds:schemaRef ds:uri="http://purl.org/dc/terms/"/>
    <ds:schemaRef ds:uri="http://schemas.openxmlformats.org/package/2006/metadata/core-properties"/>
    <ds:schemaRef ds:uri="6d2e1d86-c86b-43fd-9db4-93ab99a38982"/>
    <ds:schemaRef ds:uri="http://purl.org/dc/dcmitype/"/>
    <ds:schemaRef ds:uri="1c1f4285-2815-43cb-9964-6388e3ed2cdf"/>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27B58ED-F22F-4006-9F60-416A6DD5F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C4F63D-165B-4BD7-A9C0-D305B5F414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3608</TotalTime>
  <Words>1063</Words>
  <Application>Microsoft Office PowerPoint</Application>
  <PresentationFormat>Widescreen</PresentationFormat>
  <Paragraphs>169</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Montserrat Black</vt:lpstr>
      <vt:lpstr>Montserrat ExtraBold</vt:lpstr>
      <vt:lpstr>Calibri</vt:lpstr>
      <vt:lpstr>Arial</vt:lpstr>
      <vt:lpstr>Wingdings</vt:lpstr>
      <vt:lpstr>Montserrat</vt:lpstr>
      <vt:lpstr>Office Theme</vt:lpstr>
      <vt:lpstr>PowerPoint Presentation</vt:lpstr>
      <vt:lpstr>Traffic should be banned from the roads around our school </vt:lpstr>
      <vt:lpstr>Education should be compulsory until the age of 21 </vt:lpstr>
      <vt:lpstr>The UK should ensure every child in the world has enough to eat</vt:lpstr>
      <vt:lpstr>Who has the power to change these things?</vt:lpstr>
      <vt:lpstr>Who has the power to change these things?</vt:lpstr>
      <vt:lpstr>How do they make decisions?</vt:lpstr>
      <vt:lpstr>PowerPoint Presentation</vt:lpstr>
      <vt:lpstr>Democracy</vt:lpstr>
      <vt:lpstr>A system of government where people vote to elect the people who represent them  </vt:lpstr>
      <vt:lpstr>Who could vote? </vt:lpstr>
      <vt:lpstr>Who could vote? Answers </vt:lpstr>
      <vt:lpstr>Who could vote? </vt:lpstr>
      <vt:lpstr>PowerPoint Presentation</vt:lpstr>
      <vt:lpstr>How would you feel if you were not allowed to vote?</vt:lpstr>
      <vt:lpstr>PowerPoint Presentation</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84</cp:revision>
  <dcterms:created xsi:type="dcterms:W3CDTF">2021-02-10T12:48:52Z</dcterms:created>
  <dcterms:modified xsi:type="dcterms:W3CDTF">2025-09-25T11:07:11Z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