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6"/>
  </p:notesMasterIdLst>
  <p:sldIdLst>
    <p:sldId id="263" r:id="rId5"/>
    <p:sldId id="319" r:id="rId6"/>
    <p:sldId id="309" r:id="rId7"/>
    <p:sldId id="310" r:id="rId8"/>
    <p:sldId id="311" r:id="rId9"/>
    <p:sldId id="315" r:id="rId10"/>
    <p:sldId id="316" r:id="rId11"/>
    <p:sldId id="317" r:id="rId12"/>
    <p:sldId id="312" r:id="rId13"/>
    <p:sldId id="301" r:id="rId14"/>
    <p:sldId id="318" r:id="rId15"/>
  </p:sldIdLst>
  <p:sldSz cx="12192000" cy="6858000"/>
  <p:notesSz cx="6858000" cy="9144000"/>
  <p:embeddedFontLst>
    <p:embeddedFont>
      <p:font typeface="Montserrat" panose="00000500000000000000" pitchFamily="2" charset="0"/>
      <p:regular r:id="rId17"/>
      <p:bold r:id="rId18"/>
      <p:italic r:id="rId19"/>
      <p:boldItalic r:id="rId20"/>
    </p:embeddedFont>
    <p:embeddedFont>
      <p:font typeface="Montserrat Black" panose="00000A00000000000000" pitchFamily="2" charset="0"/>
      <p:bold r:id="rId21"/>
      <p:italic r:id="rId22"/>
      <p:boldItalic r:id="rId23"/>
    </p:embeddedFont>
    <p:embeddedFont>
      <p:font typeface="Montserrat ExtraBold" panose="00000900000000000000" pitchFamily="2" charset="0"/>
      <p:bold r:id="rId24"/>
      <p:italic r:id="rId25"/>
      <p:boldItalic r:id="rId26"/>
    </p:embeddedFont>
    <p:embeddedFont>
      <p:font typeface="Montserrat Medium" panose="00000600000000000000" pitchFamily="2" charset="0"/>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F"/>
    <a:srgbClr val="00E7BD"/>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26"/>
    <p:restoredTop sz="81904" autoAdjust="0"/>
  </p:normalViewPr>
  <p:slideViewPr>
    <p:cSldViewPr snapToGrid="0" snapToObjects="1" showGuides="1">
      <p:cViewPr varScale="1">
        <p:scale>
          <a:sx n="64" d="100"/>
          <a:sy n="64" d="100"/>
        </p:scale>
        <p:origin x="96" y="6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rgain Gwilym" userId="285f13f4-55af-43a1-8b10-100e4f23e4c9" providerId="ADAL" clId="{ADFBEC7E-750B-4967-9042-57B8FAC4601A}"/>
    <pc:docChg chg="modSld">
      <pc:chgData name="Eurgain Gwilym" userId="285f13f4-55af-43a1-8b10-100e4f23e4c9" providerId="ADAL" clId="{ADFBEC7E-750B-4967-9042-57B8FAC4601A}" dt="2024-01-30T15:54:20.765" v="1" actId="5793"/>
      <pc:docMkLst>
        <pc:docMk/>
      </pc:docMkLst>
      <pc:sldChg chg="modSp mod">
        <pc:chgData name="Eurgain Gwilym" userId="285f13f4-55af-43a1-8b10-100e4f23e4c9" providerId="ADAL" clId="{ADFBEC7E-750B-4967-9042-57B8FAC4601A}" dt="2024-01-30T15:54:20.765" v="1" actId="5793"/>
        <pc:sldMkLst>
          <pc:docMk/>
          <pc:sldMk cId="4215682302" sldId="319"/>
        </pc:sldMkLst>
        <pc:spChg chg="mod">
          <ac:chgData name="Eurgain Gwilym" userId="285f13f4-55af-43a1-8b10-100e4f23e4c9" providerId="ADAL" clId="{ADFBEC7E-750B-4967-9042-57B8FAC4601A}" dt="2024-01-30T15:54:20.765" v="1" actId="5793"/>
          <ac:spMkLst>
            <pc:docMk/>
            <pc:sldMk cId="4215682302" sldId="319"/>
            <ac:spMk id="7" creationId="{5B011388-C9D0-A14A-9472-AA87D695B0A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defRPr b="0" i="0"/>
            </a:pPr>
            <a:r>
              <a:rPr lang="1106"/>
              <a:t>Gan ddefnyddio'r Cerdyn Bingo, bydd yn rhaid i'r myfyrwyr ddod o hyd i bobl o amgylch yr ystafell sydd wedi cyflawni'r datganiadau canlynol. </a:t>
            </a:r>
          </a:p>
          <a:p>
            <a:pPr>
              <a:lnSpc>
                <a:spcPct val="110000"/>
              </a:lnSpc>
            </a:pPr>
            <a:endParaRPr lang="en-GB"/>
          </a:p>
          <a:p>
            <a:pPr>
              <a:lnSpc>
                <a:spcPct val="110000"/>
              </a:lnSpc>
              <a:defRPr b="0" i="0"/>
            </a:pPr>
            <a:r>
              <a:rPr lang="1106"/>
              <a:t>Ni fydd yr holl ddatganiadau yn gymwys i bob ysgol, felly dylech olygu'r datganiadau yn unol â hyn. </a:t>
            </a:r>
          </a:p>
          <a:p>
            <a:pPr>
              <a:lnSpc>
                <a:spcPct val="110000"/>
              </a:lnSpc>
            </a:pPr>
            <a:endParaRPr lang="en-GB"/>
          </a:p>
          <a:p>
            <a:pPr>
              <a:lnSpc>
                <a:spcPct val="110000"/>
              </a:lnSpc>
              <a:defRPr b="0" i="0"/>
            </a:pPr>
            <a:r>
              <a:rPr lang="1106"/>
              <a:t>Y myfyriwr cyntaf i gwblhau ei gerdyn yw'r enillydd</a:t>
            </a:r>
            <a:endParaRPr lang="en-US"/>
          </a:p>
          <a:p>
            <a:endParaRPr lang="en-GB"/>
          </a:p>
        </p:txBody>
      </p:sp>
      <p:sp>
        <p:nvSpPr>
          <p:cNvPr id="4" name="Slide Number Placeholder 3"/>
          <p:cNvSpPr>
            <a:spLocks noGrp="1"/>
          </p:cNvSpPr>
          <p:nvPr>
            <p:ph type="sldNum" sz="quarter" idx="10"/>
          </p:nvPr>
        </p:nvSpPr>
        <p:spPr/>
        <p:txBody>
          <a:bodyPr/>
          <a:lstStyle/>
          <a:p>
            <a:pPr>
              <a:defRPr b="0" i="0"/>
            </a:pPr>
            <a:fld id="{5564DA09-BE4C-4CB6-ACA1-ABB9FBDA2C3E}" type="slidenum">
              <a:rPr lang="en-US" smtClean="0"/>
              <a:t>4</a:t>
            </a:fld>
            <a:endParaRPr lang="en-US"/>
          </a:p>
        </p:txBody>
      </p:sp>
    </p:spTree>
    <p:extLst>
      <p:ext uri="{BB962C8B-B14F-4D97-AF65-F5344CB8AC3E}">
        <p14:creationId xmlns:p14="http://schemas.microsoft.com/office/powerpoint/2010/main" val="416237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comisiwnetholiadol.org.uk/dysgu" TargetMode="External"/><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0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8" name="Footer Placeholder 40">
            <a:hlinkClick r:id="rId5"/>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68243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8" name="Footer Placeholder 40">
            <a:hlinkClick r:id="rId4"/>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60910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5" name="Footer Placeholder 40">
            <a:hlinkClick r:id="rId5"/>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1602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5" name="Footer Placeholder 40">
            <a:hlinkClick r:id="rId4"/>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1904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EEC28A0D-F14C-184B-9005-F767648E4D2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MAE DY BLEIDLAIS YN CYFRI PAID COLLI DY GYFLE Logo">
            <a:extLst>
              <a:ext uri="{FF2B5EF4-FFF2-40B4-BE49-F238E27FC236}">
                <a16:creationId xmlns:a16="http://schemas.microsoft.com/office/drawing/2014/main" id="{27331521-DB6F-2B46-9FC3-6F1D780396BE}"/>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5979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4" name="Footer Placeholder 40">
            <a:hlinkClick r:id="rId4"/>
            <a:extLst>
              <a:ext uri="{FF2B5EF4-FFF2-40B4-BE49-F238E27FC236}">
                <a16:creationId xmlns:a16="http://schemas.microsoft.com/office/drawing/2014/main" id="{3B62D15E-6980-3E41-BDD9-AE24FF74138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7" name="Picture 16" descr="MAE DY BLEIDLAIS YN CYFRI PAID COLLI DY GYFLE Logo">
            <a:extLst>
              <a:ext uri="{FF2B5EF4-FFF2-40B4-BE49-F238E27FC236}">
                <a16:creationId xmlns:a16="http://schemas.microsoft.com/office/drawing/2014/main" id="{189D1E86-8324-6140-9A7B-38E7AC96B80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58401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3" name="Footer Placeholder 40">
            <a:hlinkClick r:id="rId2"/>
            <a:extLst>
              <a:ext uri="{FF2B5EF4-FFF2-40B4-BE49-F238E27FC236}">
                <a16:creationId xmlns:a16="http://schemas.microsoft.com/office/drawing/2014/main" id="{C88BCE86-D6E1-BA4F-92ED-C8E6D47CC87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Logo&#10;&#10;Description automatically generated with low confidence">
            <a:extLst>
              <a:ext uri="{FF2B5EF4-FFF2-40B4-BE49-F238E27FC236}">
                <a16:creationId xmlns:a16="http://schemas.microsoft.com/office/drawing/2014/main" id="{814702EA-FB17-A94F-9AC5-BF024D28FB05}"/>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9" name="Picture 18" descr="MAE DY BLEIDLAIS YN CYFRI PAID COLLI DY GYFLE Logo">
            <a:extLst>
              <a:ext uri="{FF2B5EF4-FFF2-40B4-BE49-F238E27FC236}">
                <a16:creationId xmlns:a16="http://schemas.microsoft.com/office/drawing/2014/main" id="{AD5D6012-8517-0849-A9BA-501A8C72B72C}"/>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9312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5" name="Footer Placeholder 40">
            <a:hlinkClick r:id="rId2"/>
            <a:extLst>
              <a:ext uri="{FF2B5EF4-FFF2-40B4-BE49-F238E27FC236}">
                <a16:creationId xmlns:a16="http://schemas.microsoft.com/office/drawing/2014/main" id="{99B81052-EA3A-6041-A634-D8794D9DAA5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Logo&#10;&#10;Description automatically generated with low confidence">
            <a:extLst>
              <a:ext uri="{FF2B5EF4-FFF2-40B4-BE49-F238E27FC236}">
                <a16:creationId xmlns:a16="http://schemas.microsoft.com/office/drawing/2014/main" id="{4989A576-8B93-8143-A9BB-3D8286844600}"/>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7" name="Picture 16" descr="MAE DY BLEIDLAIS YN CYFRI PAID COLLI DY GYFLE Logo">
            <a:extLst>
              <a:ext uri="{FF2B5EF4-FFF2-40B4-BE49-F238E27FC236}">
                <a16:creationId xmlns:a16="http://schemas.microsoft.com/office/drawing/2014/main" id="{F8DD6647-0CBB-6443-9951-025AB7E89B21}"/>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35952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pic>
        <p:nvPicPr>
          <p:cNvPr id="22" name="Picture 21" descr="MAE DY BLEIDLAIS YN CYFRI PAID COLLI DY GYFLE Logo">
            <a:extLst>
              <a:ext uri="{FF2B5EF4-FFF2-40B4-BE49-F238E27FC236}">
                <a16:creationId xmlns:a16="http://schemas.microsoft.com/office/drawing/2014/main" id="{15346121-0E4C-724D-ABE9-5D850B76ACD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3" name="Footer Placeholder 40">
            <a:hlinkClick r:id="rId5"/>
            <a:extLst>
              <a:ext uri="{FF2B5EF4-FFF2-40B4-BE49-F238E27FC236}">
                <a16:creationId xmlns:a16="http://schemas.microsoft.com/office/drawing/2014/main" id="{11D3176B-5D29-7B41-A895-E484C99E486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4" name="Picture 23" descr="A picture containing logo&#10;&#10;Description automatically generated">
            <a:extLst>
              <a:ext uri="{FF2B5EF4-FFF2-40B4-BE49-F238E27FC236}">
                <a16:creationId xmlns:a16="http://schemas.microsoft.com/office/drawing/2014/main" id="{A20CC900-FB39-A544-9F97-461A700518CC}"/>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025915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2"/>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3"/>
          <a:srcRect l="3461" r="6942" b="3737"/>
          <a:stretch/>
        </p:blipFill>
        <p:spPr>
          <a:xfrm>
            <a:off x="9481529" y="4099727"/>
            <a:ext cx="2710471" cy="2767437"/>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4" name="Picture 23" descr="MAE DY BLEIDLAIS YN CYFRI PAID COLLI DY GYFLE Logo">
            <a:extLst>
              <a:ext uri="{FF2B5EF4-FFF2-40B4-BE49-F238E27FC236}">
                <a16:creationId xmlns:a16="http://schemas.microsoft.com/office/drawing/2014/main" id="{A09F939A-F457-DD44-AC4A-C8573185E52F}"/>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5" name="Footer Placeholder 40">
            <a:hlinkClick r:id="rId5"/>
            <a:extLst>
              <a:ext uri="{FF2B5EF4-FFF2-40B4-BE49-F238E27FC236}">
                <a16:creationId xmlns:a16="http://schemas.microsoft.com/office/drawing/2014/main" id="{F0BB0C8D-D3BA-E940-8062-1BE063F0E61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6" name="Picture 25" descr="A picture containing logo&#10;&#10;Description automatically generated">
            <a:extLst>
              <a:ext uri="{FF2B5EF4-FFF2-40B4-BE49-F238E27FC236}">
                <a16:creationId xmlns:a16="http://schemas.microsoft.com/office/drawing/2014/main" id="{E16C3DB5-DBEF-6049-BA11-462E246A22F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87696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BE9C0F-39F5-D046-9E92-4457040FB183}"/>
              </a:ext>
            </a:extLst>
          </p:cNvPr>
          <p:cNvSpPr txBox="1"/>
          <p:nvPr userDrawn="1"/>
        </p:nvSpPr>
        <p:spPr>
          <a:xfrm>
            <a:off x="371474" y="791895"/>
            <a:ext cx="7675245" cy="1938992"/>
          </a:xfrm>
          <a:prstGeom prst="rect">
            <a:avLst/>
          </a:prstGeom>
          <a:noFill/>
        </p:spPr>
        <p:txBody>
          <a:bodyPr wrap="square" rtlCol="0">
            <a:spAutoFit/>
          </a:bodyPr>
          <a:lstStyle/>
          <a:p>
            <a:r>
              <a:rPr lang="en-US" sz="6000" b="1" dirty="0">
                <a:latin typeface="Montserrat ExtraBold" pitchFamily="2" charset="77"/>
              </a:rPr>
              <a:t>How to use this presentation pack</a:t>
            </a:r>
          </a:p>
        </p:txBody>
      </p:sp>
      <p:sp>
        <p:nvSpPr>
          <p:cNvPr id="3" name="TextBox 2">
            <a:extLst>
              <a:ext uri="{FF2B5EF4-FFF2-40B4-BE49-F238E27FC236}">
                <a16:creationId xmlns:a16="http://schemas.microsoft.com/office/drawing/2014/main" id="{20D7F9D3-2839-1940-9A22-CC3A07232D54}"/>
              </a:ext>
            </a:extLst>
          </p:cNvPr>
          <p:cNvSpPr txBox="1"/>
          <p:nvPr userDrawn="1"/>
        </p:nvSpPr>
        <p:spPr>
          <a:xfrm>
            <a:off x="371473" y="3211338"/>
            <a:ext cx="5919537" cy="341632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200" dirty="0">
                <a:latin typeface="Montserrat Medium" pitchFamily="2" charset="77"/>
              </a:rPr>
              <a:t>This presentation consists of many ‘master templates’ for you to use.</a:t>
            </a:r>
          </a:p>
          <a:p>
            <a:pPr marL="285750" indent="-285750">
              <a:spcAft>
                <a:spcPts val="1200"/>
              </a:spcAft>
              <a:buFont typeface="Arial" panose="020B0604020202020204" pitchFamily="34" charset="0"/>
              <a:buChar char="•"/>
            </a:pPr>
            <a:r>
              <a:rPr lang="en-US" sz="1200" dirty="0">
                <a:latin typeface="Montserrat Medium" pitchFamily="2" charset="77"/>
              </a:rPr>
              <a:t>It is recommended that you duplicate this presentation and rename to your desired folder destination before beginning.</a:t>
            </a:r>
          </a:p>
          <a:p>
            <a:pPr marL="285750" indent="-285750">
              <a:spcAft>
                <a:spcPts val="1200"/>
              </a:spcAft>
              <a:buFont typeface="Arial" panose="020B0604020202020204" pitchFamily="34" charset="0"/>
              <a:buChar char="•"/>
            </a:pPr>
            <a:r>
              <a:rPr lang="en-US" sz="1200" dirty="0">
                <a:latin typeface="Montserrat Medium" pitchFamily="2" charset="77"/>
              </a:rPr>
              <a:t>All available slides have been placed into the presentation itself to be amended or deleted as you please. </a:t>
            </a:r>
          </a:p>
          <a:p>
            <a:pPr marL="285750" indent="-285750">
              <a:spcAft>
                <a:spcPts val="1200"/>
              </a:spcAft>
              <a:buFont typeface="Arial" panose="020B0604020202020204" pitchFamily="34" charset="0"/>
              <a:buChar char="•"/>
            </a:pPr>
            <a:r>
              <a:rPr lang="en-US" sz="1200" dirty="0">
                <a:latin typeface="Montserrat Medium" pitchFamily="2" charset="77"/>
              </a:rPr>
              <a:t>Page 2 is an asset pack for you to copy and paste from. You may wish to keep this page available whilst you build your presentation and remove on completion. If for any reason you lose this page, you can find the assets in the master pages:</a:t>
            </a:r>
          </a:p>
          <a:p>
            <a:pPr marL="742950" lvl="1" indent="-285750">
              <a:spcAft>
                <a:spcPts val="800"/>
              </a:spcAft>
              <a:buFont typeface="Arial" panose="020B0604020202020204" pitchFamily="34" charset="0"/>
              <a:buChar char="•"/>
            </a:pPr>
            <a:r>
              <a:rPr lang="en-US" sz="1200" dirty="0">
                <a:latin typeface="Montserrat Medium" pitchFamily="2" charset="77"/>
              </a:rPr>
              <a:t>View &gt; Master &gt; Slide Master</a:t>
            </a:r>
          </a:p>
          <a:p>
            <a:pPr marL="742950" lvl="1" indent="-285750">
              <a:spcAft>
                <a:spcPts val="800"/>
              </a:spcAft>
              <a:buFont typeface="Arial" panose="020B0604020202020204" pitchFamily="34" charset="0"/>
              <a:buChar char="•"/>
            </a:pPr>
            <a:r>
              <a:rPr lang="en-US" sz="1200" dirty="0">
                <a:latin typeface="Montserrat Medium" pitchFamily="2" charset="77"/>
              </a:rPr>
              <a:t>Select your asset &gt; copy (</a:t>
            </a:r>
            <a:r>
              <a:rPr lang="en-US" sz="1200" dirty="0" err="1">
                <a:latin typeface="Montserrat Medium" pitchFamily="2" charset="77"/>
              </a:rPr>
              <a:t>ctrl+c</a:t>
            </a:r>
            <a:r>
              <a:rPr lang="en-US" sz="1200" dirty="0">
                <a:latin typeface="Montserrat Medium" pitchFamily="2" charset="77"/>
              </a:rPr>
              <a:t> or </a:t>
            </a:r>
            <a:r>
              <a:rPr lang="en-US" sz="1200" dirty="0" err="1">
                <a:latin typeface="Montserrat Medium" pitchFamily="2" charset="77"/>
              </a:rPr>
              <a:t>cmd+c</a:t>
            </a:r>
            <a:r>
              <a:rPr lang="en-US" sz="1200" dirty="0">
                <a:latin typeface="Montserrat Medium" pitchFamily="2" charset="77"/>
              </a:rPr>
              <a:t>)</a:t>
            </a:r>
          </a:p>
          <a:p>
            <a:pPr marL="742950" lvl="1" indent="-285750">
              <a:spcAft>
                <a:spcPts val="800"/>
              </a:spcAft>
              <a:buFont typeface="Arial" panose="020B0604020202020204" pitchFamily="34" charset="0"/>
              <a:buChar char="•"/>
            </a:pPr>
            <a:r>
              <a:rPr lang="en-US" sz="1200" dirty="0">
                <a:latin typeface="Montserrat Medium" pitchFamily="2" charset="77"/>
              </a:rPr>
              <a:t>Return to your presentation and paste (</a:t>
            </a:r>
            <a:r>
              <a:rPr lang="en-US" sz="1200" dirty="0" err="1">
                <a:latin typeface="Montserrat Medium" pitchFamily="2" charset="77"/>
              </a:rPr>
              <a:t>ctrl+v</a:t>
            </a:r>
            <a:r>
              <a:rPr lang="en-US" sz="1200" dirty="0">
                <a:latin typeface="Montserrat Medium" pitchFamily="2" charset="77"/>
              </a:rPr>
              <a:t> or </a:t>
            </a:r>
            <a:r>
              <a:rPr lang="en-US" sz="1200" dirty="0" err="1">
                <a:latin typeface="Montserrat Medium" pitchFamily="2" charset="77"/>
              </a:rPr>
              <a:t>cmd+v</a:t>
            </a:r>
            <a:r>
              <a:rPr lang="en-US" sz="1200" dirty="0">
                <a:latin typeface="Montserrat Medium" pitchFamily="2" charset="77"/>
              </a:rPr>
              <a:t>). </a:t>
            </a:r>
          </a:p>
          <a:p>
            <a:pPr marL="285750" indent="-285750">
              <a:spcAft>
                <a:spcPts val="1200"/>
              </a:spcAft>
              <a:buFont typeface="Arial" panose="020B0604020202020204" pitchFamily="34" charset="0"/>
              <a:buChar char="•"/>
            </a:pPr>
            <a:endParaRPr lang="en-US" sz="1200" dirty="0">
              <a:latin typeface="Montserrat Medium" pitchFamily="2" charset="77"/>
            </a:endParaRPr>
          </a:p>
        </p:txBody>
      </p:sp>
      <p:pic>
        <p:nvPicPr>
          <p:cNvPr id="4" name="Picture 3" descr="A picture containing person&#10;&#10;Description automatically generated">
            <a:extLst>
              <a:ext uri="{FF2B5EF4-FFF2-40B4-BE49-F238E27FC236}">
                <a16:creationId xmlns:a16="http://schemas.microsoft.com/office/drawing/2014/main" id="{CC590042-FDA3-634A-9D76-8F3B2D6F1891}"/>
              </a:ext>
            </a:extLst>
          </p:cNvPr>
          <p:cNvPicPr>
            <a:picLocks noChangeAspect="1"/>
          </p:cNvPicPr>
          <p:nvPr userDrawn="1"/>
        </p:nvPicPr>
        <p:blipFill rotWithShape="1">
          <a:blip r:embed="rId2"/>
          <a:srcRect l="1" r="-696"/>
          <a:stretch/>
        </p:blipFill>
        <p:spPr>
          <a:xfrm>
            <a:off x="7104131" y="1642769"/>
            <a:ext cx="4433934" cy="5225280"/>
          </a:xfrm>
          <a:prstGeom prst="rect">
            <a:avLst/>
          </a:prstGeom>
        </p:spPr>
      </p:pic>
    </p:spTree>
    <p:extLst>
      <p:ext uri="{BB962C8B-B14F-4D97-AF65-F5344CB8AC3E}">
        <p14:creationId xmlns:p14="http://schemas.microsoft.com/office/powerpoint/2010/main" val="78488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3" name="Picture 12" descr="A picture containing logo&#10;&#10;Description automatically generated">
            <a:extLst>
              <a:ext uri="{FF2B5EF4-FFF2-40B4-BE49-F238E27FC236}">
                <a16:creationId xmlns:a16="http://schemas.microsoft.com/office/drawing/2014/main" id="{B71CF5EF-2EE5-2C4C-ADC0-8F4BEC36D76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4" name="Picture 13" descr="MAE DY BLEIDLAIS YN CYFRI PAID COLLI DY GYFLE Logo">
            <a:extLst>
              <a:ext uri="{FF2B5EF4-FFF2-40B4-BE49-F238E27FC236}">
                <a16:creationId xmlns:a16="http://schemas.microsoft.com/office/drawing/2014/main" id="{FF2D3DB2-00CD-FE48-9417-41CB032450E9}"/>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9" name="Picture 8" descr="A picture containing logo&#10;&#10;Description automatically generated">
            <a:extLst>
              <a:ext uri="{FF2B5EF4-FFF2-40B4-BE49-F238E27FC236}">
                <a16:creationId xmlns:a16="http://schemas.microsoft.com/office/drawing/2014/main" id="{CEA10697-2991-3348-A04E-762251C7316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0" name="Picture 9" descr="MAE DY BLEIDLAIS YN CYFRI PAID COLLI DY GYFLE Logo">
            <a:extLst>
              <a:ext uri="{FF2B5EF4-FFF2-40B4-BE49-F238E27FC236}">
                <a16:creationId xmlns:a16="http://schemas.microsoft.com/office/drawing/2014/main" id="{0815E5BB-0D07-2946-91E3-E011D8124D4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84CD3B0B-1808-1744-B009-1963A1202628}"/>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FB2331C-532E-DF46-B5FF-46570B01CBD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9B5F797E-F2A0-E64F-B333-860B43F263D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994624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09B1E151-631F-DC47-84CF-31D75BF32DC1}"/>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55B9F74C-BEC6-D040-BDED-DF18E925307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D1183D4F-9167-5740-9797-36A5BA056929}"/>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400599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A0113DAC-4AFD-A942-8B94-4C66C490637E}"/>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EFBE18A3-B52C-EC4A-9484-52747960A913}"/>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29F13A0E-CA09-674B-BD67-6479BC4E9B2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51355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B8D8E8E4-42FE-C14C-862B-FC02DD027B60}"/>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CD8815C5-7A4B-FF48-ADB8-C76E2B73A18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D6B2988-F1F6-F94A-836F-9236784BD7A7}"/>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78665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D6D9D132-E120-2B4F-8521-C0A9DC214B79}"/>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A6F9F24-0839-2843-901F-58DA94B5715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491A033-4AA8-DA4C-9BA6-7CAC588F30CB}"/>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31196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60B3BFDC-5C6B-AB4D-A23A-C0B86E8071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011A41A9-1816-2D48-BFD6-92A5BCE9CAD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A31CD0B5-9DFC-4F4B-86AC-468CBDBB3331}"/>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61643" y="493632"/>
            <a:ext cx="1030561" cy="650971"/>
          </a:xfrm>
          <a:prstGeom prst="rect">
            <a:avLst/>
          </a:prstGeom>
        </p:spPr>
      </p:pic>
    </p:spTree>
    <p:extLst>
      <p:ext uri="{BB962C8B-B14F-4D97-AF65-F5344CB8AC3E}">
        <p14:creationId xmlns:p14="http://schemas.microsoft.com/office/powerpoint/2010/main" val="369905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1" name="Picture 20" descr="MAE DY BLEIDLAIS YN CYFRI PAID COLLI DY GYFLE Logo">
            <a:extLst>
              <a:ext uri="{FF2B5EF4-FFF2-40B4-BE49-F238E27FC236}">
                <a16:creationId xmlns:a16="http://schemas.microsoft.com/office/drawing/2014/main" id="{6460411D-8ABD-6A47-A03F-ACED69383AA5}"/>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74AD10EF-C46D-7141-B76F-5873E109A7AD}"/>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5" name="Picture 24" descr="A picture containing logo&#10;&#10;Description automatically generated">
            <a:extLst>
              <a:ext uri="{FF2B5EF4-FFF2-40B4-BE49-F238E27FC236}">
                <a16:creationId xmlns:a16="http://schemas.microsoft.com/office/drawing/2014/main" id="{D641F070-72EF-6847-84BD-C73567E8705E}"/>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3263213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0" name="Picture 19" descr="MAE DY BLEIDLAIS YN CYFRI PAID COLLI DY GYFLE Logo">
            <a:extLst>
              <a:ext uri="{FF2B5EF4-FFF2-40B4-BE49-F238E27FC236}">
                <a16:creationId xmlns:a16="http://schemas.microsoft.com/office/drawing/2014/main" id="{38B05C8D-8FDA-9148-AA7D-BEE9D3D75AF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1" name="Footer Placeholder 40">
            <a:hlinkClick r:id="rId4"/>
            <a:extLst>
              <a:ext uri="{FF2B5EF4-FFF2-40B4-BE49-F238E27FC236}">
                <a16:creationId xmlns:a16="http://schemas.microsoft.com/office/drawing/2014/main" id="{756121F4-1BD3-B64E-82C7-DD1C9B9D893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A picture containing logo&#10;&#10;Description automatically generated">
            <a:extLst>
              <a:ext uri="{FF2B5EF4-FFF2-40B4-BE49-F238E27FC236}">
                <a16:creationId xmlns:a16="http://schemas.microsoft.com/office/drawing/2014/main" id="{54E2DADA-B7BF-404D-8E30-6C3EB82FE494}"/>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204270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12" name="Picture 11" descr="Large thumbs up image">
            <a:extLst>
              <a:ext uri="{FF2B5EF4-FFF2-40B4-BE49-F238E27FC236}">
                <a16:creationId xmlns:a16="http://schemas.microsoft.com/office/drawing/2014/main" id="{91CD2120-C79A-2E43-9807-6E55EE4F80DE}"/>
              </a:ext>
              <a:ext uri="{C183D7F6-B498-43B3-948B-1728B52AA6E4}">
                <adec:decorative xmlns:adec="http://schemas.microsoft.com/office/drawing/2017/decorative" val="0"/>
              </a:ext>
            </a:extLst>
          </p:cNvPr>
          <p:cNvPicPr>
            <a:picLocks noChangeAspect="1"/>
          </p:cNvPicPr>
          <p:nvPr userDrawn="1"/>
        </p:nvPicPr>
        <p:blipFill rotWithShape="1">
          <a:blip r:embed="rId2"/>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21CF0CE7-8768-AF41-AF29-25C3C97595B5}"/>
              </a:ext>
            </a:extLst>
          </p:cNvPr>
          <p:cNvPicPr>
            <a:picLocks noChangeAspect="1"/>
          </p:cNvPicPr>
          <p:nvPr userDrawn="1"/>
        </p:nvPicPr>
        <p:blipFill rotWithShape="1">
          <a:blip r:embed="rId3"/>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0101762E-D030-CA41-B50B-4E64EE611A68}"/>
              </a:ext>
              <a:ext uri="{C183D7F6-B498-43B3-948B-1728B52AA6E4}">
                <adec:decorative xmlns:adec="http://schemas.microsoft.com/office/drawing/2017/decorative" val="0"/>
              </a:ext>
            </a:extLst>
          </p:cNvPr>
          <p:cNvPicPr>
            <a:picLocks noChangeAspect="1"/>
          </p:cNvPicPr>
          <p:nvPr userDrawn="1"/>
        </p:nvPicPr>
        <p:blipFill rotWithShape="1">
          <a:blip r:embed="rId4"/>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4D23275F-EF89-3045-B247-ACD19DA44598}"/>
              </a:ext>
            </a:extLst>
          </p:cNvPr>
          <p:cNvPicPr>
            <a:picLocks noChangeAspect="1"/>
          </p:cNvPicPr>
          <p:nvPr userDrawn="1"/>
        </p:nvPicPr>
        <p:blipFill rotWithShape="1">
          <a:blip r:embed="rId5"/>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A854F3FA-4D83-4246-9009-3A8BBFDC6456}"/>
              </a:ext>
            </a:extLst>
          </p:cNvPr>
          <p:cNvPicPr>
            <a:picLocks noChangeAspect="1"/>
          </p:cNvPicPr>
          <p:nvPr userDrawn="1"/>
        </p:nvPicPr>
        <p:blipFill rotWithShape="1">
          <a:blip r:embed="rId6"/>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0DE2A78B-31D2-FB4E-9864-3677750C85FA}"/>
              </a:ext>
            </a:extLst>
          </p:cNvPr>
          <p:cNvPicPr>
            <a:picLocks noChangeAspect="1"/>
          </p:cNvPicPr>
          <p:nvPr userDrawn="1"/>
        </p:nvPicPr>
        <p:blipFill rotWithShape="1">
          <a:blip r:embed="rId7"/>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B7BC2613-416D-C843-B6F1-D5F5BEB73D91}"/>
              </a:ext>
              <a:ext uri="{C183D7F6-B498-43B3-948B-1728B52AA6E4}">
                <adec:decorative xmlns:adec="http://schemas.microsoft.com/office/drawing/2017/decorative" val="0"/>
              </a:ext>
            </a:extLst>
          </p:cNvPr>
          <p:cNvPicPr>
            <a:picLocks noChangeAspect="1"/>
          </p:cNvPicPr>
          <p:nvPr userDrawn="1"/>
        </p:nvPicPr>
        <p:blipFill rotWithShape="1">
          <a:blip r:embed="rId8"/>
          <a:srcRect l="20359" r="12231" b="8221"/>
          <a:stretch/>
        </p:blipFill>
        <p:spPr>
          <a:xfrm flipH="1">
            <a:off x="4135409" y="3448656"/>
            <a:ext cx="3064604" cy="3421406"/>
          </a:xfrm>
          <a:prstGeom prst="rect">
            <a:avLst/>
          </a:prstGeom>
        </p:spPr>
      </p:pic>
      <p:pic>
        <p:nvPicPr>
          <p:cNvPr id="19" name="Clock icon" descr="Clock Icon&#10;">
            <a:extLst>
              <a:ext uri="{FF2B5EF4-FFF2-40B4-BE49-F238E27FC236}">
                <a16:creationId xmlns:a16="http://schemas.microsoft.com/office/drawing/2014/main" id="{FB30F174-521D-F64A-8026-8683442740DF}"/>
              </a:ext>
            </a:extLst>
          </p:cNvPr>
          <p:cNvPicPr>
            <a:picLocks noChangeAspect="1"/>
          </p:cNvPicPr>
          <p:nvPr userDrawn="1"/>
        </p:nvPicPr>
        <p:blipFill>
          <a:blip r:embed="rId9"/>
          <a:stretch>
            <a:fillRect/>
          </a:stretch>
        </p:blipFill>
        <p:spPr>
          <a:xfrm>
            <a:off x="928028" y="904775"/>
            <a:ext cx="1207281" cy="1207281"/>
          </a:xfrm>
          <a:prstGeom prst="rect">
            <a:avLst/>
          </a:prstGeom>
        </p:spPr>
      </p:pic>
      <p:pic>
        <p:nvPicPr>
          <p:cNvPr id="20" name="Clock Icon">
            <a:extLst>
              <a:ext uri="{FF2B5EF4-FFF2-40B4-BE49-F238E27FC236}">
                <a16:creationId xmlns:a16="http://schemas.microsoft.com/office/drawing/2014/main" id="{29B72F06-3B2B-5B46-A06B-EA6344791086}"/>
              </a:ext>
            </a:extLst>
          </p:cNvPr>
          <p:cNvPicPr>
            <a:picLocks noChangeAspect="1"/>
          </p:cNvPicPr>
          <p:nvPr userDrawn="1"/>
        </p:nvPicPr>
        <p:blipFill>
          <a:blip r:embed="rId10"/>
          <a:srcRect/>
          <a:stretch/>
        </p:blipFill>
        <p:spPr>
          <a:xfrm>
            <a:off x="2339898" y="904775"/>
            <a:ext cx="1207281" cy="1207281"/>
          </a:xfrm>
          <a:prstGeom prst="rect">
            <a:avLst/>
          </a:prstGeom>
        </p:spPr>
      </p:pic>
      <p:pic>
        <p:nvPicPr>
          <p:cNvPr id="21" name="Picture 20">
            <a:extLst>
              <a:ext uri="{FF2B5EF4-FFF2-40B4-BE49-F238E27FC236}">
                <a16:creationId xmlns:a16="http://schemas.microsoft.com/office/drawing/2014/main" id="{09171513-B2E9-5147-A784-B9F6EEE65B65}"/>
              </a:ext>
            </a:extLst>
          </p:cNvPr>
          <p:cNvPicPr>
            <a:picLocks noChangeAspect="1"/>
          </p:cNvPicPr>
          <p:nvPr userDrawn="1"/>
        </p:nvPicPr>
        <p:blipFill>
          <a:blip r:embed="rId11"/>
          <a:stretch>
            <a:fillRect/>
          </a:stretch>
        </p:blipFill>
        <p:spPr>
          <a:xfrm>
            <a:off x="2339898" y="2221719"/>
            <a:ext cx="1207281" cy="1207281"/>
          </a:xfrm>
          <a:prstGeom prst="rect">
            <a:avLst/>
          </a:prstGeom>
        </p:spPr>
      </p:pic>
      <p:pic>
        <p:nvPicPr>
          <p:cNvPr id="22" name="Picture 21" descr="Outline of a hand pointing at an image&#10;">
            <a:extLst>
              <a:ext uri="{FF2B5EF4-FFF2-40B4-BE49-F238E27FC236}">
                <a16:creationId xmlns:a16="http://schemas.microsoft.com/office/drawing/2014/main" id="{59736D20-4C79-BB49-8541-782BC168BED6}"/>
              </a:ext>
            </a:extLst>
          </p:cNvPr>
          <p:cNvPicPr>
            <a:picLocks noChangeAspect="1"/>
          </p:cNvPicPr>
          <p:nvPr userDrawn="1"/>
        </p:nvPicPr>
        <p:blipFill rotWithShape="1">
          <a:blip r:embed="rId12"/>
          <a:srcRect l="52080"/>
          <a:stretch/>
        </p:blipFill>
        <p:spPr>
          <a:xfrm flipH="1">
            <a:off x="643572" y="1826807"/>
            <a:ext cx="1594032" cy="1915575"/>
          </a:xfrm>
          <a:prstGeom prst="rect">
            <a:avLst/>
          </a:prstGeom>
        </p:spPr>
      </p:pic>
    </p:spTree>
    <p:extLst>
      <p:ext uri="{BB962C8B-B14F-4D97-AF65-F5344CB8AC3E}">
        <p14:creationId xmlns:p14="http://schemas.microsoft.com/office/powerpoint/2010/main" val="213247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06427" y="1778215"/>
            <a:ext cx="4724671" cy="618707"/>
          </a:xfrm>
        </p:spPr>
        <p:txBody>
          <a:bodyPr anchor="ctr">
            <a:normAutofit/>
          </a:bodyPr>
          <a:lstStyle>
            <a:lvl1pPr marL="0" indent="0">
              <a:buNone/>
              <a:defRPr sz="1600"/>
            </a:lvl1pPr>
          </a:lstStyle>
          <a:p>
            <a:pPr lvl="0"/>
            <a:r>
              <a:rPr lang="en-GB" dirty="0"/>
              <a:t>XX to XX minutes</a:t>
            </a:r>
            <a:endParaRPr lang="en-US" dirty="0"/>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17023" y="1918977"/>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8" name="Footer Placeholder 40">
            <a:hlinkClick r:id="rId5"/>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800243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07988" y="1778216"/>
            <a:ext cx="5270818" cy="618706"/>
          </a:xfrm>
        </p:spPr>
        <p:txBody>
          <a:bodyPr anchor="ctr">
            <a:normAutofit/>
          </a:bodyPr>
          <a:lstStyle>
            <a:lvl1pPr marL="0" indent="0">
              <a:buNone/>
              <a:defRPr sz="16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8" name="Footer Placeholder 40">
            <a:hlinkClick r:id="rId4"/>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94417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06429" y="1778215"/>
            <a:ext cx="4724671"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23477" y="1921463"/>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2" name="Footer Placeholder 40">
            <a:hlinkClick r:id="rId5"/>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411686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07988" y="1784826"/>
            <a:ext cx="5270818" cy="61209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064448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88"/>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78215"/>
            <a:ext cx="4724671"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9" name="Footer Placeholder 40">
            <a:hlinkClick r:id="rId5"/>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97726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29239" y="1778215"/>
            <a:ext cx="5151562"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9" name="Footer Placeholder 40">
            <a:hlinkClick r:id="rId4"/>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68031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7" name="Footer Placeholder 40">
            <a:hlinkClick r:id="rId5"/>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96623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37191" y="1778215"/>
            <a:ext cx="5143610" cy="618707"/>
          </a:xfrm>
        </p:spPr>
        <p:txBody>
          <a:bodyPr anchor="ctr">
            <a:normAutofit/>
          </a:bodyPr>
          <a:lstStyle>
            <a:lvl1pPr marL="0" indent="0">
              <a:buNone/>
              <a:defRPr sz="1600"/>
            </a:lvl1pPr>
          </a:lstStyle>
          <a:p>
            <a:pPr lvl="0"/>
            <a:r>
              <a:rPr lang="en-GB" dirty="0"/>
              <a:t>XX to XX minutes</a:t>
            </a:r>
            <a:endParaRPr lang="en-US" dirty="0"/>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16702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3"/>
          <a:srcRect t="9782" b="29461"/>
          <a:stretch/>
        </p:blipFill>
        <p:spPr>
          <a:xfrm>
            <a:off x="5036315" y="1839959"/>
            <a:ext cx="5517185" cy="5028089"/>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48A5E69B-012F-774D-9773-AA111FA459DB}"/>
              </a:ext>
            </a:extLst>
          </p:cNvPr>
          <p:cNvPicPr>
            <a:picLocks noChangeAspect="1"/>
          </p:cNvPicPr>
          <p:nvPr userDrawn="1"/>
        </p:nvPicPr>
        <p:blipFill>
          <a:blip r:embed="rId4"/>
          <a:stretch>
            <a:fillRect/>
          </a:stretch>
        </p:blipFill>
        <p:spPr>
          <a:xfrm>
            <a:off x="10400654" y="476249"/>
            <a:ext cx="1373457" cy="867567"/>
          </a:xfrm>
          <a:prstGeom prst="rect">
            <a:avLst/>
          </a:prstGeom>
        </p:spPr>
      </p:pic>
      <p:pic>
        <p:nvPicPr>
          <p:cNvPr id="15" name="Picture 14" descr="MAE DY BLEIDLAIS YN CYFRI PAID COLLI DY GYFLE Logo">
            <a:extLst>
              <a:ext uri="{FF2B5EF4-FFF2-40B4-BE49-F238E27FC236}">
                <a16:creationId xmlns:a16="http://schemas.microsoft.com/office/drawing/2014/main" id="{56232A3D-D651-1946-BACB-E3C9558FD671}"/>
              </a:ext>
            </a:extLst>
          </p:cNvPr>
          <p:cNvPicPr>
            <a:picLocks noChangeAspect="1"/>
          </p:cNvPicPr>
          <p:nvPr userDrawn="1"/>
        </p:nvPicPr>
        <p:blipFill>
          <a:blip r:embed="rId5"/>
          <a:stretch>
            <a:fillRect/>
          </a:stretch>
        </p:blipFill>
        <p:spPr>
          <a:xfrm>
            <a:off x="9526608" y="6062337"/>
            <a:ext cx="2246659" cy="468054"/>
          </a:xfrm>
          <a:prstGeom prst="rect">
            <a:avLst/>
          </a:prstGeom>
        </p:spPr>
      </p:pic>
      <p:sp>
        <p:nvSpPr>
          <p:cNvPr id="32" name="Text Placeholder 4">
            <a:extLst>
              <a:ext uri="{FF2B5EF4-FFF2-40B4-BE49-F238E27FC236}">
                <a16:creationId xmlns:a16="http://schemas.microsoft.com/office/drawing/2014/main" id="{BB071C05-C94B-0443-8D41-9E3BFAC613D4}"/>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F76C94BE-1844-0D4C-8887-F65ACD14C647}"/>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5" name="Text Placeholder 4">
            <a:extLst>
              <a:ext uri="{FF2B5EF4-FFF2-40B4-BE49-F238E27FC236}">
                <a16:creationId xmlns:a16="http://schemas.microsoft.com/office/drawing/2014/main" id="{942142CC-B97B-A145-B3D3-4A54F25E8AF6}"/>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6" name="Text Placeholder 4">
            <a:extLst>
              <a:ext uri="{FF2B5EF4-FFF2-40B4-BE49-F238E27FC236}">
                <a16:creationId xmlns:a16="http://schemas.microsoft.com/office/drawing/2014/main" id="{83604F31-E07A-5B4C-91A6-C428EC56D60C}"/>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7" name="Text Placeholder 4">
            <a:extLst>
              <a:ext uri="{FF2B5EF4-FFF2-40B4-BE49-F238E27FC236}">
                <a16:creationId xmlns:a16="http://schemas.microsoft.com/office/drawing/2014/main" id="{95A8EF34-443D-A349-BE72-5B096574444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8" name="Text Placeholder 4">
            <a:extLst>
              <a:ext uri="{FF2B5EF4-FFF2-40B4-BE49-F238E27FC236}">
                <a16:creationId xmlns:a16="http://schemas.microsoft.com/office/drawing/2014/main" id="{3C75C776-C993-DC48-963F-94C6A3B2C989}"/>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9" name="Text Placeholder 4">
            <a:extLst>
              <a:ext uri="{FF2B5EF4-FFF2-40B4-BE49-F238E27FC236}">
                <a16:creationId xmlns:a16="http://schemas.microsoft.com/office/drawing/2014/main" id="{9F80CA57-3292-9A4D-9F47-9AB59CCBE924}"/>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38825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323165"/>
          </a:xfrm>
          <a:prstGeom prst="rect">
            <a:avLst/>
          </a:prstGeom>
        </p:spPr>
        <p:txBody>
          <a:bodyPr wrap="square">
            <a:spAutoFit/>
          </a:bodyPr>
          <a:lstStyle/>
          <a:p>
            <a:pPr lvl="0"/>
            <a:r>
              <a:rPr lang="en-GB" sz="1500" b="1" dirty="0" err="1">
                <a:solidFill>
                  <a:schemeClr val="tx1">
                    <a:lumMod val="95000"/>
                    <a:lumOff val="5000"/>
                  </a:schemeClr>
                </a:solidFill>
                <a:latin typeface="Montserrat" pitchFamily="2" charset="77"/>
              </a:rPr>
              <a:t>comisiwnetholiadol.org.uk</a:t>
            </a:r>
            <a:r>
              <a:rPr lang="en-GB" sz="1500" b="1" dirty="0">
                <a:solidFill>
                  <a:schemeClr val="tx1">
                    <a:lumMod val="95000"/>
                    <a:lumOff val="5000"/>
                  </a:schemeClr>
                </a:solidFill>
                <a:latin typeface="Montserrat" pitchFamily="2" charset="77"/>
              </a:rPr>
              <a:t>/</a:t>
            </a:r>
            <a:r>
              <a:rPr lang="en-GB" sz="1500" b="1" dirty="0" err="1">
                <a:solidFill>
                  <a:schemeClr val="tx1">
                    <a:lumMod val="95000"/>
                    <a:lumOff val="5000"/>
                  </a:schemeClr>
                </a:solidFill>
                <a:latin typeface="Montserrat" pitchFamily="2" charset="77"/>
              </a:rPr>
              <a:t>dysgu</a:t>
            </a:r>
            <a:endParaRPr lang="en-GB" sz="1500" b="1" dirty="0">
              <a:solidFill>
                <a:schemeClr val="tx1">
                  <a:lumMod val="95000"/>
                  <a:lumOff val="5000"/>
                </a:schemeClr>
              </a:solidFill>
              <a:latin typeface="Montserrat" pitchFamily="2" charset="77"/>
            </a:endParaRPr>
          </a:p>
        </p:txBody>
      </p:sp>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4"/>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5"/>
          <a:srcRect t="9782" b="29461"/>
          <a:stretch/>
        </p:blipFill>
        <p:spPr>
          <a:xfrm>
            <a:off x="5055977"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6"/>
          <a:stretch>
            <a:fillRect/>
          </a:stretch>
        </p:blipFill>
        <p:spPr>
          <a:xfrm>
            <a:off x="4050950" y="6268405"/>
            <a:ext cx="502317" cy="502317"/>
          </a:xfrm>
          <a:prstGeom prst="rect">
            <a:avLst/>
          </a:prstGeom>
        </p:spPr>
      </p:pic>
      <p:pic>
        <p:nvPicPr>
          <p:cNvPr id="17" name="Picture 16" descr="Logo&#10;&#10;Description automatically generated with low confidence">
            <a:extLst>
              <a:ext uri="{FF2B5EF4-FFF2-40B4-BE49-F238E27FC236}">
                <a16:creationId xmlns:a16="http://schemas.microsoft.com/office/drawing/2014/main" id="{CC8CE3DD-FFDE-3947-AA69-E476A7B42EEC}"/>
              </a:ext>
            </a:extLst>
          </p:cNvPr>
          <p:cNvPicPr>
            <a:picLocks noChangeAspect="1"/>
          </p:cNvPicPr>
          <p:nvPr userDrawn="1"/>
        </p:nvPicPr>
        <p:blipFill>
          <a:blip r:embed="rId7"/>
          <a:stretch>
            <a:fillRect/>
          </a:stretch>
        </p:blipFill>
        <p:spPr>
          <a:xfrm>
            <a:off x="10400654" y="476249"/>
            <a:ext cx="1373457" cy="867567"/>
          </a:xfrm>
          <a:prstGeom prst="rect">
            <a:avLst/>
          </a:prstGeom>
        </p:spPr>
      </p:pic>
      <p:pic>
        <p:nvPicPr>
          <p:cNvPr id="19" name="Picture 18" descr="MAE DY BLEIDLAIS YN CYFRI PAID COLLI DY GYFLE Logo">
            <a:extLst>
              <a:ext uri="{FF2B5EF4-FFF2-40B4-BE49-F238E27FC236}">
                <a16:creationId xmlns:a16="http://schemas.microsoft.com/office/drawing/2014/main" id="{068D99AA-F1DA-2440-8E9B-94A5CCC90EE2}"/>
              </a:ext>
            </a:extLst>
          </p:cNvPr>
          <p:cNvPicPr>
            <a:picLocks noChangeAspect="1"/>
          </p:cNvPicPr>
          <p:nvPr userDrawn="1"/>
        </p:nvPicPr>
        <p:blipFill>
          <a:blip r:embed="rId8"/>
          <a:stretch>
            <a:fillRect/>
          </a:stretch>
        </p:blipFill>
        <p:spPr>
          <a:xfrm>
            <a:off x="9526608" y="6062337"/>
            <a:ext cx="2246659" cy="468054"/>
          </a:xfrm>
          <a:prstGeom prst="rect">
            <a:avLst/>
          </a:prstGeom>
        </p:spPr>
      </p:pic>
      <p:sp>
        <p:nvSpPr>
          <p:cNvPr id="20" name="Text Placeholder 4">
            <a:extLst>
              <a:ext uri="{FF2B5EF4-FFF2-40B4-BE49-F238E27FC236}">
                <a16:creationId xmlns:a16="http://schemas.microsoft.com/office/drawing/2014/main" id="{94A36F98-D4B3-8948-87BC-9B98EC072D17}"/>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1" name="Text Placeholder 4">
            <a:extLst>
              <a:ext uri="{FF2B5EF4-FFF2-40B4-BE49-F238E27FC236}">
                <a16:creationId xmlns:a16="http://schemas.microsoft.com/office/drawing/2014/main" id="{920C813B-93AB-284E-9C49-4483B0228F09}"/>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2" name="Text Placeholder 4">
            <a:extLst>
              <a:ext uri="{FF2B5EF4-FFF2-40B4-BE49-F238E27FC236}">
                <a16:creationId xmlns:a16="http://schemas.microsoft.com/office/drawing/2014/main" id="{5FEC430A-5D40-7D48-8686-43A83127038F}"/>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3" name="Text Placeholder 4">
            <a:extLst>
              <a:ext uri="{FF2B5EF4-FFF2-40B4-BE49-F238E27FC236}">
                <a16:creationId xmlns:a16="http://schemas.microsoft.com/office/drawing/2014/main" id="{22AB9820-F8D4-744E-8838-30A7F7DAE112}"/>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2" name="Text Placeholder 4">
            <a:extLst>
              <a:ext uri="{FF2B5EF4-FFF2-40B4-BE49-F238E27FC236}">
                <a16:creationId xmlns:a16="http://schemas.microsoft.com/office/drawing/2014/main" id="{BAE45DF9-9F84-B640-98A8-906C7E7EB58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72EE0B62-1FDE-9840-898E-B8C080ADFDC6}"/>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4" name="Text Placeholder 4">
            <a:extLst>
              <a:ext uri="{FF2B5EF4-FFF2-40B4-BE49-F238E27FC236}">
                <a16:creationId xmlns:a16="http://schemas.microsoft.com/office/drawing/2014/main" id="{DC3CA743-D7A4-6A40-B259-E82B3F9F9CB0}"/>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270017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4"/>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04851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3"/>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80594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4" name="Footer Placeholder 40">
            <a:hlinkClick r:id="rId5"/>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96435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80516" y="1792816"/>
            <a:ext cx="5671021"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4" name="Footer Placeholder 40">
            <a:hlinkClick r:id="rId4"/>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3258122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dirty="0"/>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1" r:id="rId3"/>
    <p:sldLayoutId id="2147483649" r:id="rId4"/>
    <p:sldLayoutId id="2147483660" r:id="rId5"/>
    <p:sldLayoutId id="2147483650" r:id="rId6"/>
    <p:sldLayoutId id="2147483682" r:id="rId7"/>
    <p:sldLayoutId id="2147483661" r:id="rId8"/>
    <p:sldLayoutId id="2147483685" r:id="rId9"/>
    <p:sldLayoutId id="2147483662" r:id="rId10"/>
    <p:sldLayoutId id="2147483683" r:id="rId11"/>
    <p:sldLayoutId id="2147483663" r:id="rId12"/>
    <p:sldLayoutId id="2147483684" r:id="rId13"/>
    <p:sldLayoutId id="2147483651" r:id="rId14"/>
    <p:sldLayoutId id="2147483665" r:id="rId15"/>
    <p:sldLayoutId id="2147483671" r:id="rId16"/>
    <p:sldLayoutId id="2147483667" r:id="rId17"/>
    <p:sldLayoutId id="2147483672" r:id="rId18"/>
    <p:sldLayoutId id="2147483673" r:id="rId19"/>
    <p:sldLayoutId id="2147483664" r:id="rId20"/>
    <p:sldLayoutId id="2147483666" r:id="rId21"/>
    <p:sldLayoutId id="2147483652" r:id="rId22"/>
    <p:sldLayoutId id="2147483681" r:id="rId23"/>
    <p:sldLayoutId id="2147483669" r:id="rId24"/>
    <p:sldLayoutId id="2147483668" r:id="rId25"/>
    <p:sldLayoutId id="2147483670" r:id="rId26"/>
    <p:sldLayoutId id="2147483676" r:id="rId27"/>
    <p:sldLayoutId id="2147483675" r:id="rId28"/>
    <p:sldLayoutId id="2147483674" r:id="rId29"/>
    <p:sldLayoutId id="2147483679" r:id="rId30"/>
    <p:sldLayoutId id="2147483686" r:id="rId31"/>
    <p:sldLayoutId id="2147483677" r:id="rId32"/>
    <p:sldLayoutId id="2147483687" r:id="rId33"/>
    <p:sldLayoutId id="2147483680" r:id="rId34"/>
    <p:sldLayoutId id="2147483688" r:id="rId35"/>
    <p:sldLayoutId id="2147483678" r:id="rId36"/>
    <p:sldLayoutId id="2147483689" r:id="rId37"/>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65139-0A4F-9541-A8E6-EC6EFDFBC027}"/>
              </a:ext>
            </a:extLst>
          </p:cNvPr>
          <p:cNvSpPr>
            <a:spLocks noGrp="1"/>
          </p:cNvSpPr>
          <p:nvPr>
            <p:ph idx="1"/>
          </p:nvPr>
        </p:nvSpPr>
        <p:spPr/>
        <p:txBody>
          <a:bodyPr/>
          <a:lstStyle/>
          <a:p>
            <a:r>
              <a:rPr lang="en-US" dirty="0" err="1"/>
              <a:t>Ymgyrchu</a:t>
            </a:r>
            <a:endParaRPr lang="en-US" dirty="0"/>
          </a:p>
        </p:txBody>
      </p:sp>
      <p:sp>
        <p:nvSpPr>
          <p:cNvPr id="3" name="Text Placeholder 2">
            <a:extLst>
              <a:ext uri="{FF2B5EF4-FFF2-40B4-BE49-F238E27FC236}">
                <a16:creationId xmlns:a16="http://schemas.microsoft.com/office/drawing/2014/main" id="{8255724D-7AAF-DE45-A007-234B1407A808}"/>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A8F42CB-4536-F64C-8355-6102CB7E97F5}"/>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42E28BB9-9623-6747-A19E-D0108A053BFE}"/>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D82909A5-461A-B945-AB1A-6DD0AB5A086C}"/>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7DCF4FB4-BEF0-5144-B460-63075FD3849F}"/>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D720A6DA-F155-4C47-8804-651C08B201F3}"/>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2119160F-06C9-704D-A0BC-059B0B044070}"/>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1721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1E7A-366B-DA4F-8943-DCCA89ADE62D}"/>
              </a:ext>
            </a:extLst>
          </p:cNvPr>
          <p:cNvSpPr>
            <a:spLocks noGrp="1"/>
          </p:cNvSpPr>
          <p:nvPr>
            <p:ph type="title"/>
          </p:nvPr>
        </p:nvSpPr>
        <p:spPr/>
        <p:txBody>
          <a:bodyPr/>
          <a:lstStyle/>
          <a:p>
            <a:pPr>
              <a:defRPr b="0" i="0"/>
            </a:pPr>
            <a:r>
              <a:rPr lang="1106" b="1"/>
              <a:t>Cynllunio ymgyrch</a:t>
            </a:r>
            <a:endParaRPr lang="en-US"/>
          </a:p>
        </p:txBody>
      </p:sp>
      <p:sp>
        <p:nvSpPr>
          <p:cNvPr id="4" name="Text Placeholder 3">
            <a:extLst>
              <a:ext uri="{FF2B5EF4-FFF2-40B4-BE49-F238E27FC236}">
                <a16:creationId xmlns:a16="http://schemas.microsoft.com/office/drawing/2014/main" id="{39C4B2E7-BBFC-C54F-B379-F0C6867808C2}"/>
              </a:ext>
            </a:extLst>
          </p:cNvPr>
          <p:cNvSpPr>
            <a:spLocks noGrp="1"/>
          </p:cNvSpPr>
          <p:nvPr>
            <p:ph type="body" sz="quarter" idx="12"/>
          </p:nvPr>
        </p:nvSpPr>
        <p:spPr>
          <a:xfrm>
            <a:off x="695237" y="1792816"/>
            <a:ext cx="7284792" cy="319417"/>
          </a:xfrm>
        </p:spPr>
        <p:txBody>
          <a:bodyPr>
            <a:normAutofit lnSpcReduction="10000"/>
          </a:bodyPr>
          <a:lstStyle/>
          <a:p>
            <a:pPr>
              <a:defRPr b="0" i="0"/>
            </a:pPr>
            <a:r>
              <a:rPr lang="1106" b="1"/>
              <a:t>10 munud	</a:t>
            </a:r>
            <a:endParaRPr lang="en-US"/>
          </a:p>
        </p:txBody>
      </p:sp>
      <p:sp>
        <p:nvSpPr>
          <p:cNvPr id="3" name="Text Placeholder 2">
            <a:extLst>
              <a:ext uri="{FF2B5EF4-FFF2-40B4-BE49-F238E27FC236}">
                <a16:creationId xmlns:a16="http://schemas.microsoft.com/office/drawing/2014/main" id="{1D79887C-F41F-FC48-B056-B8B53203400E}"/>
              </a:ext>
            </a:extLst>
          </p:cNvPr>
          <p:cNvSpPr>
            <a:spLocks noGrp="1"/>
          </p:cNvSpPr>
          <p:nvPr>
            <p:ph type="body" sz="quarter" idx="11"/>
          </p:nvPr>
        </p:nvSpPr>
        <p:spPr>
          <a:xfrm>
            <a:off x="390939" y="2395538"/>
            <a:ext cx="7235760" cy="3004416"/>
          </a:xfrm>
        </p:spPr>
        <p:txBody>
          <a:bodyPr>
            <a:noAutofit/>
          </a:bodyPr>
          <a:lstStyle/>
          <a:p>
            <a:pPr>
              <a:defRPr b="0" i="0"/>
            </a:pPr>
            <a:r>
              <a:rPr lang="1106" sz="2400" b="0"/>
              <a:t>Rhannwch yn dimau ymgyrchu </a:t>
            </a:r>
          </a:p>
          <a:p>
            <a:pPr>
              <a:defRPr b="0" i="0"/>
            </a:pPr>
            <a:r>
              <a:rPr lang="1106" sz="2400" b="0"/>
              <a:t>Rhannwch eich canfyddiadau</a:t>
            </a:r>
          </a:p>
          <a:p>
            <a:pPr>
              <a:defRPr b="0" i="0"/>
            </a:pPr>
            <a:r>
              <a:rPr lang="1106" sz="2400" b="0"/>
              <a:t>Defnyddiwch eich canfyddiadau i lunio ‘neges allweddol ar gyfer eich ymgyrch’</a:t>
            </a:r>
          </a:p>
          <a:p>
            <a:pPr>
              <a:defRPr b="0" i="0"/>
            </a:pPr>
            <a:r>
              <a:rPr lang="1106" sz="2400" b="0"/>
              <a:t>Cynlluniwch weithgareddau a fydd yn annog pobl ifanc i gofrestru i bleidleisio yn eich barn chi</a:t>
            </a:r>
            <a:endParaRPr lang="en-US" sz="2400" b="0"/>
          </a:p>
        </p:txBody>
      </p:sp>
      <p:sp>
        <p:nvSpPr>
          <p:cNvPr id="5" name="Footer Placeholder 4">
            <a:extLst>
              <a:ext uri="{FF2B5EF4-FFF2-40B4-BE49-F238E27FC236}">
                <a16:creationId xmlns:a16="http://schemas.microsoft.com/office/drawing/2014/main" id="{9A568409-7EE6-CF4D-A482-F0D280FA256A}"/>
              </a:ext>
            </a:extLst>
          </p:cNvPr>
          <p:cNvSpPr>
            <a:spLocks noGrp="1"/>
          </p:cNvSpPr>
          <p:nvPr>
            <p:ph type="ftr" sz="quarter" idx="14"/>
          </p:nvPr>
        </p:nvSpPr>
        <p:spPr/>
        <p:txBody>
          <a:bodyPr/>
          <a:lstStyle/>
          <a:p>
            <a:pPr>
              <a:defRPr b="0" i="0"/>
            </a:pPr>
            <a:r>
              <a:rPr lang="1106" b="1"/>
              <a:t>Ymgyrchu</a:t>
            </a:r>
            <a:endParaRPr lang="en-US"/>
          </a:p>
        </p:txBody>
      </p:sp>
      <p:pic>
        <p:nvPicPr>
          <p:cNvPr id="9" name="Clock Icon">
            <a:extLst>
              <a:ext uri="{FF2B5EF4-FFF2-40B4-BE49-F238E27FC236}">
                <a16:creationId xmlns:a16="http://schemas.microsoft.com/office/drawing/2014/main" id="{B1B7321C-9C09-C246-9A57-3C3352B1B6B0}"/>
              </a:ext>
            </a:extLst>
          </p:cNvPr>
          <p:cNvPicPr>
            <a:picLocks noChangeAspect="1"/>
          </p:cNvPicPr>
          <p:nvPr/>
        </p:nvPicPr>
        <p:blipFill>
          <a:blip r:embed="rId2"/>
          <a:stretch>
            <a:fillRect/>
          </a:stretch>
        </p:blipFill>
        <p:spPr>
          <a:xfrm>
            <a:off x="223496" y="1772448"/>
            <a:ext cx="411086" cy="411086"/>
          </a:xfrm>
          <a:prstGeom prst="rect">
            <a:avLst/>
          </a:prstGeom>
        </p:spPr>
      </p:pic>
    </p:spTree>
    <p:extLst>
      <p:ext uri="{BB962C8B-B14F-4D97-AF65-F5344CB8AC3E}">
        <p14:creationId xmlns:p14="http://schemas.microsoft.com/office/powerpoint/2010/main" val="180704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1944BD-1C14-6F4D-B578-DEC9300185DA}"/>
              </a:ext>
            </a:extLst>
          </p:cNvPr>
          <p:cNvSpPr>
            <a:spLocks noGrp="1"/>
          </p:cNvSpPr>
          <p:nvPr>
            <p:ph type="title"/>
          </p:nvPr>
        </p:nvSpPr>
        <p:spPr/>
        <p:txBody>
          <a:bodyPr/>
          <a:lstStyle/>
          <a:p>
            <a:pPr>
              <a:defRPr b="0" i="0"/>
            </a:pPr>
            <a:r>
              <a:rPr lang="1106" b="1"/>
              <a:t>60 eiliad i rannu eich syniadau</a:t>
            </a:r>
            <a:endParaRPr lang="en-US"/>
          </a:p>
        </p:txBody>
      </p:sp>
      <p:sp>
        <p:nvSpPr>
          <p:cNvPr id="3" name="Footer Placeholder 2">
            <a:extLst>
              <a:ext uri="{FF2B5EF4-FFF2-40B4-BE49-F238E27FC236}">
                <a16:creationId xmlns:a16="http://schemas.microsoft.com/office/drawing/2014/main" id="{1BFA8BD5-B8CC-3049-B26E-3952134A8BFC}"/>
              </a:ext>
            </a:extLst>
          </p:cNvPr>
          <p:cNvSpPr>
            <a:spLocks noGrp="1"/>
          </p:cNvSpPr>
          <p:nvPr>
            <p:ph type="ftr" sz="quarter" idx="14"/>
          </p:nvPr>
        </p:nvSpPr>
        <p:spPr>
          <a:xfrm>
            <a:off x="280516" y="6023044"/>
            <a:ext cx="6994044" cy="365125"/>
          </a:xfrm>
        </p:spPr>
        <p:txBody>
          <a:bodyPr/>
          <a:lstStyle/>
          <a:p>
            <a:pPr>
              <a:defRPr b="0" i="0"/>
            </a:pPr>
            <a:r>
              <a:rPr lang="1106" b="1"/>
              <a:t>Ymgyrchu</a:t>
            </a:r>
            <a:endParaRPr lang="en-US"/>
          </a:p>
        </p:txBody>
      </p:sp>
    </p:spTree>
    <p:extLst>
      <p:ext uri="{BB962C8B-B14F-4D97-AF65-F5344CB8AC3E}">
        <p14:creationId xmlns:p14="http://schemas.microsoft.com/office/powerpoint/2010/main" val="3351508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9A76D-C99B-9B4E-8963-E74F3EE38531}"/>
              </a:ext>
            </a:extLst>
          </p:cNvPr>
          <p:cNvSpPr>
            <a:spLocks noGrp="1"/>
          </p:cNvSpPr>
          <p:nvPr>
            <p:ph type="title"/>
          </p:nvPr>
        </p:nvSpPr>
        <p:spPr/>
        <p:txBody>
          <a:bodyPr/>
          <a:lstStyle/>
          <a:p>
            <a:r>
              <a:rPr lang="1106" b="1" dirty="0"/>
              <a:t>Amcan dysgu</a:t>
            </a:r>
            <a:endParaRPr lang="en-US" dirty="0"/>
          </a:p>
        </p:txBody>
      </p:sp>
      <p:sp>
        <p:nvSpPr>
          <p:cNvPr id="7" name="Text Placeholder 6">
            <a:extLst>
              <a:ext uri="{FF2B5EF4-FFF2-40B4-BE49-F238E27FC236}">
                <a16:creationId xmlns:a16="http://schemas.microsoft.com/office/drawing/2014/main" id="{5B011388-C9D0-A14A-9472-AA87D695B0A2}"/>
              </a:ext>
            </a:extLst>
          </p:cNvPr>
          <p:cNvSpPr>
            <a:spLocks noGrp="1"/>
          </p:cNvSpPr>
          <p:nvPr>
            <p:ph type="body" sz="quarter" idx="11"/>
          </p:nvPr>
        </p:nvSpPr>
        <p:spPr>
          <a:xfrm>
            <a:off x="390939" y="1779089"/>
            <a:ext cx="7235760" cy="2792412"/>
          </a:xfrm>
        </p:spPr>
        <p:txBody>
          <a:bodyPr/>
          <a:lstStyle/>
          <a:p>
            <a:pPr marL="0" indent="0">
              <a:lnSpc>
                <a:spcPct val="110000"/>
              </a:lnSpc>
              <a:buNone/>
              <a:defRPr b="0" i="0"/>
            </a:pPr>
            <a:r>
              <a:rPr lang="1106" b="0" dirty="0"/>
              <a:t>Byddwch yn gallu dadansoddi pwy sydd â'r pŵer yn eich cymuned.</a:t>
            </a:r>
          </a:p>
          <a:p>
            <a:pPr marL="0" indent="0">
              <a:lnSpc>
                <a:spcPct val="110000"/>
              </a:lnSpc>
              <a:buNone/>
              <a:defRPr b="0" i="0"/>
            </a:pPr>
            <a:r>
              <a:rPr lang="1106" b="0" dirty="0"/>
              <a:t>Byddwch yn ystyried pa dechnegau ymgyrchu a ddefnyddir gan bleidiau gwleidyddol a'r hyn sy'n dylanwadu arnoch.</a:t>
            </a:r>
            <a:endParaRPr lang="en-GB" b="0" dirty="0"/>
          </a:p>
          <a:p>
            <a:endParaRPr lang="en-US" dirty="0"/>
          </a:p>
        </p:txBody>
      </p:sp>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nvPr>
        </p:nvSpPr>
        <p:spPr/>
        <p:txBody>
          <a:bodyPr/>
          <a:lstStyle/>
          <a:p>
            <a:r>
              <a:rPr lang="en-US" dirty="0" err="1"/>
              <a:t>Ymgyrchu</a:t>
            </a:r>
            <a:endParaRPr lang="en-US" dirty="0"/>
          </a:p>
        </p:txBody>
      </p:sp>
    </p:spTree>
    <p:extLst>
      <p:ext uri="{BB962C8B-B14F-4D97-AF65-F5344CB8AC3E}">
        <p14:creationId xmlns:p14="http://schemas.microsoft.com/office/powerpoint/2010/main" val="4215682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b="0" i="0"/>
            </a:pPr>
            <a:r>
              <a:rPr lang="1106" b="1"/>
              <a:t>Bingo gwleidyddol</a:t>
            </a:r>
            <a:endParaRPr lang="en-GB"/>
          </a:p>
        </p:txBody>
      </p:sp>
      <p:sp>
        <p:nvSpPr>
          <p:cNvPr id="3" name="Text Placeholder 2"/>
          <p:cNvSpPr>
            <a:spLocks noGrp="1"/>
          </p:cNvSpPr>
          <p:nvPr>
            <p:ph type="body" sz="quarter" idx="12"/>
          </p:nvPr>
        </p:nvSpPr>
        <p:spPr>
          <a:xfrm>
            <a:off x="806649" y="1792816"/>
            <a:ext cx="7284792" cy="319417"/>
          </a:xfrm>
        </p:spPr>
        <p:txBody>
          <a:bodyPr>
            <a:normAutofit lnSpcReduction="10000"/>
          </a:bodyPr>
          <a:lstStyle/>
          <a:p>
            <a:pPr>
              <a:defRPr b="0" i="0"/>
            </a:pPr>
            <a:r>
              <a:rPr lang="1106" b="1"/>
              <a:t>10 munud </a:t>
            </a:r>
            <a:endParaRPr lang="en-GB"/>
          </a:p>
        </p:txBody>
      </p:sp>
      <p:sp>
        <p:nvSpPr>
          <p:cNvPr id="4" name="Text Placeholder 3"/>
          <p:cNvSpPr>
            <a:spLocks noGrp="1"/>
          </p:cNvSpPr>
          <p:nvPr>
            <p:ph type="body" sz="quarter" idx="11"/>
          </p:nvPr>
        </p:nvSpPr>
        <p:spPr/>
        <p:txBody>
          <a:bodyPr/>
          <a:lstStyle/>
          <a:p>
            <a:pPr marL="0" indent="0">
              <a:buNone/>
              <a:defRPr b="0" i="0"/>
            </a:pPr>
            <a:r>
              <a:rPr lang="1106" b="0"/>
              <a:t>Cwblhewch gerdyn bingo drwy ddod o hyd i fyfyrwyr eraill sy'n gwybod am bob datganiad neu sydd â phrofiad ohono.</a:t>
            </a:r>
          </a:p>
          <a:p>
            <a:pPr marL="0" indent="0">
              <a:buNone/>
            </a:pPr>
            <a:endParaRPr lang="en-US" b="0"/>
          </a:p>
          <a:p>
            <a:pPr marL="0" indent="0">
              <a:buNone/>
              <a:defRPr b="0" i="0"/>
            </a:pPr>
            <a:r>
              <a:rPr lang="1106" b="0"/>
              <a:t>Y myfyriwr cyntaf i gwblhau'r cerdyn yw'r enillydd!</a:t>
            </a:r>
            <a:endParaRPr lang="en-US" b="0"/>
          </a:p>
          <a:p>
            <a:endParaRPr lang="en-GB"/>
          </a:p>
        </p:txBody>
      </p:sp>
      <p:sp>
        <p:nvSpPr>
          <p:cNvPr id="5" name="Footer Placeholder 4"/>
          <p:cNvSpPr>
            <a:spLocks noGrp="1"/>
          </p:cNvSpPr>
          <p:nvPr>
            <p:ph type="ftr" sz="quarter" idx="14"/>
          </p:nvPr>
        </p:nvSpPr>
        <p:spPr/>
        <p:txBody>
          <a:bodyPr/>
          <a:lstStyle/>
          <a:p>
            <a:pPr>
              <a:defRPr b="0" i="0"/>
            </a:pPr>
            <a:r>
              <a:rPr lang="1106" b="1"/>
              <a:t>Ymgyrchu</a:t>
            </a:r>
            <a:endParaRPr lang="en-US"/>
          </a:p>
        </p:txBody>
      </p:sp>
      <p:pic>
        <p:nvPicPr>
          <p:cNvPr id="6" name="Clock Icon" descr="Icon&#10;&#10;Description automatically generated">
            <a:extLst>
              <a:ext uri="{FF2B5EF4-FFF2-40B4-BE49-F238E27FC236}">
                <a16:creationId xmlns:a16="http://schemas.microsoft.com/office/drawing/2014/main" id="{472FDD60-90CF-3C47-9ABA-25FED0916773}"/>
              </a:ext>
            </a:extLst>
          </p:cNvPr>
          <p:cNvPicPr>
            <a:picLocks noChangeAspect="1"/>
          </p:cNvPicPr>
          <p:nvPr/>
        </p:nvPicPr>
        <p:blipFill>
          <a:blip r:embed="rId2"/>
          <a:stretch>
            <a:fillRect/>
          </a:stretch>
        </p:blipFill>
        <p:spPr>
          <a:xfrm>
            <a:off x="290455" y="1711712"/>
            <a:ext cx="411086" cy="411086"/>
          </a:xfrm>
          <a:prstGeom prst="rect">
            <a:avLst/>
          </a:prstGeom>
        </p:spPr>
      </p:pic>
    </p:spTree>
    <p:extLst>
      <p:ext uri="{BB962C8B-B14F-4D97-AF65-F5344CB8AC3E}">
        <p14:creationId xmlns:p14="http://schemas.microsoft.com/office/powerpoint/2010/main" val="3020069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nvPr>
        </p:nvSpPr>
        <p:spPr>
          <a:xfrm>
            <a:off x="280516" y="6023044"/>
            <a:ext cx="6994044" cy="365125"/>
          </a:xfrm>
        </p:spPr>
        <p:txBody>
          <a:bodyPr/>
          <a:lstStyle/>
          <a:p>
            <a:pPr>
              <a:defRPr b="0" i="0"/>
            </a:pPr>
            <a:r>
              <a:rPr lang="1106" b="1"/>
              <a:t>Ymgyrchu</a:t>
            </a:r>
            <a:endParaRPr lang="en-US"/>
          </a:p>
        </p:txBody>
      </p:sp>
      <p:graphicFrame>
        <p:nvGraphicFramePr>
          <p:cNvPr id="5" name="Content Placeholder 2"/>
          <p:cNvGraphicFramePr>
            <a:graphicFrameLocks noGrp="1"/>
          </p:cNvGraphicFramePr>
          <p:nvPr/>
        </p:nvGraphicFramePr>
        <p:xfrm>
          <a:off x="1964937" y="445204"/>
          <a:ext cx="7702568" cy="5577840"/>
        </p:xfrm>
        <a:graphic>
          <a:graphicData uri="http://schemas.openxmlformats.org/drawingml/2006/table">
            <a:tbl>
              <a:tblPr bandRow="1">
                <a:tableStyleId>{5C22544A-7EE6-4342-B048-85BDC9FD1C3A}</a:tableStyleId>
              </a:tblPr>
              <a:tblGrid>
                <a:gridCol w="2543048">
                  <a:extLst>
                    <a:ext uri="{9D8B030D-6E8A-4147-A177-3AD203B41FA5}">
                      <a16:colId xmlns:a16="http://schemas.microsoft.com/office/drawing/2014/main" val="4188372822"/>
                    </a:ext>
                  </a:extLst>
                </a:gridCol>
                <a:gridCol w="2579760">
                  <a:extLst>
                    <a:ext uri="{9D8B030D-6E8A-4147-A177-3AD203B41FA5}">
                      <a16:colId xmlns:a16="http://schemas.microsoft.com/office/drawing/2014/main" val="2675777768"/>
                    </a:ext>
                  </a:extLst>
                </a:gridCol>
                <a:gridCol w="2579760">
                  <a:extLst>
                    <a:ext uri="{9D8B030D-6E8A-4147-A177-3AD203B41FA5}">
                      <a16:colId xmlns:a16="http://schemas.microsoft.com/office/drawing/2014/main" val="3920996951"/>
                    </a:ext>
                  </a:extLst>
                </a:gridCol>
              </a:tblGrid>
              <a:tr h="779306">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sydd wedi cwrdd â gwleidydd</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txBody>
                  <a:tcPr>
                    <a:solidFill>
                      <a:srgbClr val="E7FAF4"/>
                    </a:solid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sy'n gallu enwi Prif Weinidog Cymru</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txBody>
                  <a:tcPr>
                    <a:solidFill>
                      <a:srgbClr val="E7FAF4"/>
                    </a:solid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sy'n gallu enwi ei gynghorydd lleol</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txBody>
                  <a:tcPr>
                    <a:solidFill>
                      <a:srgbClr val="E7FAF4"/>
                    </a:solidFill>
                  </a:tcPr>
                </a:tc>
                <a:extLst>
                  <a:ext uri="{0D108BD9-81ED-4DB2-BD59-A6C34878D82A}">
                    <a16:rowId xmlns:a16="http://schemas.microsoft.com/office/drawing/2014/main" val="3915950913"/>
                  </a:ext>
                </a:extLst>
              </a:tr>
              <a:tr h="259769">
                <a:tc>
                  <a:txBody>
                    <a:bodyPr/>
                    <a:lstStyle/>
                    <a:p>
                      <a:endParaRPr lang="en-GB" sz="1200">
                        <a:latin typeface="Montserrat" panose="020B0604020202020204" charset="0"/>
                      </a:endParaRPr>
                    </a:p>
                  </a:txBody>
                  <a:tcPr>
                    <a:noFill/>
                  </a:tcPr>
                </a:tc>
                <a:tc>
                  <a:txBody>
                    <a:bodyPr/>
                    <a:lstStyle/>
                    <a:p>
                      <a:endParaRPr lang="en-GB" sz="1200">
                        <a:latin typeface="Montserrat" panose="020B0604020202020204" charset="0"/>
                      </a:endParaRPr>
                    </a:p>
                  </a:txBody>
                  <a:tcPr>
                    <a:noFill/>
                  </a:tcPr>
                </a:tc>
                <a:tc>
                  <a:txBody>
                    <a:bodyPr/>
                    <a:lstStyle/>
                    <a:p>
                      <a:endParaRPr lang="en-GB" sz="1200">
                        <a:latin typeface="Montserrat" panose="020B0604020202020204" charset="0"/>
                      </a:endParaRPr>
                    </a:p>
                  </a:txBody>
                  <a:tcPr>
                    <a:noFill/>
                  </a:tcPr>
                </a:tc>
                <a:extLst>
                  <a:ext uri="{0D108BD9-81ED-4DB2-BD59-A6C34878D82A}">
                    <a16:rowId xmlns:a16="http://schemas.microsoft.com/office/drawing/2014/main" val="3277331775"/>
                  </a:ext>
                </a:extLst>
              </a:tr>
              <a:tr h="952485">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sydd wedi cymryd rhan mewn ffug etholiad yn yr ysgol neu'r coleg </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txBody>
                  <a:tcPr>
                    <a:solidFill>
                      <a:srgbClr val="E7FAF4"/>
                    </a:solid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sydd wedi llofnodi deiseb</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endParaRPr lang="en-GB" sz="1200">
                        <a:latin typeface="Montserrat" panose="020B0604020202020204" charset="0"/>
                      </a:endParaRPr>
                    </a:p>
                  </a:txBody>
                  <a:tcPr>
                    <a:solidFill>
                      <a:srgbClr val="E7FAF4"/>
                    </a:solid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sy'n gallu enwi pedair plaid wleidyddol</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txBody>
                  <a:tcPr>
                    <a:solidFill>
                      <a:srgbClr val="E7FAF4"/>
                    </a:solidFill>
                  </a:tcPr>
                </a:tc>
                <a:extLst>
                  <a:ext uri="{0D108BD9-81ED-4DB2-BD59-A6C34878D82A}">
                    <a16:rowId xmlns:a16="http://schemas.microsoft.com/office/drawing/2014/main" val="154750090"/>
                  </a:ext>
                </a:extLst>
              </a:tr>
              <a:tr h="259769">
                <a:tc>
                  <a:txBody>
                    <a:bodyPr/>
                    <a:lstStyle/>
                    <a:p>
                      <a:endParaRPr lang="en-GB" sz="1200">
                        <a:latin typeface="Montserrat" panose="020B0604020202020204" charset="0"/>
                      </a:endParaRPr>
                    </a:p>
                  </a:txBody>
                  <a:tcPr>
                    <a:noFill/>
                  </a:tcPr>
                </a:tc>
                <a:tc>
                  <a:txBody>
                    <a:bodyPr/>
                    <a:lstStyle/>
                    <a:p>
                      <a:endParaRPr lang="en-GB" sz="1200">
                        <a:latin typeface="Montserrat" panose="020B0604020202020204" charset="0"/>
                      </a:endParaRPr>
                    </a:p>
                  </a:txBody>
                  <a:tcPr>
                    <a:noFill/>
                  </a:tcPr>
                </a:tc>
                <a:tc>
                  <a:txBody>
                    <a:bodyPr/>
                    <a:lstStyle/>
                    <a:p>
                      <a:endParaRPr lang="en-GB" sz="1200">
                        <a:latin typeface="Montserrat" panose="020B0604020202020204" charset="0"/>
                      </a:endParaRPr>
                    </a:p>
                  </a:txBody>
                  <a:tcPr>
                    <a:noFill/>
                  </a:tcPr>
                </a:tc>
                <a:extLst>
                  <a:ext uri="{0D108BD9-81ED-4DB2-BD59-A6C34878D82A}">
                    <a16:rowId xmlns:a16="http://schemas.microsoft.com/office/drawing/2014/main" val="2478994470"/>
                  </a:ext>
                </a:extLst>
              </a:tr>
              <a:tr h="779306">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sy'n gallu enwi ei Aelod o'r Senedd</a:t>
                      </a: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endParaRPr lang="en-GB" sz="1200">
                        <a:latin typeface="Montserrat" panose="020B0604020202020204" charset="0"/>
                      </a:endParaRPr>
                    </a:p>
                  </a:txBody>
                  <a:tcPr>
                    <a:solidFill>
                      <a:srgbClr val="E7FAF4"/>
                    </a:solid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sydd wedi bod ar orymdaith</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endParaRPr lang="en-GB" sz="1200">
                        <a:latin typeface="Montserrat" panose="020B0604020202020204" charset="0"/>
                      </a:endParaRPr>
                    </a:p>
                  </a:txBody>
                  <a:tcPr>
                    <a:solidFill>
                      <a:srgbClr val="E7FAF4"/>
                    </a:solid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sydd â diddordeb mewn</a:t>
                      </a: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materion amgylcheddol</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txBody>
                  <a:tcPr>
                    <a:solidFill>
                      <a:srgbClr val="E7FAF4"/>
                    </a:solidFill>
                  </a:tcPr>
                </a:tc>
                <a:extLst>
                  <a:ext uri="{0D108BD9-81ED-4DB2-BD59-A6C34878D82A}">
                    <a16:rowId xmlns:a16="http://schemas.microsoft.com/office/drawing/2014/main" val="1126531228"/>
                  </a:ext>
                </a:extLst>
              </a:tr>
              <a:tr h="259769">
                <a:tc>
                  <a:txBody>
                    <a:bodyPr/>
                    <a:lstStyle/>
                    <a:p>
                      <a:endParaRPr lang="en-GB" sz="1200">
                        <a:latin typeface="Montserrat" panose="020B0604020202020204" charset="0"/>
                      </a:endParaRPr>
                    </a:p>
                  </a:txBody>
                  <a:tcPr>
                    <a:noFill/>
                  </a:tcPr>
                </a:tc>
                <a:tc>
                  <a:txBody>
                    <a:bodyPr/>
                    <a:lstStyle/>
                    <a:p>
                      <a:endParaRPr lang="en-GB" sz="1200">
                        <a:latin typeface="Montserrat" panose="020B0604020202020204" charset="0"/>
                      </a:endParaRPr>
                    </a:p>
                  </a:txBody>
                  <a:tcPr>
                    <a:noFill/>
                  </a:tcPr>
                </a:tc>
                <a:tc>
                  <a:txBody>
                    <a:bodyPr/>
                    <a:lstStyle/>
                    <a:p>
                      <a:endParaRPr lang="en-GB" sz="1200">
                        <a:latin typeface="Montserrat" panose="020B0604020202020204" charset="0"/>
                      </a:endParaRPr>
                    </a:p>
                  </a:txBody>
                  <a:tcPr>
                    <a:noFill/>
                  </a:tcPr>
                </a:tc>
                <a:extLst>
                  <a:ext uri="{0D108BD9-81ED-4DB2-BD59-A6C34878D82A}">
                    <a16:rowId xmlns:a16="http://schemas.microsoft.com/office/drawing/2014/main" val="385832286"/>
                  </a:ext>
                </a:extLst>
              </a:tr>
              <a:tr h="779306">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sydd wedi gwneud araith</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txBody>
                  <a:tcPr>
                    <a:solidFill>
                      <a:srgbClr val="E7FAF4"/>
                    </a:solid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sy'n bwriadu pleidleisio neu wedi pleidleisio mewn etholiad</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p>
                  </a:txBody>
                  <a:tcPr>
                    <a:solidFill>
                      <a:srgbClr val="E7FAF4"/>
                    </a:solid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Dewch o hyd i rywun sydd wedi rhoi arian i elusen yn ystod y tri mis diwethaf</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p>
                      <a:pPr marL="0" marR="0" lvl="0" indent="0" algn="l" defTabSz="685800" rtl="0" eaLnBrk="1" fontAlgn="auto" latinLnBrk="0" hangingPunct="1">
                        <a:lnSpc>
                          <a:spcPct val="100000"/>
                        </a:lnSpc>
                        <a:spcBef>
                          <a:spcPct val="0"/>
                        </a:spcBef>
                        <a:spcAft>
                          <a:spcPct val="0"/>
                        </a:spcAft>
                        <a:buClrTx/>
                        <a:buSzTx/>
                        <a:buFontTx/>
                        <a:buNone/>
                        <a:defRPr b="0" i="0"/>
                      </a:pPr>
                      <a:r>
                        <a:rPr lang="1106" sz="1200">
                          <a:latin typeface="Montserrat" panose="020B0604020202020204" charset="0"/>
                        </a:rPr>
                        <a:t>Enw:</a:t>
                      </a:r>
                    </a:p>
                    <a:p>
                      <a:pPr marL="0" marR="0" lvl="0" indent="0" algn="l" defTabSz="685800" rtl="0" eaLnBrk="1" fontAlgn="auto" latinLnBrk="0" hangingPunct="1">
                        <a:lnSpc>
                          <a:spcPct val="100000"/>
                        </a:lnSpc>
                        <a:spcBef>
                          <a:spcPct val="0"/>
                        </a:spcBef>
                        <a:spcAft>
                          <a:spcPct val="0"/>
                        </a:spcAft>
                        <a:buClrTx/>
                        <a:buSzTx/>
                        <a:buFontTx/>
                        <a:buNone/>
                        <a:defRPr/>
                      </a:pPr>
                      <a:endParaRPr lang="en-GB" sz="1200">
                        <a:latin typeface="Montserrat" panose="020B0604020202020204" charset="0"/>
                      </a:endParaRPr>
                    </a:p>
                  </a:txBody>
                  <a:tcPr>
                    <a:solidFill>
                      <a:srgbClr val="E7FAF4"/>
                    </a:solidFill>
                  </a:tcPr>
                </a:tc>
                <a:extLst>
                  <a:ext uri="{0D108BD9-81ED-4DB2-BD59-A6C34878D82A}">
                    <a16:rowId xmlns:a16="http://schemas.microsoft.com/office/drawing/2014/main" val="1840362775"/>
                  </a:ext>
                </a:extLst>
              </a:tr>
            </a:tbl>
          </a:graphicData>
        </a:graphic>
      </p:graphicFrame>
    </p:spTree>
    <p:extLst>
      <p:ext uri="{BB962C8B-B14F-4D97-AF65-F5344CB8AC3E}">
        <p14:creationId xmlns:p14="http://schemas.microsoft.com/office/powerpoint/2010/main" val="726382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19AB02-49D3-C14A-83BC-86739FFF6209}"/>
              </a:ext>
            </a:extLst>
          </p:cNvPr>
          <p:cNvSpPr>
            <a:spLocks noGrp="1"/>
          </p:cNvSpPr>
          <p:nvPr>
            <p:ph type="ftr" sz="quarter" idx="14"/>
          </p:nvPr>
        </p:nvSpPr>
        <p:spPr>
          <a:xfrm>
            <a:off x="280516" y="6023044"/>
            <a:ext cx="6994044" cy="365125"/>
          </a:xfrm>
        </p:spPr>
        <p:txBody>
          <a:bodyPr/>
          <a:lstStyle/>
          <a:p>
            <a:pPr>
              <a:defRPr b="0" i="0"/>
            </a:pPr>
            <a:r>
              <a:rPr lang="1106" b="1"/>
              <a:t>Ymgyrchu</a:t>
            </a:r>
            <a:endParaRPr lang="en-US"/>
          </a:p>
        </p:txBody>
      </p:sp>
    </p:spTree>
    <p:extLst>
      <p:ext uri="{BB962C8B-B14F-4D97-AF65-F5344CB8AC3E}">
        <p14:creationId xmlns:p14="http://schemas.microsoft.com/office/powerpoint/2010/main" val="100703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p:txBody>
          <a:bodyPr/>
          <a:lstStyle/>
          <a:p>
            <a:pPr>
              <a:defRPr b="0" i="0"/>
            </a:pPr>
            <a:r>
              <a:rPr lang="1106" b="1" dirty="0"/>
              <a:t>Beth sy’n </a:t>
            </a:r>
            <a:r>
              <a:rPr lang="en-GB" b="1" dirty="0"/>
              <a:t>d</a:t>
            </a:r>
            <a:r>
              <a:rPr lang="1106" b="1" dirty="0"/>
              <a:t>ylanwadu?</a:t>
            </a:r>
            <a:endParaRPr lang="en-US" dirty="0"/>
          </a:p>
        </p:txBody>
      </p:sp>
      <p:sp>
        <p:nvSpPr>
          <p:cNvPr id="3" name="Text Placeholder 2">
            <a:extLst>
              <a:ext uri="{FF2B5EF4-FFF2-40B4-BE49-F238E27FC236}">
                <a16:creationId xmlns:a16="http://schemas.microsoft.com/office/drawing/2014/main" id="{61E10E82-D6BD-6741-B6AF-0E5CA6451D91}"/>
              </a:ext>
            </a:extLst>
          </p:cNvPr>
          <p:cNvSpPr>
            <a:spLocks noGrp="1"/>
          </p:cNvSpPr>
          <p:nvPr>
            <p:ph type="body" sz="quarter" idx="12"/>
          </p:nvPr>
        </p:nvSpPr>
        <p:spPr>
          <a:xfrm>
            <a:off x="946997" y="1815447"/>
            <a:ext cx="5661082" cy="319417"/>
          </a:xfrm>
        </p:spPr>
        <p:txBody>
          <a:bodyPr>
            <a:normAutofit lnSpcReduction="10000"/>
          </a:bodyPr>
          <a:lstStyle/>
          <a:p>
            <a:pPr>
              <a:defRPr b="0" i="0"/>
            </a:pPr>
            <a:r>
              <a:rPr lang="1106" b="1"/>
              <a:t>10-20 munud</a:t>
            </a:r>
            <a:endParaRPr lang="en-US"/>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p:txBody>
          <a:bodyPr/>
          <a:lstStyle/>
          <a:p>
            <a:pPr>
              <a:defRPr b="0" i="0"/>
            </a:pPr>
            <a:r>
              <a:rPr lang="1106" b="0"/>
              <a:t>Beth sy'n dylanwadu ar y penderfyniadau rydym yn eu gwneud bob dydd?</a:t>
            </a:r>
          </a:p>
          <a:p>
            <a:pPr marL="0" indent="0">
              <a:buNone/>
            </a:pPr>
            <a:endParaRPr lang="en-US" b="0"/>
          </a:p>
          <a:p>
            <a:pPr>
              <a:defRPr b="0" i="0"/>
            </a:pPr>
            <a:r>
              <a:rPr lang="1106" b="0"/>
              <a:t>Beth sy'n dylanwadu ar beth rydych yn ei wylio ar y teledu neu'n ei wneud ar y penwythnos?</a:t>
            </a:r>
          </a:p>
          <a:p>
            <a:pPr marL="0" indent="0">
              <a:buNone/>
            </a:pPr>
            <a:endParaRPr lang="en-US"/>
          </a:p>
        </p:txBody>
      </p:sp>
      <p:sp>
        <p:nvSpPr>
          <p:cNvPr id="5" name="Text Placeholder 4">
            <a:extLst>
              <a:ext uri="{FF2B5EF4-FFF2-40B4-BE49-F238E27FC236}">
                <a16:creationId xmlns:a16="http://schemas.microsoft.com/office/drawing/2014/main" id="{D1B86DB2-1A70-3745-8847-72D8F104E89F}"/>
              </a:ext>
            </a:extLst>
          </p:cNvPr>
          <p:cNvSpPr>
            <a:spLocks noGrp="1"/>
          </p:cNvSpPr>
          <p:nvPr>
            <p:ph type="body" sz="quarter" idx="13"/>
          </p:nvPr>
        </p:nvSpPr>
        <p:spPr/>
        <p:txBody>
          <a:bodyPr/>
          <a:lstStyle/>
          <a:p>
            <a:pPr marL="0" indent="0">
              <a:buNone/>
              <a:defRPr b="0" i="0"/>
            </a:pPr>
            <a:r>
              <a:rPr lang="1106" b="0"/>
              <a:t>Dychmygwch fod etholiad yfory.</a:t>
            </a:r>
          </a:p>
          <a:p>
            <a:pPr>
              <a:defRPr b="0" i="0"/>
            </a:pPr>
            <a:r>
              <a:rPr lang="1106" b="0"/>
              <a:t>Pa dechnegau ymgyrchu fyddai'n gwneud i chi bleidleisio dros blaid wleidyddol?</a:t>
            </a:r>
          </a:p>
          <a:p>
            <a:pPr>
              <a:defRPr b="0" i="0"/>
            </a:pPr>
            <a:r>
              <a:rPr lang="1106" b="0"/>
              <a:t>Edrychwch ar yr enghreifftiau, trafodwch a phenderfynwch.</a:t>
            </a:r>
            <a:endParaRPr lang="en-US" b="0"/>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pPr>
              <a:defRPr b="0" i="0"/>
            </a:pPr>
            <a:r>
              <a:rPr lang="1106" b="1"/>
              <a:t>Ymgyrchu</a:t>
            </a:r>
            <a:endParaRPr lang="en-US"/>
          </a:p>
        </p:txBody>
      </p:sp>
      <p:pic>
        <p:nvPicPr>
          <p:cNvPr id="11" name="Clock Icon" descr="Icon&#10;&#10;Description automatically generated">
            <a:extLst>
              <a:ext uri="{FF2B5EF4-FFF2-40B4-BE49-F238E27FC236}">
                <a16:creationId xmlns:a16="http://schemas.microsoft.com/office/drawing/2014/main" id="{9B492330-F332-3848-86D1-1FB9DD921654}"/>
              </a:ext>
            </a:extLst>
          </p:cNvPr>
          <p:cNvPicPr>
            <a:picLocks noChangeAspect="1"/>
          </p:cNvPicPr>
          <p:nvPr/>
        </p:nvPicPr>
        <p:blipFill>
          <a:blip r:embed="rId2"/>
          <a:stretch>
            <a:fillRect/>
          </a:stretch>
        </p:blipFill>
        <p:spPr>
          <a:xfrm>
            <a:off x="382273" y="1733852"/>
            <a:ext cx="411086" cy="411086"/>
          </a:xfrm>
          <a:prstGeom prst="rect">
            <a:avLst/>
          </a:prstGeom>
        </p:spPr>
      </p:pic>
    </p:spTree>
    <p:extLst>
      <p:ext uri="{BB962C8B-B14F-4D97-AF65-F5344CB8AC3E}">
        <p14:creationId xmlns:p14="http://schemas.microsoft.com/office/powerpoint/2010/main" val="1131205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a:xfrm>
            <a:off x="280516" y="6023044"/>
            <a:ext cx="6994044" cy="365125"/>
          </a:xfrm>
        </p:spPr>
        <p:txBody>
          <a:bodyPr/>
          <a:lstStyle/>
          <a:p>
            <a:pPr>
              <a:defRPr b="0" i="0"/>
            </a:pPr>
            <a:r>
              <a:rPr lang="1106" b="1"/>
              <a:t>Ymgyrchu</a:t>
            </a:r>
            <a:endParaRPr lang="en-US"/>
          </a:p>
        </p:txBody>
      </p:sp>
      <p:graphicFrame>
        <p:nvGraphicFramePr>
          <p:cNvPr id="7" name="Content Placeholder 9"/>
          <p:cNvGraphicFramePr>
            <a:graphicFrameLocks noGrp="1"/>
          </p:cNvGraphicFramePr>
          <p:nvPr>
            <p:extLst>
              <p:ext uri="{D42A27DB-BD31-4B8C-83A1-F6EECF244321}">
                <p14:modId xmlns:p14="http://schemas.microsoft.com/office/powerpoint/2010/main" val="1114168224"/>
              </p:ext>
            </p:extLst>
          </p:nvPr>
        </p:nvGraphicFramePr>
        <p:xfrm>
          <a:off x="393531" y="469831"/>
          <a:ext cx="10065559" cy="5074995"/>
        </p:xfrm>
        <a:graphic>
          <a:graphicData uri="http://schemas.openxmlformats.org/drawingml/2006/table">
            <a:tbl>
              <a:tblPr bandRow="1"/>
              <a:tblGrid>
                <a:gridCol w="1677593">
                  <a:extLst>
                    <a:ext uri="{9D8B030D-6E8A-4147-A177-3AD203B41FA5}">
                      <a16:colId xmlns:a16="http://schemas.microsoft.com/office/drawing/2014/main" val="644092825"/>
                    </a:ext>
                  </a:extLst>
                </a:gridCol>
                <a:gridCol w="1763363">
                  <a:extLst>
                    <a:ext uri="{9D8B030D-6E8A-4147-A177-3AD203B41FA5}">
                      <a16:colId xmlns:a16="http://schemas.microsoft.com/office/drawing/2014/main" val="2281324966"/>
                    </a:ext>
                  </a:extLst>
                </a:gridCol>
                <a:gridCol w="1591824">
                  <a:extLst>
                    <a:ext uri="{9D8B030D-6E8A-4147-A177-3AD203B41FA5}">
                      <a16:colId xmlns:a16="http://schemas.microsoft.com/office/drawing/2014/main" val="2747574106"/>
                    </a:ext>
                  </a:extLst>
                </a:gridCol>
                <a:gridCol w="1677593">
                  <a:extLst>
                    <a:ext uri="{9D8B030D-6E8A-4147-A177-3AD203B41FA5}">
                      <a16:colId xmlns:a16="http://schemas.microsoft.com/office/drawing/2014/main" val="3577896009"/>
                    </a:ext>
                  </a:extLst>
                </a:gridCol>
                <a:gridCol w="1677593">
                  <a:extLst>
                    <a:ext uri="{9D8B030D-6E8A-4147-A177-3AD203B41FA5}">
                      <a16:colId xmlns:a16="http://schemas.microsoft.com/office/drawing/2014/main" val="3770580631"/>
                    </a:ext>
                  </a:extLst>
                </a:gridCol>
                <a:gridCol w="1677593">
                  <a:extLst>
                    <a:ext uri="{9D8B030D-6E8A-4147-A177-3AD203B41FA5}">
                      <a16:colId xmlns:a16="http://schemas.microsoft.com/office/drawing/2014/main" val="2506163885"/>
                    </a:ext>
                  </a:extLst>
                </a:gridCol>
              </a:tblGrid>
              <a:tr h="138638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400" b="0" dirty="0">
                          <a:solidFill>
                            <a:schemeClr val="tx1"/>
                          </a:solidFill>
                          <a:latin typeface="Montserrat" pitchFamily="2" charset="77"/>
                        </a:rPr>
                        <a:t>Barn oedolion gartref </a:t>
                      </a:r>
                      <a:endParaRPr lang="en-US" sz="1400" b="0" dirty="0">
                        <a:solidFill>
                          <a:schemeClr val="tx1"/>
                        </a:solidFill>
                        <a:latin typeface="Montserrat" pitchFamily="2" charset="77"/>
                      </a:endParaRPr>
                    </a:p>
                    <a:p>
                      <a:endParaRPr lang="en-GB" sz="1400" b="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400" b="0">
                          <a:solidFill>
                            <a:schemeClr val="tx1"/>
                          </a:solidFill>
                          <a:latin typeface="Montserrat" pitchFamily="2" charset="77"/>
                        </a:rPr>
                        <a:t>Yr hyn y mae ymgeiswyr yn ei ddweud y maent am ei wneud i bobl ifanc</a:t>
                      </a:r>
                      <a:endParaRPr lang="en-US" sz="1400" b="0">
                        <a:solidFill>
                          <a:schemeClr val="tx1"/>
                        </a:solidFill>
                        <a:latin typeface="Montserrat" pitchFamily="2" charset="77"/>
                      </a:endParaRPr>
                    </a:p>
                    <a:p>
                      <a:endParaRPr lang="en-GB" sz="1400" b="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400" b="0">
                          <a:solidFill>
                            <a:schemeClr val="tx1"/>
                          </a:solidFill>
                          <a:latin typeface="Montserrat" pitchFamily="2" charset="77"/>
                        </a:rPr>
                        <a:t>Arweinwyr pleidiau gwleidyddol</a:t>
                      </a:r>
                      <a:endParaRPr lang="en-US" sz="1400" b="0">
                        <a:solidFill>
                          <a:schemeClr val="tx1"/>
                        </a:solidFill>
                        <a:latin typeface="Montserrat" pitchFamily="2" charset="77"/>
                      </a:endParaRPr>
                    </a:p>
                    <a:p>
                      <a:endParaRPr lang="en-GB" sz="1400" b="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400" b="0">
                          <a:solidFill>
                            <a:schemeClr val="tx1"/>
                          </a:solidFill>
                          <a:latin typeface="Montserrat" pitchFamily="2" charset="77"/>
                        </a:rPr>
                        <a:t>Pwy sydd fwyaf poblogaidd</a:t>
                      </a:r>
                    </a:p>
                    <a:p>
                      <a:endParaRPr lang="en-GB" sz="1400" b="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400" b="0">
                          <a:solidFill>
                            <a:schemeClr val="tx1"/>
                          </a:solidFill>
                          <a:latin typeface="Montserrat" pitchFamily="2" charset="77"/>
                        </a:rPr>
                        <a:t>Barn fy ffrindiau</a:t>
                      </a:r>
                      <a:endParaRPr lang="en-US" sz="1400" b="0">
                        <a:solidFill>
                          <a:schemeClr val="tx1"/>
                        </a:solidFill>
                        <a:latin typeface="Montserrat" pitchFamily="2" charset="77"/>
                      </a:endParaRPr>
                    </a:p>
                    <a:p>
                      <a:endParaRPr lang="en-GB" sz="1400" b="0">
                        <a:solidFill>
                          <a:schemeClr val="tx1"/>
                        </a:solidFill>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40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itchFamily="2" charset="77"/>
                        </a:rPr>
                        <a:t>Ble mae ymgeisydd yn byw</a:t>
                      </a:r>
                    </a:p>
                    <a:p>
                      <a:endParaRPr lang="en-GB" sz="1400" b="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E6BD">
                        <a:tint val="40000"/>
                      </a:srgbClr>
                    </a:solidFill>
                  </a:tcPr>
                </a:tc>
                <a:extLst>
                  <a:ext uri="{0D108BD9-81ED-4DB2-BD59-A6C34878D82A}">
                    <a16:rowId xmlns:a16="http://schemas.microsoft.com/office/drawing/2014/main" val="3668931260"/>
                  </a:ext>
                </a:extLst>
              </a:tr>
              <a:tr h="8644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400">
                          <a:latin typeface="Montserrat" pitchFamily="2" charset="77"/>
                        </a:rPr>
                        <a:t>Pa mor ddibynadwy yw ymgeisydd gwleidyddol neu blaid wleidyddol yn fy marn i</a:t>
                      </a:r>
                      <a:endParaRPr lang="en-US" sz="1400">
                        <a:latin typeface="Montserrat" pitchFamily="2" charset="77"/>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685800" rtl="0" eaLnBrk="1" fontAlgn="auto" latinLnBrk="0" hangingPunct="1">
                        <a:lnSpc>
                          <a:spcPct val="100000"/>
                        </a:lnSpc>
                        <a:spcBef>
                          <a:spcPct val="0"/>
                        </a:spcBef>
                        <a:spcAft>
                          <a:spcPct val="0"/>
                        </a:spcAft>
                        <a:buClrTx/>
                        <a:buSzTx/>
                        <a:buFontTx/>
                        <a:buNone/>
                        <a:defRPr b="0" i="0"/>
                      </a:pPr>
                      <a:r>
                        <a:rPr lang="1106" sz="1400">
                          <a:latin typeface="Montserrat" pitchFamily="2" charset="77"/>
                        </a:rPr>
                        <a:t>Yr hyn rwyf wedi'i weld ar y teledu</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Fy mhrofiad personol o blaid wleidyddol neu ymgeisydd gwleidyddol</a:t>
                      </a:r>
                      <a:endParaRPr lang="en-US" sz="1400">
                        <a:latin typeface="Montserrat" pitchFamily="2" charset="77"/>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Yr hyn rwyf wedi'i ddarllen ar-lein ac mewn papurau newydd</a:t>
                      </a:r>
                      <a:endParaRPr lang="en-US" sz="1400">
                        <a:latin typeface="Montserrat" pitchFamily="2" charset="77"/>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Yr ymgyrch etholiadol</a:t>
                      </a:r>
                      <a:endParaRPr lang="en-US" sz="1400">
                        <a:latin typeface="Montserrat" pitchFamily="2" charset="77"/>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20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itchFamily="2" charset="77"/>
                        </a:rPr>
                        <a:t>Fy nghefndir</a:t>
                      </a:r>
                    </a:p>
                    <a:p>
                      <a:endParaRPr lang="en-US" sz="1400">
                        <a:latin typeface="Montserrat" pitchFamily="2" charset="77"/>
                      </a:endParaRPr>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E6BD">
                        <a:tint val="20000"/>
                      </a:srgbClr>
                    </a:solidFill>
                  </a:tcPr>
                </a:tc>
                <a:extLst>
                  <a:ext uri="{0D108BD9-81ED-4DB2-BD59-A6C34878D82A}">
                    <a16:rowId xmlns:a16="http://schemas.microsoft.com/office/drawing/2014/main" val="2328232518"/>
                  </a:ext>
                </a:extLst>
              </a:tr>
              <a:tr h="137213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Swydd flaenorol ymgeisydd </a:t>
                      </a:r>
                      <a:endParaRPr lang="en-US" sz="1400">
                        <a:latin typeface="Montserrat" pitchFamily="2" charset="77"/>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Fy swydd	</a:t>
                      </a:r>
                      <a:endParaRPr lang="en-US" sz="1400">
                        <a:latin typeface="Montserrat" pitchFamily="2" charset="77"/>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Siarad ag ymgyrchydd plaid wleidyddol pan fydd yn curo ar fy nrws</a:t>
                      </a:r>
                      <a:endParaRPr lang="en-US" sz="1400">
                        <a:latin typeface="Montserrat" pitchFamily="2" charset="77"/>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Polisïau neu faniffestos y pleidiau gwleidyddol</a:t>
                      </a:r>
                      <a:endParaRPr lang="en-US" sz="1400">
                        <a:latin typeface="Montserrat" pitchFamily="2" charset="77"/>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Cyfarfod ymgeisydd</a:t>
                      </a:r>
                      <a:endParaRPr lang="en-US" sz="1400">
                        <a:latin typeface="Montserrat" pitchFamily="2" charset="77"/>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40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a:latin typeface="Montserrat" pitchFamily="2" charset="77"/>
                        </a:rPr>
                        <a:t>Cefndir ymgeisydd </a:t>
                      </a:r>
                    </a:p>
                    <a:p>
                      <a:endParaRPr lang="en-US" sz="1400">
                        <a:latin typeface="Montserrat" pitchFamily="2" charset="77"/>
                      </a:endParaRPr>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E6BD">
                        <a:tint val="40000"/>
                      </a:srgbClr>
                    </a:solidFill>
                  </a:tcPr>
                </a:tc>
                <a:extLst>
                  <a:ext uri="{0D108BD9-81ED-4DB2-BD59-A6C34878D82A}">
                    <a16:rowId xmlns:a16="http://schemas.microsoft.com/office/drawing/2014/main" val="2904568450"/>
                  </a:ext>
                </a:extLst>
              </a:tr>
              <a:tr h="82327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Oedran ymgeisydd</a:t>
                      </a:r>
                      <a:endParaRPr lang="en-US" sz="1400">
                        <a:latin typeface="Montserrat" pitchFamily="2" charset="77"/>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Fy oedran</a:t>
                      </a:r>
                      <a:endParaRPr lang="en-US" sz="1400">
                        <a:latin typeface="Montserrat" pitchFamily="2" charset="77"/>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Cefndir addysgol ymgeisydd</a:t>
                      </a:r>
                      <a:endParaRPr lang="en-US" sz="1400">
                        <a:latin typeface="Montserrat" pitchFamily="2" charset="77"/>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Fy rhywedd</a:t>
                      </a:r>
                      <a:endParaRPr lang="en-US" sz="1400">
                        <a:latin typeface="Montserrat" pitchFamily="2" charset="77"/>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defRPr b="0" i="0"/>
                      </a:pPr>
                      <a:r>
                        <a:rPr lang="1106" sz="1400">
                          <a:latin typeface="Montserrat" pitchFamily="2" charset="77"/>
                        </a:rPr>
                        <a:t>Enwogion neu ddylanwadwyr</a:t>
                      </a:r>
                      <a:endParaRPr lang="en-US" sz="1400">
                        <a:latin typeface="Montserrat" pitchFamily="2" charset="77"/>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E6BD">
                        <a:tint val="20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00" dirty="0">
                          <a:latin typeface="Montserrat" pitchFamily="2" charset="77"/>
                        </a:rPr>
                        <a:t>Sut mae ymgeisydd yn edrych</a:t>
                      </a:r>
                      <a:endParaRPr lang="en-US" sz="1400" dirty="0">
                        <a:latin typeface="Montserrat" pitchFamily="2" charset="77"/>
                      </a:endParaRPr>
                    </a:p>
                    <a:p>
                      <a:endParaRPr lang="en-US" sz="1400" dirty="0">
                        <a:latin typeface="Montserrat" pitchFamily="2" charset="77"/>
                      </a:endParaRPr>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E6BD">
                        <a:tint val="20000"/>
                      </a:srgbClr>
                    </a:solidFill>
                  </a:tcPr>
                </a:tc>
                <a:extLst>
                  <a:ext uri="{0D108BD9-81ED-4DB2-BD59-A6C34878D82A}">
                    <a16:rowId xmlns:a16="http://schemas.microsoft.com/office/drawing/2014/main" val="321459178"/>
                  </a:ext>
                </a:extLst>
              </a:tr>
            </a:tbl>
          </a:graphicData>
        </a:graphic>
      </p:graphicFrame>
    </p:spTree>
    <p:extLst>
      <p:ext uri="{BB962C8B-B14F-4D97-AF65-F5344CB8AC3E}">
        <p14:creationId xmlns:p14="http://schemas.microsoft.com/office/powerpoint/2010/main" val="117730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2CED4BB-4AB2-0A4C-9747-4121C4AC04CA}"/>
              </a:ext>
            </a:extLst>
          </p:cNvPr>
          <p:cNvSpPr>
            <a:spLocks noGrp="1"/>
          </p:cNvSpPr>
          <p:nvPr>
            <p:ph type="title"/>
          </p:nvPr>
        </p:nvSpPr>
        <p:spPr/>
        <p:txBody>
          <a:bodyPr>
            <a:normAutofit fontScale="90000"/>
          </a:bodyPr>
          <a:lstStyle/>
          <a:p>
            <a:pPr>
              <a:defRPr b="0" i="0"/>
            </a:pPr>
            <a:r>
              <a:rPr lang="1106" b="1"/>
              <a:t>Ymchwil ar gyfer ymgyrch</a:t>
            </a:r>
            <a:endParaRPr lang="en-US"/>
          </a:p>
        </p:txBody>
      </p:sp>
      <p:sp>
        <p:nvSpPr>
          <p:cNvPr id="13" name="Text Placeholder 12">
            <a:extLst>
              <a:ext uri="{FF2B5EF4-FFF2-40B4-BE49-F238E27FC236}">
                <a16:creationId xmlns:a16="http://schemas.microsoft.com/office/drawing/2014/main" id="{1640184A-02E7-444E-A43E-81E9803D6903}"/>
              </a:ext>
            </a:extLst>
          </p:cNvPr>
          <p:cNvSpPr>
            <a:spLocks noGrp="1"/>
          </p:cNvSpPr>
          <p:nvPr>
            <p:ph type="body" sz="quarter" idx="12"/>
          </p:nvPr>
        </p:nvSpPr>
        <p:spPr/>
        <p:txBody>
          <a:bodyPr>
            <a:normAutofit lnSpcReduction="10000"/>
          </a:bodyPr>
          <a:lstStyle/>
          <a:p>
            <a:pPr>
              <a:defRPr b="0" i="0"/>
            </a:pPr>
            <a:r>
              <a:rPr lang="1106" b="1"/>
              <a:t>20 munud </a:t>
            </a:r>
            <a:endParaRPr lang="en-US"/>
          </a:p>
        </p:txBody>
      </p:sp>
      <p:sp>
        <p:nvSpPr>
          <p:cNvPr id="12" name="Text Placeholder 11">
            <a:extLst>
              <a:ext uri="{FF2B5EF4-FFF2-40B4-BE49-F238E27FC236}">
                <a16:creationId xmlns:a16="http://schemas.microsoft.com/office/drawing/2014/main" id="{512E53ED-D822-B248-9831-8F09A4D04829}"/>
              </a:ext>
            </a:extLst>
          </p:cNvPr>
          <p:cNvSpPr>
            <a:spLocks noGrp="1"/>
          </p:cNvSpPr>
          <p:nvPr>
            <p:ph type="body" sz="quarter" idx="11"/>
          </p:nvPr>
        </p:nvSpPr>
        <p:spPr/>
        <p:txBody>
          <a:bodyPr>
            <a:normAutofit fontScale="92500"/>
          </a:bodyPr>
          <a:lstStyle/>
          <a:p>
            <a:pPr marL="0" indent="0">
              <a:buNone/>
              <a:defRPr b="0" i="0"/>
            </a:pPr>
            <a:r>
              <a:rPr lang="1106" b="0"/>
              <a:t>Rydym am ddatblygu ein hymgyrchoedd ein hunain er mwyn annog pobl ifanc i gofrestru i bleidleisio.</a:t>
            </a:r>
          </a:p>
          <a:p>
            <a:pPr marL="0" indent="0">
              <a:buNone/>
            </a:pPr>
            <a:endParaRPr lang="en-US" b="0"/>
          </a:p>
          <a:p>
            <a:pPr marL="0" indent="0">
              <a:buNone/>
              <a:defRPr b="0" i="0"/>
            </a:pPr>
            <a:r>
              <a:rPr lang="1106" b="0"/>
              <a:t>Beth yw'r rhwystrau sy'n atal pobl ifanc rhag pleidleisio?</a:t>
            </a:r>
          </a:p>
          <a:p>
            <a:pPr marL="0" indent="0">
              <a:buNone/>
            </a:pPr>
            <a:endParaRPr lang="en-US" b="0"/>
          </a:p>
          <a:p>
            <a:pPr marL="0" indent="0">
              <a:buNone/>
              <a:defRPr b="0" i="0"/>
            </a:pPr>
            <a:r>
              <a:rPr lang="1106" b="0"/>
              <a:t>Mewn parau, gofynnwch gwestiynau i'ch gilydd i ganfod yr ateb.</a:t>
            </a:r>
            <a:endParaRPr lang="en-US" b="0"/>
          </a:p>
        </p:txBody>
      </p:sp>
      <p:sp>
        <p:nvSpPr>
          <p:cNvPr id="5" name="Footer Placeholder 4">
            <a:extLst>
              <a:ext uri="{FF2B5EF4-FFF2-40B4-BE49-F238E27FC236}">
                <a16:creationId xmlns:a16="http://schemas.microsoft.com/office/drawing/2014/main" id="{9A568409-7EE6-CF4D-A482-F0D280FA256A}"/>
              </a:ext>
            </a:extLst>
          </p:cNvPr>
          <p:cNvSpPr>
            <a:spLocks noGrp="1"/>
          </p:cNvSpPr>
          <p:nvPr>
            <p:ph type="ftr" sz="quarter" idx="14"/>
          </p:nvPr>
        </p:nvSpPr>
        <p:spPr>
          <a:xfrm>
            <a:off x="280516" y="6023044"/>
            <a:ext cx="6994044" cy="365125"/>
          </a:xfrm>
        </p:spPr>
        <p:txBody>
          <a:bodyPr/>
          <a:lstStyle/>
          <a:p>
            <a:pPr>
              <a:defRPr b="0" i="0"/>
            </a:pPr>
            <a:r>
              <a:rPr lang="1106" b="1"/>
              <a:t>Ymgyrchu</a:t>
            </a:r>
            <a:endParaRPr lang="en-US"/>
          </a:p>
        </p:txBody>
      </p:sp>
    </p:spTree>
    <p:extLst>
      <p:ext uri="{BB962C8B-B14F-4D97-AF65-F5344CB8AC3E}">
        <p14:creationId xmlns:p14="http://schemas.microsoft.com/office/powerpoint/2010/main" val="954747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2CED4BB-4AB2-0A4C-9747-4121C4AC04CA}"/>
              </a:ext>
            </a:extLst>
          </p:cNvPr>
          <p:cNvSpPr>
            <a:spLocks noGrp="1"/>
          </p:cNvSpPr>
          <p:nvPr>
            <p:ph type="title"/>
          </p:nvPr>
        </p:nvSpPr>
        <p:spPr/>
        <p:txBody>
          <a:bodyPr>
            <a:normAutofit fontScale="90000"/>
          </a:bodyPr>
          <a:lstStyle/>
          <a:p>
            <a:pPr>
              <a:defRPr b="0" i="0"/>
            </a:pPr>
            <a:r>
              <a:rPr lang="1106" b="1"/>
              <a:t>Ymchwil ar gyfer ymgyrch</a:t>
            </a:r>
            <a:endParaRPr lang="en-US"/>
          </a:p>
        </p:txBody>
      </p:sp>
      <p:sp>
        <p:nvSpPr>
          <p:cNvPr id="13" name="Text Placeholder 12">
            <a:extLst>
              <a:ext uri="{FF2B5EF4-FFF2-40B4-BE49-F238E27FC236}">
                <a16:creationId xmlns:a16="http://schemas.microsoft.com/office/drawing/2014/main" id="{1640184A-02E7-444E-A43E-81E9803D6903}"/>
              </a:ext>
            </a:extLst>
          </p:cNvPr>
          <p:cNvSpPr>
            <a:spLocks noGrp="1"/>
          </p:cNvSpPr>
          <p:nvPr>
            <p:ph type="body" sz="quarter" idx="12"/>
          </p:nvPr>
        </p:nvSpPr>
        <p:spPr/>
        <p:txBody>
          <a:bodyPr>
            <a:normAutofit lnSpcReduction="10000"/>
          </a:bodyPr>
          <a:lstStyle/>
          <a:p>
            <a:pPr>
              <a:defRPr b="0" i="0"/>
            </a:pPr>
            <a:r>
              <a:rPr lang="1106" b="1"/>
              <a:t>20 munud </a:t>
            </a:r>
            <a:endParaRPr lang="en-US"/>
          </a:p>
        </p:txBody>
      </p:sp>
      <p:sp>
        <p:nvSpPr>
          <p:cNvPr id="12" name="Text Placeholder 11">
            <a:extLst>
              <a:ext uri="{FF2B5EF4-FFF2-40B4-BE49-F238E27FC236}">
                <a16:creationId xmlns:a16="http://schemas.microsoft.com/office/drawing/2014/main" id="{512E53ED-D822-B248-9831-8F09A4D04829}"/>
              </a:ext>
            </a:extLst>
          </p:cNvPr>
          <p:cNvSpPr>
            <a:spLocks noGrp="1"/>
          </p:cNvSpPr>
          <p:nvPr>
            <p:ph type="body" sz="quarter" idx="11"/>
          </p:nvPr>
        </p:nvSpPr>
        <p:spPr>
          <a:xfrm>
            <a:off x="390939" y="2395537"/>
            <a:ext cx="7235760" cy="3183329"/>
          </a:xfrm>
        </p:spPr>
        <p:txBody>
          <a:bodyPr>
            <a:normAutofit lnSpcReduction="10000"/>
          </a:bodyPr>
          <a:lstStyle/>
          <a:p>
            <a:pPr>
              <a:buFont typeface="Arial" panose="020B0604020202020204" pitchFamily="34" charset="0"/>
              <a:buChar char="•"/>
              <a:defRPr b="0" i="0"/>
            </a:pPr>
            <a:r>
              <a:rPr lang="1106" b="0" dirty="0"/>
              <a:t>Wyt ti wedi cofrestru i bleidleisio? Pam/pam ddim?</a:t>
            </a:r>
          </a:p>
          <a:p>
            <a:pPr>
              <a:buFont typeface="Arial" panose="020B0604020202020204" pitchFamily="34" charset="0"/>
              <a:buChar char="•"/>
              <a:defRPr b="0" i="0"/>
            </a:pPr>
            <a:r>
              <a:rPr lang="1106" b="0" dirty="0"/>
              <a:t>Wyt ti'n bwriadu cofrestru i bleidleisio cyn dy ben-blwydd yn 16 oed/cyn yr etholiad nesaf? Pam/pam ddim?</a:t>
            </a:r>
          </a:p>
          <a:p>
            <a:pPr>
              <a:buFont typeface="Arial" panose="020B0604020202020204" pitchFamily="34" charset="0"/>
              <a:buChar char="•"/>
              <a:defRPr b="0" i="0"/>
            </a:pPr>
            <a:r>
              <a:rPr lang="1106" b="0" dirty="0"/>
              <a:t>Beth allai dy atal di neu dy ffrindiau rhag cofrestru i bleidleisio? </a:t>
            </a:r>
          </a:p>
          <a:p>
            <a:pPr marL="0" indent="0">
              <a:buNone/>
              <a:defRPr b="0" i="0"/>
            </a:pPr>
            <a:br>
              <a:rPr lang="en-GB" b="0" dirty="0"/>
            </a:br>
            <a:r>
              <a:rPr lang="1106" b="0" dirty="0"/>
              <a:t>Chwiliwch am bartner newydd a chasglwch gymaint o wybodaeth â phosibl</a:t>
            </a:r>
            <a:r>
              <a:rPr lang="en-GB" b="0" dirty="0"/>
              <a:t>.</a:t>
            </a:r>
          </a:p>
        </p:txBody>
      </p:sp>
      <p:sp>
        <p:nvSpPr>
          <p:cNvPr id="5" name="Footer Placeholder 4">
            <a:extLst>
              <a:ext uri="{FF2B5EF4-FFF2-40B4-BE49-F238E27FC236}">
                <a16:creationId xmlns:a16="http://schemas.microsoft.com/office/drawing/2014/main" id="{9A568409-7EE6-CF4D-A482-F0D280FA256A}"/>
              </a:ext>
            </a:extLst>
          </p:cNvPr>
          <p:cNvSpPr>
            <a:spLocks noGrp="1"/>
          </p:cNvSpPr>
          <p:nvPr>
            <p:ph type="ftr" sz="quarter" idx="14"/>
          </p:nvPr>
        </p:nvSpPr>
        <p:spPr>
          <a:xfrm>
            <a:off x="280516" y="6023044"/>
            <a:ext cx="6994044" cy="365125"/>
          </a:xfrm>
        </p:spPr>
        <p:txBody>
          <a:bodyPr/>
          <a:lstStyle/>
          <a:p>
            <a:pPr>
              <a:defRPr b="0" i="0"/>
            </a:pPr>
            <a:r>
              <a:rPr lang="1106" b="1"/>
              <a:t>Ymgyrchu</a:t>
            </a:r>
            <a:endParaRPr lang="en-US"/>
          </a:p>
        </p:txBody>
      </p:sp>
    </p:spTree>
    <p:extLst>
      <p:ext uri="{BB962C8B-B14F-4D97-AF65-F5344CB8AC3E}">
        <p14:creationId xmlns:p14="http://schemas.microsoft.com/office/powerpoint/2010/main" val="308107229"/>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90F291EF195D4F868514DAE572F074" ma:contentTypeVersion="12" ma:contentTypeDescription="Create a new document." ma:contentTypeScope="" ma:versionID="8d9eb45a0a41f0e548d9a4a576ca6366">
  <xsd:schema xmlns:xsd="http://www.w3.org/2001/XMLSchema" xmlns:xs="http://www.w3.org/2001/XMLSchema" xmlns:p="http://schemas.microsoft.com/office/2006/metadata/properties" xmlns:ns2="1c1f4285-2815-43cb-9964-6388e3ed2cdf" xmlns:ns3="6d2e1d86-c86b-43fd-9db4-93ab99a38982" targetNamespace="http://schemas.microsoft.com/office/2006/metadata/properties" ma:root="true" ma:fieldsID="8e65cd9665988e4c0416c24714c745f4" ns2:_="" ns3:_="">
    <xsd:import namespace="1c1f4285-2815-43cb-9964-6388e3ed2cdf"/>
    <xsd:import namespace="6d2e1d86-c86b-43fd-9db4-93ab99a389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f4285-2815-43cb-9964-6388e3ed2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2e1d86-c86b-43fd-9db4-93ab99a3898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2935AA-6649-452F-BB3B-A95968C4AA84}">
  <ds:schemaRefs>
    <ds:schemaRef ds:uri="http://schemas.microsoft.com/sharepoint/v3/contenttype/forms"/>
  </ds:schemaRefs>
</ds:datastoreItem>
</file>

<file path=customXml/itemProps2.xml><?xml version="1.0" encoding="utf-8"?>
<ds:datastoreItem xmlns:ds="http://schemas.openxmlformats.org/officeDocument/2006/customXml" ds:itemID="{E9DCE566-2E06-4396-8436-03C3986A6B20}">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1c1f4285-2815-43cb-9964-6388e3ed2cdf"/>
    <ds:schemaRef ds:uri="6d2e1d86-c86b-43fd-9db4-93ab99a38982"/>
    <ds:schemaRef ds:uri="http://purl.org/dc/dcmitype/"/>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D5DE0D21-C825-4770-83FA-59C0BF1F4E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1f4285-2815-43cb-9964-6388e3ed2cdf"/>
    <ds:schemaRef ds:uri="6d2e1d86-c86b-43fd-9db4-93ab99a38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1519</TotalTime>
  <Words>644</Words>
  <Application>Microsoft Office PowerPoint</Application>
  <PresentationFormat>Widescreen</PresentationFormat>
  <Paragraphs>114</Paragraphs>
  <Slides>11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Montserrat ExtraBold</vt:lpstr>
      <vt:lpstr>Calibri</vt:lpstr>
      <vt:lpstr>Arial</vt:lpstr>
      <vt:lpstr>Montserrat Medium</vt:lpstr>
      <vt:lpstr>Montserrat</vt:lpstr>
      <vt:lpstr>Wingdings</vt:lpstr>
      <vt:lpstr>Montserrat Black</vt:lpstr>
      <vt:lpstr>Office Theme</vt:lpstr>
      <vt:lpstr>PowerPoint Presentation</vt:lpstr>
      <vt:lpstr>Amcan dysgu</vt:lpstr>
      <vt:lpstr>Bingo gwleidyddol</vt:lpstr>
      <vt:lpstr>PowerPoint Presentation</vt:lpstr>
      <vt:lpstr>PowerPoint Presentation</vt:lpstr>
      <vt:lpstr>Beth sy’n dylanwadu?</vt:lpstr>
      <vt:lpstr>PowerPoint Presentation</vt:lpstr>
      <vt:lpstr>Ymchwil ar gyfer ymgyrch</vt:lpstr>
      <vt:lpstr>Ymchwil ar gyfer ymgyrch</vt:lpstr>
      <vt:lpstr>Cynllunio ymgyrch</vt:lpstr>
      <vt:lpstr>60 eiliad i rannu eich syniadau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Rebecca Davies</cp:lastModifiedBy>
  <cp:revision>63</cp:revision>
  <dcterms:created xsi:type="dcterms:W3CDTF">2021-02-10T12:48:52Z</dcterms:created>
  <dcterms:modified xsi:type="dcterms:W3CDTF">2025-09-23T08:20:01Z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0x010100ED90F291EF195D4F868514DAE572F074</vt:lpwstr>
  </property>
</Properties>
</file>