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theme/themeOverride3.xml" ContentType="application/vnd.openxmlformats-officedocument.themeOverr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theme/themeOverride4.xml" ContentType="application/vnd.openxmlformats-officedocument.themeOverr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6"/>
  </p:sldMasterIdLst>
  <p:notesMasterIdLst>
    <p:notesMasterId r:id="rId53"/>
  </p:notesMasterIdLst>
  <p:handoutMasterIdLst>
    <p:handoutMasterId r:id="rId54"/>
  </p:handoutMasterIdLst>
  <p:sldIdLst>
    <p:sldId id="257" r:id="rId7"/>
    <p:sldId id="270" r:id="rId8"/>
    <p:sldId id="336" r:id="rId9"/>
    <p:sldId id="295" r:id="rId10"/>
    <p:sldId id="329" r:id="rId11"/>
    <p:sldId id="357" r:id="rId12"/>
    <p:sldId id="321" r:id="rId13"/>
    <p:sldId id="366" r:id="rId14"/>
    <p:sldId id="337" r:id="rId15"/>
    <p:sldId id="285" r:id="rId16"/>
    <p:sldId id="287" r:id="rId17"/>
    <p:sldId id="338" r:id="rId18"/>
    <p:sldId id="355" r:id="rId19"/>
    <p:sldId id="356" r:id="rId20"/>
    <p:sldId id="339" r:id="rId21"/>
    <p:sldId id="291" r:id="rId22"/>
    <p:sldId id="340" r:id="rId23"/>
    <p:sldId id="331" r:id="rId24"/>
    <p:sldId id="292" r:id="rId25"/>
    <p:sldId id="341" r:id="rId26"/>
    <p:sldId id="343" r:id="rId27"/>
    <p:sldId id="354" r:id="rId28"/>
    <p:sldId id="347" r:id="rId29"/>
    <p:sldId id="348" r:id="rId30"/>
    <p:sldId id="349" r:id="rId31"/>
    <p:sldId id="389" r:id="rId32"/>
    <p:sldId id="390" r:id="rId33"/>
    <p:sldId id="365" r:id="rId34"/>
    <p:sldId id="363" r:id="rId35"/>
    <p:sldId id="364" r:id="rId36"/>
    <p:sldId id="391" r:id="rId37"/>
    <p:sldId id="368" r:id="rId38"/>
    <p:sldId id="358" r:id="rId39"/>
    <p:sldId id="345" r:id="rId40"/>
    <p:sldId id="351" r:id="rId41"/>
    <p:sldId id="271" r:id="rId42"/>
    <p:sldId id="392" r:id="rId43"/>
    <p:sldId id="393" r:id="rId44"/>
    <p:sldId id="272" r:id="rId45"/>
    <p:sldId id="307" r:id="rId46"/>
    <p:sldId id="322" r:id="rId47"/>
    <p:sldId id="327" r:id="rId48"/>
    <p:sldId id="332" r:id="rId49"/>
    <p:sldId id="296" r:id="rId50"/>
    <p:sldId id="283" r:id="rId51"/>
    <p:sldId id="297" r:id="rId52"/>
  </p:sldIdLst>
  <p:sldSz cx="9144000" cy="6858000" type="screen4x3"/>
  <p:notesSz cx="6808788" cy="9940925"/>
  <p:custDataLst>
    <p:tags r:id="rId55"/>
  </p:custDataLst>
  <p:defaultTextStyle>
    <a:defPPr>
      <a:defRPr lang="en-GB"/>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71BF721-483A-754D-F6A4-66EBC7169D96}" name="Helen Clark" initials="HC" userId="S::HClark@electoralcommission.org.uk::25982c10-e956-4431-8d3a-216a24c97af1" providerId="AD"/>
  <p188:author id="{6A509736-1FE0-C5FC-6649-AC283FAC3E64}" name="Sam Whiteley" initials="SW" userId="S::SWhiteley@electoralcommission.org.uk::abea6ed0-c880-4ceb-8a3e-eadf8d03c95c" providerId="AD"/>
  <p188:author id="{F9166641-C2E2-DA68-9BF1-6054B0E4FDF0}" name="Joanne Anderson" initials="JA" userId="S::janderson@electoralcommission.org.uk::b33c941b-691e-4b4c-848d-04922f4a0666" providerId="AD"/>
  <p188:author id="{C165BD64-8758-7261-E21C-0AFE42CED5D5}" name="Sam Whiteley" initials="SW" userId="S::swhiteley@electoralcommission.org.uk::abea6ed0-c880-4ceb-8a3e-eadf8d03c95c" providerId="AD"/>
  <p188:author id="{FB6F26C8-734C-61E6-AD55-E580CD45C532}" name="Charlotte Griffiths" initials="CG" userId="S::cgriffiths@electoralcommission.org.uk::80b912f7-6bcf-4844-b3c2-126bca51ce51" providerId="AD"/>
  <p188:author id="{49A606E6-2B79-9A3B-43C2-B71631B31633}" name="Charlene Hannon" initials="CH" userId="S::channon@electoralcommission.org.uk::adcd2e62-b6ce-4b89-bbcd-7d34ebe173aa" providerId="AD"/>
  <p188:author id="{2D7CF6F1-0A5E-744A-6A63-72B65334AA96}" name="Sarah Hopson" initials="SH" userId="S::SHopson@electoralcommission.org.uk::230cba28-7d49-47d9-b106-49a86788dc79" providerId="AD"/>
  <p188:author id="{5A0A8AF2-03BB-0BE7-3369-EEC24896D7C9}" name="Sarah Hopson" initials="SH" userId="S::shopson@electoralcommission.org.uk::230cba28-7d49-47d9-b106-49a86788dc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usanne Malmgren" initials="" lastIdx="0" clrIdx="1"/>
  <p:cmAuthor id="1" name="Mark Pascoe" initials="" lastIdx="0" clrIdx="3"/>
  <p:cmAuthor id="8" name="Sarah Hopson" initials="" lastIdx="0" clrIdx="8"/>
  <p:cmAuthor id="2" name="Claire Wardle" initials="" lastIdx="0" clrIdx="6"/>
  <p:cmAuthor id="9" name="Unknown User1" initials="Unknown User1" lastIdx="0" clrIdx="2"/>
  <p:cmAuthor id="16" name="Charlotte Griffiths" initials="CG" lastIdx="0" clrIdx="9"/>
  <p:cmAuthor id="3" name="Charlene Hannon" initials="" lastIdx="0" clrIdx="4"/>
  <p:cmAuthor id="17" name="Sarah Hopson" initials="SH" lastIdx="1" clrIdx="10"/>
  <p:cmAuthor id="4" name="Joanne Anderson" initials="" lastIdx="0" clrIdx="0"/>
  <p:cmAuthor id="5" name="Unknown User2" initials="Unknown User2" lastIdx="0" clrIdx="5"/>
  <p:cmAuthor id="6" name="Ali Eastwood" initials="" lastIdx="0" clrIdx="7"/>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939" autoAdjust="0"/>
  </p:normalViewPr>
  <p:slideViewPr>
    <p:cSldViewPr snapToGrid="0">
      <p:cViewPr varScale="1">
        <p:scale>
          <a:sx n="95" d="100"/>
          <a:sy n="95" d="100"/>
        </p:scale>
        <p:origin x="2064" y="78"/>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tags" Target="tags/tag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notesMaster" Target="notesMasters/notesMaster1.xml"/><Relationship Id="rId58" Type="http://schemas.openxmlformats.org/officeDocument/2006/relationships/viewProps" Target="viewProps.xml"/><Relationship Id="rId5" Type="http://schemas.openxmlformats.org/officeDocument/2006/relationships/customXml" Target="../customXml/item5.xml"/><Relationship Id="rId61" Type="http://schemas.microsoft.com/office/2018/10/relationships/authors" Target="authors.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commentAuthors" Target="commentAuthor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theme" Target="theme/theme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presProps" Target="presProps.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858CC4EB-D232-438A-BA13-B03D2593A74C}"/>
              </a:ext>
            </a:extLst>
          </p:cNvPr>
          <p:cNvSpPr>
            <a:spLocks noGrp="1" noChangeArrowheads="1"/>
          </p:cNvSpPr>
          <p:nvPr>
            <p:ph type="hdr" sz="quarter"/>
          </p:nvPr>
        </p:nvSpPr>
        <p:spPr bwMode="auto">
          <a:xfrm>
            <a:off x="0" y="0"/>
            <a:ext cx="2951163" cy="498475"/>
          </a:xfrm>
          <a:prstGeom prst="rect">
            <a:avLst/>
          </a:prstGeom>
          <a:noFill/>
          <a:ln>
            <a:noFill/>
          </a:ln>
          <a:effectLst/>
        </p:spPr>
        <p:txBody>
          <a:bodyPr vert="horz" wrap="square" lIns="92290" tIns="46145" rIns="92290" bIns="46145" numCol="1" anchor="t" anchorCtr="0" compatLnSpc="1">
            <a:prstTxWarp prst="textNoShape">
              <a:avLst/>
            </a:prstTxWarp>
          </a:bodyPr>
          <a:lstStyle>
            <a:lvl1pPr algn="l">
              <a:defRPr sz="1200">
                <a:latin typeface="Times" pitchFamily="18" charset="0"/>
              </a:defRPr>
            </a:lvl1pPr>
          </a:lstStyle>
          <a:p>
            <a:pPr>
              <a:defRPr/>
            </a:pPr>
            <a:endParaRPr lang="en-GB"/>
          </a:p>
        </p:txBody>
      </p:sp>
      <p:sp>
        <p:nvSpPr>
          <p:cNvPr id="56323" name="Rectangle 3">
            <a:extLst>
              <a:ext uri="{FF2B5EF4-FFF2-40B4-BE49-F238E27FC236}">
                <a16:creationId xmlns:a16="http://schemas.microsoft.com/office/drawing/2014/main" id="{490C95D6-BBA5-4845-8847-0EB0041DDD67}"/>
              </a:ext>
            </a:extLst>
          </p:cNvPr>
          <p:cNvSpPr>
            <a:spLocks noGrp="1" noChangeArrowheads="1"/>
          </p:cNvSpPr>
          <p:nvPr>
            <p:ph type="dt" sz="quarter" idx="1"/>
          </p:nvPr>
        </p:nvSpPr>
        <p:spPr bwMode="auto">
          <a:xfrm>
            <a:off x="3857625" y="0"/>
            <a:ext cx="2951163" cy="498475"/>
          </a:xfrm>
          <a:prstGeom prst="rect">
            <a:avLst/>
          </a:prstGeom>
          <a:noFill/>
          <a:ln>
            <a:noFill/>
          </a:ln>
          <a:effectLst/>
        </p:spPr>
        <p:txBody>
          <a:bodyPr vert="horz" wrap="square" lIns="92290" tIns="46145" rIns="92290" bIns="46145" numCol="1" anchor="t" anchorCtr="0" compatLnSpc="1">
            <a:prstTxWarp prst="textNoShape">
              <a:avLst/>
            </a:prstTxWarp>
          </a:bodyPr>
          <a:lstStyle>
            <a:lvl1pPr algn="r">
              <a:defRPr sz="1200">
                <a:latin typeface="Times" pitchFamily="18" charset="0"/>
              </a:defRPr>
            </a:lvl1pPr>
          </a:lstStyle>
          <a:p>
            <a:pPr>
              <a:defRPr/>
            </a:pPr>
            <a:endParaRPr lang="en-GB"/>
          </a:p>
        </p:txBody>
      </p:sp>
      <p:sp>
        <p:nvSpPr>
          <p:cNvPr id="56324" name="Rectangle 4">
            <a:extLst>
              <a:ext uri="{FF2B5EF4-FFF2-40B4-BE49-F238E27FC236}">
                <a16:creationId xmlns:a16="http://schemas.microsoft.com/office/drawing/2014/main" id="{1FE8C877-A1EF-4568-826F-7657525330BA}"/>
              </a:ext>
            </a:extLst>
          </p:cNvPr>
          <p:cNvSpPr>
            <a:spLocks noGrp="1" noChangeArrowheads="1"/>
          </p:cNvSpPr>
          <p:nvPr>
            <p:ph type="ftr" sz="quarter" idx="2"/>
          </p:nvPr>
        </p:nvSpPr>
        <p:spPr bwMode="auto">
          <a:xfrm>
            <a:off x="0" y="9444038"/>
            <a:ext cx="2951163" cy="496887"/>
          </a:xfrm>
          <a:prstGeom prst="rect">
            <a:avLst/>
          </a:prstGeom>
          <a:noFill/>
          <a:ln>
            <a:noFill/>
          </a:ln>
          <a:effectLst/>
        </p:spPr>
        <p:txBody>
          <a:bodyPr vert="horz" wrap="square" lIns="92290" tIns="46145" rIns="92290" bIns="46145" numCol="1" anchor="b" anchorCtr="0" compatLnSpc="1">
            <a:prstTxWarp prst="textNoShape">
              <a:avLst/>
            </a:prstTxWarp>
          </a:bodyPr>
          <a:lstStyle>
            <a:lvl1pPr algn="l">
              <a:defRPr sz="1200">
                <a:latin typeface="Times" pitchFamily="18" charset="0"/>
              </a:defRPr>
            </a:lvl1pPr>
          </a:lstStyle>
          <a:p>
            <a:pPr>
              <a:defRPr/>
            </a:pPr>
            <a:endParaRPr lang="en-GB"/>
          </a:p>
        </p:txBody>
      </p:sp>
      <p:sp>
        <p:nvSpPr>
          <p:cNvPr id="56325" name="Rectangle 5">
            <a:extLst>
              <a:ext uri="{FF2B5EF4-FFF2-40B4-BE49-F238E27FC236}">
                <a16:creationId xmlns:a16="http://schemas.microsoft.com/office/drawing/2014/main" id="{DEB402B2-A318-4B35-AE9F-39E297AA57BA}"/>
              </a:ext>
            </a:extLst>
          </p:cNvPr>
          <p:cNvSpPr>
            <a:spLocks noGrp="1" noChangeArrowheads="1"/>
          </p:cNvSpPr>
          <p:nvPr>
            <p:ph type="sldNum" sz="quarter" idx="3"/>
          </p:nvPr>
        </p:nvSpPr>
        <p:spPr bwMode="auto">
          <a:xfrm>
            <a:off x="3857625" y="9444038"/>
            <a:ext cx="2951163" cy="496887"/>
          </a:xfrm>
          <a:prstGeom prst="rect">
            <a:avLst/>
          </a:prstGeom>
          <a:noFill/>
          <a:ln>
            <a:noFill/>
          </a:ln>
          <a:effectLst/>
        </p:spPr>
        <p:txBody>
          <a:bodyPr vert="horz" wrap="square" lIns="92290" tIns="46145" rIns="92290" bIns="46145" numCol="1" anchor="b" anchorCtr="0" compatLnSpc="1">
            <a:prstTxWarp prst="textNoShape">
              <a:avLst/>
            </a:prstTxWarp>
          </a:bodyPr>
          <a:lstStyle>
            <a:lvl1pPr algn="r">
              <a:defRPr sz="1200">
                <a:latin typeface="Times" pitchFamily="18" charset="0"/>
              </a:defRPr>
            </a:lvl1pPr>
          </a:lstStyle>
          <a:p>
            <a:pPr>
              <a:defRPr/>
            </a:pPr>
            <a:fld id="{1C89B13E-8E37-4F21-AE17-42B7B6FD66A3}"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459145A-21A4-48C9-AC59-1366C51E9D80}"/>
              </a:ext>
            </a:extLst>
          </p:cNvPr>
          <p:cNvSpPr>
            <a:spLocks noGrp="1" noChangeArrowheads="1"/>
          </p:cNvSpPr>
          <p:nvPr>
            <p:ph type="hdr" sz="quarter"/>
          </p:nvPr>
        </p:nvSpPr>
        <p:spPr bwMode="auto">
          <a:xfrm>
            <a:off x="0" y="0"/>
            <a:ext cx="2951163" cy="498475"/>
          </a:xfrm>
          <a:prstGeom prst="rect">
            <a:avLst/>
          </a:prstGeom>
          <a:noFill/>
          <a:ln>
            <a:noFill/>
          </a:ln>
          <a:effectLst/>
        </p:spPr>
        <p:txBody>
          <a:bodyPr vert="horz" wrap="square" lIns="92290" tIns="46145" rIns="92290" bIns="46145" numCol="1" anchor="t" anchorCtr="0" compatLnSpc="1">
            <a:prstTxWarp prst="textNoShape">
              <a:avLst/>
            </a:prstTxWarp>
          </a:bodyPr>
          <a:lstStyle>
            <a:lvl1pPr algn="l">
              <a:defRPr sz="1200">
                <a:latin typeface="Times" pitchFamily="18" charset="0"/>
              </a:defRPr>
            </a:lvl1pPr>
          </a:lstStyle>
          <a:p>
            <a:pPr>
              <a:defRPr/>
            </a:pPr>
            <a:endParaRPr lang="en-GB"/>
          </a:p>
        </p:txBody>
      </p:sp>
      <p:sp>
        <p:nvSpPr>
          <p:cNvPr id="4099" name="Rectangle 3">
            <a:extLst>
              <a:ext uri="{FF2B5EF4-FFF2-40B4-BE49-F238E27FC236}">
                <a16:creationId xmlns:a16="http://schemas.microsoft.com/office/drawing/2014/main" id="{0B3E4867-7A7B-40E5-B658-077E84738BA4}"/>
              </a:ext>
            </a:extLst>
          </p:cNvPr>
          <p:cNvSpPr>
            <a:spLocks noGrp="1" noChangeArrowheads="1"/>
          </p:cNvSpPr>
          <p:nvPr>
            <p:ph type="dt" idx="1"/>
          </p:nvPr>
        </p:nvSpPr>
        <p:spPr bwMode="auto">
          <a:xfrm>
            <a:off x="3857625" y="0"/>
            <a:ext cx="2951163" cy="498475"/>
          </a:xfrm>
          <a:prstGeom prst="rect">
            <a:avLst/>
          </a:prstGeom>
          <a:noFill/>
          <a:ln>
            <a:noFill/>
          </a:ln>
          <a:effectLst/>
        </p:spPr>
        <p:txBody>
          <a:bodyPr vert="horz" wrap="square" lIns="92290" tIns="46145" rIns="92290" bIns="46145" numCol="1" anchor="t" anchorCtr="0" compatLnSpc="1">
            <a:prstTxWarp prst="textNoShape">
              <a:avLst/>
            </a:prstTxWarp>
          </a:bodyPr>
          <a:lstStyle>
            <a:lvl1pPr algn="r">
              <a:defRPr sz="1200">
                <a:latin typeface="Times" pitchFamily="18" charset="0"/>
              </a:defRPr>
            </a:lvl1pPr>
          </a:lstStyle>
          <a:p>
            <a:pPr>
              <a:defRPr/>
            </a:pPr>
            <a:endParaRPr lang="en-GB"/>
          </a:p>
        </p:txBody>
      </p:sp>
      <p:sp>
        <p:nvSpPr>
          <p:cNvPr id="4101" name="Rectangle 5">
            <a:extLst>
              <a:ext uri="{FF2B5EF4-FFF2-40B4-BE49-F238E27FC236}">
                <a16:creationId xmlns:a16="http://schemas.microsoft.com/office/drawing/2014/main" id="{A9D19BFE-F367-4E52-9718-DD3ECE7BCD08}"/>
              </a:ext>
            </a:extLst>
          </p:cNvPr>
          <p:cNvSpPr>
            <a:spLocks noGrp="1" noChangeArrowheads="1"/>
          </p:cNvSpPr>
          <p:nvPr>
            <p:ph type="body" sz="quarter" idx="3"/>
          </p:nvPr>
        </p:nvSpPr>
        <p:spPr bwMode="auto">
          <a:xfrm>
            <a:off x="909638" y="4722813"/>
            <a:ext cx="4989512" cy="4471987"/>
          </a:xfrm>
          <a:prstGeom prst="rect">
            <a:avLst/>
          </a:prstGeom>
          <a:noFill/>
          <a:ln>
            <a:noFill/>
          </a:ln>
          <a:effectLst/>
        </p:spPr>
        <p:txBody>
          <a:bodyPr vert="horz" wrap="square" lIns="92290" tIns="46145" rIns="92290" bIns="46145"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D802D248-007E-48DC-8FB9-F3CEF8E6A05B}"/>
              </a:ext>
            </a:extLst>
          </p:cNvPr>
          <p:cNvSpPr>
            <a:spLocks noGrp="1" noChangeArrowheads="1"/>
          </p:cNvSpPr>
          <p:nvPr>
            <p:ph type="ftr" sz="quarter" idx="4"/>
          </p:nvPr>
        </p:nvSpPr>
        <p:spPr bwMode="auto">
          <a:xfrm>
            <a:off x="0" y="9444038"/>
            <a:ext cx="2951163" cy="496887"/>
          </a:xfrm>
          <a:prstGeom prst="rect">
            <a:avLst/>
          </a:prstGeom>
          <a:noFill/>
          <a:ln>
            <a:noFill/>
          </a:ln>
          <a:effectLst/>
        </p:spPr>
        <p:txBody>
          <a:bodyPr vert="horz" wrap="square" lIns="92290" tIns="46145" rIns="92290" bIns="46145" numCol="1" anchor="b" anchorCtr="0" compatLnSpc="1">
            <a:prstTxWarp prst="textNoShape">
              <a:avLst/>
            </a:prstTxWarp>
          </a:bodyPr>
          <a:lstStyle>
            <a:lvl1pPr algn="l">
              <a:defRPr sz="1200">
                <a:latin typeface="Times" pitchFamily="18" charset="0"/>
              </a:defRPr>
            </a:lvl1pPr>
          </a:lstStyle>
          <a:p>
            <a:pPr>
              <a:defRPr/>
            </a:pPr>
            <a:endParaRPr lang="en-GB"/>
          </a:p>
        </p:txBody>
      </p:sp>
      <p:sp>
        <p:nvSpPr>
          <p:cNvPr id="4103" name="Rectangle 7">
            <a:extLst>
              <a:ext uri="{FF2B5EF4-FFF2-40B4-BE49-F238E27FC236}">
                <a16:creationId xmlns:a16="http://schemas.microsoft.com/office/drawing/2014/main" id="{285D4ADD-96EB-47B8-AB6B-A43040FAF611}"/>
              </a:ext>
            </a:extLst>
          </p:cNvPr>
          <p:cNvSpPr>
            <a:spLocks noGrp="1" noChangeArrowheads="1"/>
          </p:cNvSpPr>
          <p:nvPr>
            <p:ph type="sldNum" sz="quarter" idx="5"/>
          </p:nvPr>
        </p:nvSpPr>
        <p:spPr bwMode="auto">
          <a:xfrm>
            <a:off x="3857625" y="9444038"/>
            <a:ext cx="2951163" cy="496887"/>
          </a:xfrm>
          <a:prstGeom prst="rect">
            <a:avLst/>
          </a:prstGeom>
          <a:noFill/>
          <a:ln>
            <a:noFill/>
          </a:ln>
          <a:effectLst/>
        </p:spPr>
        <p:txBody>
          <a:bodyPr vert="horz" wrap="square" lIns="92290" tIns="46145" rIns="92290" bIns="46145" numCol="1" anchor="b" anchorCtr="0" compatLnSpc="1">
            <a:prstTxWarp prst="textNoShape">
              <a:avLst/>
            </a:prstTxWarp>
          </a:bodyPr>
          <a:lstStyle>
            <a:lvl1pPr algn="r">
              <a:defRPr sz="1200">
                <a:latin typeface="Times" pitchFamily="18" charset="0"/>
              </a:defRPr>
            </a:lvl1pPr>
          </a:lstStyle>
          <a:p>
            <a:pPr>
              <a:defRPr/>
            </a:pPr>
            <a:fld id="{D708F81B-0368-410F-9D2D-723247EEB316}" type="slidenum">
              <a:rPr lang="en-GB" altLang="en-US"/>
              <a:pPr>
                <a:defRPr/>
              </a:pPr>
              <a:t>‹#›</a:t>
            </a:fld>
            <a:endParaRPr lang="en-GB" altLang="en-US"/>
          </a:p>
        </p:txBody>
      </p:sp>
      <p:sp>
        <p:nvSpPr>
          <p:cNvPr id="2" name="Slide Image Placeholder 1">
            <a:extLst>
              <a:ext uri="{FF2B5EF4-FFF2-40B4-BE49-F238E27FC236}">
                <a16:creationId xmlns:a16="http://schemas.microsoft.com/office/drawing/2014/main" id="{1EAA6B16-ECF0-4373-9DAC-C037560AE872}"/>
              </a:ext>
            </a:extLst>
          </p:cNvPr>
          <p:cNvSpPr>
            <a:spLocks noGrp="1" noRot="1" noChangeAspect="1"/>
          </p:cNvSpPr>
          <p:nvPr>
            <p:ph type="sldImg" idx="2"/>
          </p:nvPr>
        </p:nvSpPr>
        <p:spPr>
          <a:xfrm>
            <a:off x="920750" y="746125"/>
            <a:ext cx="4967288" cy="3727450"/>
          </a:xfrm>
          <a:prstGeom prst="rect">
            <a:avLst/>
          </a:prstGeom>
          <a:noFill/>
          <a:ln w="12700">
            <a:solidFill>
              <a:prstClr val="black"/>
            </a:solidFill>
          </a:ln>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3" Type="http://schemas.openxmlformats.org/officeDocument/2006/relationships/hyperlink" Target="https://www.electoralcommission.org.uk/code-conduct-campaigners-uk-parliamentary-general-elections-great-britain-local-elections-england/postal-voting-documents"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B0B604CE-7D05-48C2-9731-BA2C71AB150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B2DF196-F7A1-4E45-A9FA-F2002114BF1E}" type="slidenum">
              <a:rPr lang="en-GB" altLang="en-US" sz="1200" smtClean="0">
                <a:latin typeface="Times" pitchFamily="18" charset="0"/>
              </a:rPr>
              <a:t>1</a:t>
            </a:fld>
            <a:endParaRPr lang="en-GB" altLang="en-US" sz="1200">
              <a:latin typeface="Times" pitchFamily="18" charset="0"/>
            </a:endParaRPr>
          </a:p>
        </p:txBody>
      </p:sp>
      <p:sp>
        <p:nvSpPr>
          <p:cNvPr id="6147" name="Rectangle 2">
            <a:extLst>
              <a:ext uri="{FF2B5EF4-FFF2-40B4-BE49-F238E27FC236}">
                <a16:creationId xmlns:a16="http://schemas.microsoft.com/office/drawing/2014/main" id="{BC447E60-A431-46C8-8415-50D938E37865}"/>
              </a:ext>
            </a:extLst>
          </p:cNvPr>
          <p:cNvSpPr>
            <a:spLocks noGrp="1" noRot="1" noChangeAspect="1" noChangeArrowheads="1" noTextEdit="1"/>
          </p:cNvSpPr>
          <p:nvPr>
            <p:ph type="sldImg"/>
          </p:nvPr>
        </p:nvSpPr>
        <p:spPr bwMode="auto">
          <a:xfrm>
            <a:off x="917575" y="746125"/>
            <a:ext cx="4973638" cy="3729038"/>
          </a:xfrm>
          <a:solidFill>
            <a:srgbClr val="FFFFFF"/>
          </a:solidFill>
          <a:ln>
            <a:solidFill>
              <a:srgbClr val="000000"/>
            </a:solidFill>
            <a:miter lim="800000"/>
          </a:ln>
        </p:spPr>
      </p:sp>
      <p:sp>
        <p:nvSpPr>
          <p:cNvPr id="6148" name="Rectangle 3">
            <a:extLst>
              <a:ext uri="{FF2B5EF4-FFF2-40B4-BE49-F238E27FC236}">
                <a16:creationId xmlns:a16="http://schemas.microsoft.com/office/drawing/2014/main" id="{F73CF863-F756-4F03-B35D-ACA1BBE1D06E}"/>
              </a:ext>
            </a:extLst>
          </p:cNvPr>
          <p:cNvSpPr>
            <a:spLocks noGrp="1" noChangeArrowheads="1"/>
          </p:cNvSpPr>
          <p:nvPr>
            <p:ph type="body" idx="1"/>
          </p:nvPr>
        </p:nvSpPr>
        <p:spPr>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a:latin typeface="Times"/>
                <a:cs typeface="Times"/>
              </a:rPr>
              <a:t>The slides in this presentation cover information for candidates and agents at principal area elections only. The notes in this presentation will, however, cover where deadlines/procedures are different for parish council elections. </a:t>
            </a:r>
            <a:endParaRPr lang="en-US" altLang="en-US"/>
          </a:p>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31BFE1AC-305C-4425-96FE-7B622A567E2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D887D1A-D8EB-49F7-AF00-06563ADA4964}" type="slidenum">
              <a:rPr lang="en-GB" altLang="en-US" sz="1200" smtClean="0">
                <a:latin typeface="Times" pitchFamily="18" charset="0"/>
              </a:rPr>
              <a:t>11</a:t>
            </a:fld>
            <a:endParaRPr lang="en-GB" altLang="en-US" sz="1200">
              <a:latin typeface="Times" pitchFamily="18" charset="0"/>
            </a:endParaRPr>
          </a:p>
        </p:txBody>
      </p:sp>
      <p:sp>
        <p:nvSpPr>
          <p:cNvPr id="26627" name="Rectangle 2">
            <a:extLst>
              <a:ext uri="{FF2B5EF4-FFF2-40B4-BE49-F238E27FC236}">
                <a16:creationId xmlns:a16="http://schemas.microsoft.com/office/drawing/2014/main" id="{82019F40-E5D3-40BB-B96A-F209B9759DD4}"/>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4DDB3C9B-C8AA-4208-A01F-A29C759C5A6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t>Commonly used forename and surname if used are the only names shown on official notices and ballot papers. Use of commonly used name section is optional, so that even if you are commonly known by another name, you may leave this blank and stand under your actual name.</a:t>
            </a:r>
            <a:endParaRPr lang="en-US"/>
          </a:p>
          <a:p>
            <a:endParaRPr lang="en-GB">
              <a:latin typeface="Times"/>
              <a:cs typeface="Times"/>
            </a:endParaRPr>
          </a:p>
          <a:p>
            <a:r>
              <a:rPr lang="en-GB">
                <a:latin typeface="Times"/>
                <a:cs typeface="Times"/>
              </a:rPr>
              <a:t>If a candidate commonly uses a surname or forename that is different from any other surname or forename they have, or uses one or more of their forenames or surname in a different way from the way they are stated on the nomination form, the candidate may use them as a commonly used name </a:t>
            </a:r>
            <a:br>
              <a:rPr lang="en-GB">
                <a:latin typeface="Times"/>
                <a:cs typeface="Times"/>
              </a:rPr>
            </a:br>
            <a:endParaRPr lang="en-US">
              <a:cs typeface="Times"/>
            </a:endParaRPr>
          </a:p>
          <a:p>
            <a:r>
              <a:rPr lang="en-GB">
                <a:latin typeface="Times"/>
                <a:cs typeface="Times"/>
              </a:rPr>
              <a:t>Need to make sure that the description/party name written on the nomination form matches the description on the certificate of authorisation from the nominating officer (or issued by someone authorised to act on their behalf). </a:t>
            </a:r>
            <a:br>
              <a:rPr lang="en-GB">
                <a:latin typeface="Times"/>
                <a:cs typeface="Times"/>
              </a:rPr>
            </a:br>
            <a:endParaRPr lang="en-GB">
              <a:cs typeface="Times"/>
            </a:endParaRPr>
          </a:p>
          <a:p>
            <a:r>
              <a:rPr lang="en-GB">
                <a:latin typeface="Times"/>
                <a:cs typeface="Times"/>
              </a:rPr>
              <a:t>Parish council candidates may use any description up to six words, as long as it does not confuse with a registered political party name or description. However, party candidates will need a certificate of authorisation.</a:t>
            </a:r>
          </a:p>
          <a:p>
            <a:endParaRPr lang="en-GB" altLang="en-US">
              <a:cs typeface="Time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A8D075E1-A9A0-4EC4-BF59-D2FAB870DB6A}"/>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CC118CD2-17EE-4040-835D-5332CEA6671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latin typeface="Times"/>
                <a:cs typeface="Times"/>
              </a:rPr>
              <a:t>For Principal area and parish elections the required number of subscribers is 2.</a:t>
            </a:r>
            <a:endParaRPr lang="en-GB" altLang="en-US">
              <a:cs typeface="Arial"/>
            </a:endParaRPr>
          </a:p>
          <a:p>
            <a:endParaRPr lang="en-GB" altLang="en-US"/>
          </a:p>
          <a:p>
            <a:r>
              <a:rPr lang="en-GB" altLang="en-US">
                <a:latin typeface="Times"/>
                <a:cs typeface="Times"/>
              </a:rPr>
              <a:t>The subscribers must be registered in the register of local government electors for the electoral area in question on the last day for the publication of notice of election.</a:t>
            </a:r>
          </a:p>
          <a:p>
            <a:endParaRPr lang="en-GB" altLang="en-US"/>
          </a:p>
          <a:p>
            <a:r>
              <a:rPr lang="en-GB" altLang="en-US">
                <a:latin typeface="Times"/>
                <a:cs typeface="Times"/>
              </a:rPr>
              <a:t>Ensure that C&amp;A are aware of the requirements of GDPR. Candidates will need to check that subscribers are aware of what their personal data will be used for.</a:t>
            </a:r>
          </a:p>
          <a:p>
            <a:endParaRPr lang="en-GB" altLang="en-US"/>
          </a:p>
          <a:p>
            <a:endParaRPr lang="en-GB" altLang="en-US"/>
          </a:p>
          <a:p>
            <a:endParaRPr lang="en-GB" altLang="en-US"/>
          </a:p>
          <a:p>
            <a:endParaRPr lang="en-GB" altLang="en-US"/>
          </a:p>
        </p:txBody>
      </p:sp>
      <p:sp>
        <p:nvSpPr>
          <p:cNvPr id="28676" name="Slide Number Placeholder 3">
            <a:extLst>
              <a:ext uri="{FF2B5EF4-FFF2-40B4-BE49-F238E27FC236}">
                <a16:creationId xmlns:a16="http://schemas.microsoft.com/office/drawing/2014/main" id="{FC1D9A70-0A80-4330-B878-5B19AA67D29F}"/>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6F5397E-F7CD-46FC-93F8-5729522F5556}" type="slidenum">
              <a:rPr lang="en-GB" altLang="en-US" sz="1200" smtClean="0">
                <a:latin typeface="Times" pitchFamily="18" charset="0"/>
              </a:rPr>
              <a:t>12</a:t>
            </a:fld>
            <a:endParaRPr lang="en-GB" altLang="en-US" sz="1200">
              <a:latin typeface="Times"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95E6B098-5119-42EC-AB21-C6ACC7038C51}"/>
              </a:ext>
            </a:extLst>
          </p:cNvPr>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CE6E0CD3-9DFD-471D-924E-7F36386348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FF0000"/>
              </a:solidFill>
              <a:cs typeface="Times"/>
            </a:endParaRPr>
          </a:p>
          <a:p>
            <a:endParaRPr lang="en-GB">
              <a:solidFill>
                <a:srgbClr val="FF0000"/>
              </a:solidFill>
              <a:cs typeface="Arial"/>
            </a:endParaRPr>
          </a:p>
          <a:p>
            <a:endParaRPr lang="en-US" altLang="en-US" b="1">
              <a:solidFill>
                <a:srgbClr val="FF0000"/>
              </a:solidFill>
              <a:cs typeface="Times"/>
            </a:endParaRPr>
          </a:p>
        </p:txBody>
      </p:sp>
      <p:sp>
        <p:nvSpPr>
          <p:cNvPr id="30724" name="Slide Number Placeholder 3">
            <a:extLst>
              <a:ext uri="{FF2B5EF4-FFF2-40B4-BE49-F238E27FC236}">
                <a16:creationId xmlns:a16="http://schemas.microsoft.com/office/drawing/2014/main" id="{12CA57AC-46B3-4437-A92A-307E2C20E8B5}"/>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8B2E999-E8D6-4486-B61D-2219F0C4D3B7}" type="slidenum">
              <a:rPr lang="en-GB" altLang="en-US" sz="1200" smtClean="0">
                <a:latin typeface="Times" pitchFamily="18" charset="0"/>
              </a:rPr>
              <a:t>13</a:t>
            </a:fld>
            <a:endParaRPr lang="en-GB" altLang="en-US" sz="1200">
              <a:latin typeface="Times"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616FD9F-DD86-4075-A9BE-E7B56F194E39}"/>
              </a:ext>
            </a:extLst>
          </p:cNvPr>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6FF6B2CB-0D42-4AC2-9BAE-ADA0E3BC44D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solidFill>
                  <a:srgbClr val="92D050"/>
                </a:solidFill>
                <a:latin typeface="Times"/>
                <a:cs typeface="Times"/>
              </a:rPr>
              <a:t>The name of the ‘relevant area’ in which your home address is situated (if your home address is in the UK).</a:t>
            </a:r>
            <a:endParaRPr lang="en-GB" altLang="en-US">
              <a:solidFill>
                <a:srgbClr val="92D050"/>
              </a:solidFill>
            </a:endParaRPr>
          </a:p>
          <a:p>
            <a:endParaRPr lang="en-GB" altLang="en-US" b="1"/>
          </a:p>
          <a:p>
            <a:r>
              <a:rPr lang="en-GB" altLang="en-US" b="1">
                <a:latin typeface="Times"/>
                <a:cs typeface="Times"/>
              </a:rPr>
              <a:t>For home addresses in England</a:t>
            </a:r>
            <a:r>
              <a:rPr lang="en-GB" altLang="en-US">
                <a:latin typeface="Times"/>
                <a:cs typeface="Times"/>
              </a:rPr>
              <a:t>:</a:t>
            </a:r>
          </a:p>
          <a:p>
            <a:pPr lvl="1"/>
            <a:r>
              <a:rPr lang="en-GB" altLang="en-US">
                <a:latin typeface="Times"/>
                <a:cs typeface="Times"/>
              </a:rPr>
              <a:t>if the address is within a district for which there is a district council, that district;</a:t>
            </a:r>
          </a:p>
          <a:p>
            <a:pPr lvl="1"/>
            <a:r>
              <a:rPr lang="en-GB" altLang="en-US">
                <a:latin typeface="Times"/>
                <a:cs typeface="Times"/>
              </a:rPr>
              <a:t>if the address is within a county in which there are no districts with councils, that county;</a:t>
            </a:r>
          </a:p>
          <a:p>
            <a:pPr lvl="1"/>
            <a:r>
              <a:rPr lang="en-GB" altLang="en-US">
                <a:latin typeface="Times"/>
                <a:cs typeface="Times"/>
              </a:rPr>
              <a:t>if the address is within a London borough, that London borough;</a:t>
            </a:r>
          </a:p>
          <a:p>
            <a:pPr lvl="1"/>
            <a:r>
              <a:rPr lang="en-GB" altLang="en-US">
                <a:latin typeface="Times"/>
                <a:cs typeface="Times"/>
              </a:rPr>
              <a:t>if the address is within the City of London (including the Inner and Middle Temples), the City of London; and</a:t>
            </a:r>
          </a:p>
          <a:p>
            <a:pPr lvl="1"/>
            <a:r>
              <a:rPr lang="en-GB" altLang="en-US">
                <a:latin typeface="Times"/>
                <a:cs typeface="Times"/>
              </a:rPr>
              <a:t>if the address is within the Isles of Scilly, the Isles of Scilly</a:t>
            </a:r>
            <a:r>
              <a:rPr lang="en-GB" altLang="en-US" b="1">
                <a:latin typeface="Times"/>
                <a:cs typeface="Times"/>
              </a:rPr>
              <a:t> </a:t>
            </a:r>
            <a:endParaRPr lang="en-GB" altLang="en-US"/>
          </a:p>
          <a:p>
            <a:r>
              <a:rPr lang="en-GB" altLang="en-US" b="1">
                <a:latin typeface="Times"/>
                <a:cs typeface="Times"/>
              </a:rPr>
              <a:t>For home addresses in Wales:</a:t>
            </a:r>
            <a:endParaRPr lang="en-GB" altLang="en-US">
              <a:latin typeface="Times"/>
              <a:cs typeface="Times"/>
            </a:endParaRPr>
          </a:p>
          <a:p>
            <a:pPr lvl="1"/>
            <a:r>
              <a:rPr lang="en-GB" altLang="en-US">
                <a:latin typeface="Times"/>
                <a:cs typeface="Times"/>
              </a:rPr>
              <a:t>if the address is within a county, that county;</a:t>
            </a:r>
          </a:p>
          <a:p>
            <a:pPr lvl="1"/>
            <a:r>
              <a:rPr lang="en-GB" altLang="en-US">
                <a:latin typeface="Times"/>
                <a:cs typeface="Times"/>
              </a:rPr>
              <a:t>if the address is within a county borough, that county borough</a:t>
            </a:r>
          </a:p>
          <a:p>
            <a:r>
              <a:rPr lang="en-GB" altLang="en-US" b="1">
                <a:latin typeface="Times"/>
                <a:cs typeface="Times"/>
              </a:rPr>
              <a:t>For home addresses in Scotland:</a:t>
            </a:r>
            <a:endParaRPr lang="en-GB" altLang="en-US">
              <a:latin typeface="Times"/>
              <a:cs typeface="Times"/>
            </a:endParaRPr>
          </a:p>
          <a:p>
            <a:pPr lvl="1"/>
            <a:r>
              <a:rPr lang="en-GB" altLang="en-US">
                <a:latin typeface="Times"/>
                <a:cs typeface="Times"/>
              </a:rPr>
              <a:t>the local government area in which the address is situated</a:t>
            </a:r>
          </a:p>
          <a:p>
            <a:r>
              <a:rPr lang="en-GB" altLang="en-US" b="1">
                <a:latin typeface="Times"/>
                <a:cs typeface="Times"/>
              </a:rPr>
              <a:t>For home addresses in Northern Ireland:</a:t>
            </a:r>
            <a:endParaRPr lang="en-GB" altLang="en-US">
              <a:latin typeface="Times"/>
              <a:cs typeface="Times"/>
            </a:endParaRPr>
          </a:p>
          <a:p>
            <a:pPr lvl="1"/>
            <a:r>
              <a:rPr lang="en-GB" altLang="en-US">
                <a:latin typeface="Times"/>
                <a:cs typeface="Times"/>
              </a:rPr>
              <a:t>the local government district in which the address is situated</a:t>
            </a:r>
          </a:p>
          <a:p>
            <a:endParaRPr lang="en-GB" altLang="en-US" b="1">
              <a:solidFill>
                <a:srgbClr val="92D050"/>
              </a:solidFill>
            </a:endParaRPr>
          </a:p>
          <a:p>
            <a:endParaRPr lang="en-GB" altLang="en-US"/>
          </a:p>
        </p:txBody>
      </p:sp>
      <p:sp>
        <p:nvSpPr>
          <p:cNvPr id="32772" name="Slide Number Placeholder 3">
            <a:extLst>
              <a:ext uri="{FF2B5EF4-FFF2-40B4-BE49-F238E27FC236}">
                <a16:creationId xmlns:a16="http://schemas.microsoft.com/office/drawing/2014/main" id="{D0FA523D-E05D-4F7D-8590-1231C8D2CBB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6B55B2F-D635-4146-9E14-8DED5EB983DE}" type="slidenum">
              <a:rPr lang="en-GB" altLang="en-US" sz="1200" smtClean="0">
                <a:latin typeface="Times" pitchFamily="18" charset="0"/>
              </a:rPr>
              <a:t>14</a:t>
            </a:fld>
            <a:endParaRPr lang="en-GB" altLang="en-US" sz="1200">
              <a:latin typeface="Times"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07EDD9E1-1F88-4708-A307-0678C70DEDEC}"/>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437D1C64-9850-4462-9F1E-B6CB2710724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atin typeface="Times"/>
                <a:cs typeface="Times"/>
              </a:rPr>
              <a:t>Advise people that if they qualify under more than one qualification it is good practice to use them all in case any become invalid once they have become elected.  </a:t>
            </a:r>
            <a:br>
              <a:rPr lang="en-GB">
                <a:latin typeface="Times"/>
                <a:cs typeface="Times"/>
              </a:rPr>
            </a:br>
            <a:endParaRPr lang="en-US"/>
          </a:p>
          <a:p>
            <a:r>
              <a:rPr lang="en-GB">
                <a:latin typeface="Times"/>
                <a:cs typeface="Times"/>
              </a:rPr>
              <a:t>The candidate’s signature must be witnessed and the witness must sign the form. The witness should be the same person whose details you give on your home address form </a:t>
            </a:r>
            <a:br>
              <a:rPr lang="en-GB">
                <a:latin typeface="Times"/>
                <a:cs typeface="Times"/>
              </a:rPr>
            </a:br>
            <a:endParaRPr lang="en-GB">
              <a:cs typeface="Times"/>
            </a:endParaRPr>
          </a:p>
          <a:p>
            <a:r>
              <a:rPr lang="en-GB">
                <a:latin typeface="Times"/>
                <a:cs typeface="Times"/>
              </a:rPr>
              <a:t>Highlight that candidates </a:t>
            </a:r>
            <a:r>
              <a:rPr lang="en-GB" b="1">
                <a:latin typeface="Times"/>
                <a:cs typeface="Times"/>
              </a:rPr>
              <a:t>must not </a:t>
            </a:r>
            <a:r>
              <a:rPr lang="en-GB">
                <a:latin typeface="Times"/>
                <a:cs typeface="Times"/>
              </a:rPr>
              <a:t>sign the form if they are not qualified to stand. Point to "What you need to know before you stand as a candidate" in the Commission’s guidance for candidates and agents: </a:t>
            </a:r>
            <a:r>
              <a:rPr lang="en-GB"/>
              <a:t>https://www.electoralcommission.org.uk/guidance-candidates-and-agents-local-government-elections-england/what-you-need-know-you-stand-a-candidate</a:t>
            </a:r>
            <a:br>
              <a:rPr lang="en-GB">
                <a:latin typeface="Times"/>
                <a:cs typeface="Times"/>
              </a:rPr>
            </a:br>
            <a:endParaRPr lang="en-GB">
              <a:cs typeface="Times"/>
            </a:endParaRPr>
          </a:p>
          <a:p>
            <a:r>
              <a:rPr lang="en-GB">
                <a:latin typeface="Times"/>
                <a:cs typeface="Times"/>
              </a:rPr>
              <a:t>You must not sign the consent form earlier than one calendar month before the deadline for submitting your nomination papers</a:t>
            </a:r>
          </a:p>
          <a:p>
            <a:endParaRPr lang="en-GB" altLang="en-US">
              <a:latin typeface="Times"/>
              <a:cs typeface="Times"/>
            </a:endParaRPr>
          </a:p>
          <a:p>
            <a:endParaRPr lang="en-GB" altLang="en-US"/>
          </a:p>
          <a:p>
            <a:endParaRPr lang="en-GB" altLang="en-US"/>
          </a:p>
          <a:p>
            <a:endParaRPr lang="en-GB" altLang="en-US"/>
          </a:p>
        </p:txBody>
      </p:sp>
      <p:sp>
        <p:nvSpPr>
          <p:cNvPr id="34820" name="Slide Number Placeholder 3">
            <a:extLst>
              <a:ext uri="{FF2B5EF4-FFF2-40B4-BE49-F238E27FC236}">
                <a16:creationId xmlns:a16="http://schemas.microsoft.com/office/drawing/2014/main" id="{1BC36032-C16B-4C2D-93FB-E9CC843C0393}"/>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352D0F7-5179-4674-9246-B07D8D24B7B0}" type="slidenum">
              <a:rPr lang="en-GB" altLang="en-US" sz="1200" smtClean="0">
                <a:latin typeface="Times" pitchFamily="18" charset="0"/>
              </a:rPr>
              <a:t>15</a:t>
            </a:fld>
            <a:endParaRPr lang="en-GB" altLang="en-US" sz="1200">
              <a:latin typeface="Times"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F1914C4A-F1AE-4300-AFB1-F4CBA51A512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D1B79D8-6CBE-4309-8C47-8278AC030833}" type="slidenum">
              <a:rPr lang="en-GB" altLang="en-US" sz="1200" smtClean="0">
                <a:latin typeface="Times" pitchFamily="18" charset="0"/>
              </a:rPr>
              <a:t>16</a:t>
            </a:fld>
            <a:endParaRPr lang="en-GB" altLang="en-US" sz="1200">
              <a:latin typeface="Times" pitchFamily="18" charset="0"/>
            </a:endParaRPr>
          </a:p>
        </p:txBody>
      </p:sp>
      <p:sp>
        <p:nvSpPr>
          <p:cNvPr id="36867" name="Rectangle 2">
            <a:extLst>
              <a:ext uri="{FF2B5EF4-FFF2-40B4-BE49-F238E27FC236}">
                <a16:creationId xmlns:a16="http://schemas.microsoft.com/office/drawing/2014/main" id="{0BC8D0A2-66FA-4F67-85F3-B92EE12E4851}"/>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36868" name="Rectangle 3">
            <a:extLst>
              <a:ext uri="{FF2B5EF4-FFF2-40B4-BE49-F238E27FC236}">
                <a16:creationId xmlns:a16="http://schemas.microsoft.com/office/drawing/2014/main" id="{2FDE9FD5-FF38-4D51-932F-595AE665BF8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a:t>If the ‘certificate of authorisation’ states a particular description or the party name to be used then that must be used by the candidate. </a:t>
            </a:r>
          </a:p>
          <a:p>
            <a:pPr eaLnBrk="1" hangingPunct="1"/>
            <a:endParaRPr lang="en-GB" altLang="en-US"/>
          </a:p>
          <a:p>
            <a:pPr eaLnBrk="1" hangingPunct="1"/>
            <a:r>
              <a:rPr lang="en-GB" altLang="en-US"/>
              <a:t>If the certificate allows the candidate to choose, they must choose either the party name or a description registered with the Electoral Commission. Party names and descriptions are on the Commission website and must match exactly. </a:t>
            </a:r>
            <a:r>
              <a:rPr lang="en-US" altLang="en-US"/>
              <a:t>No alteration is permitted.</a:t>
            </a:r>
          </a:p>
          <a:p>
            <a:pPr eaLnBrk="1" hangingPunct="1"/>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2CB2850C-572E-4C22-8D1B-0D65807A70D8}"/>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5561E6DF-F7ED-4A39-B145-D0378F4EE7B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Candidates who use a party description can have an emblem. Candidate must ask for it themselves and there is a form that can be used. Should look at Commission website and use description of the one they want on the website.</a:t>
            </a:r>
          </a:p>
          <a:p>
            <a:endParaRPr lang="en-GB" altLang="en-US"/>
          </a:p>
        </p:txBody>
      </p:sp>
      <p:sp>
        <p:nvSpPr>
          <p:cNvPr id="38916" name="Slide Number Placeholder 3">
            <a:extLst>
              <a:ext uri="{FF2B5EF4-FFF2-40B4-BE49-F238E27FC236}">
                <a16:creationId xmlns:a16="http://schemas.microsoft.com/office/drawing/2014/main" id="{F5F392EA-8C3C-469A-BCFA-E03DE8247C8F}"/>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C29EA8E-A7D4-4759-B560-DD8653106733}" type="slidenum">
              <a:rPr lang="en-GB" altLang="en-US" sz="1200" smtClean="0">
                <a:latin typeface="Times" pitchFamily="18" charset="0"/>
              </a:rPr>
              <a:t>17</a:t>
            </a:fld>
            <a:endParaRPr lang="en-GB" altLang="en-US" sz="1200">
              <a:latin typeface="Times"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4ED0D710-96F0-4431-B370-E7C60380A4F4}"/>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1BEE4C66-1D69-4211-ADAD-88C46CCD089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Registered joint party descriptions are listed on the Electoral Commission website. Joint party candidates must have a certificate of authorisation from each of the parties who have registered the description.</a:t>
            </a:r>
          </a:p>
        </p:txBody>
      </p:sp>
      <p:sp>
        <p:nvSpPr>
          <p:cNvPr id="40964" name="Slide Number Placeholder 3">
            <a:extLst>
              <a:ext uri="{FF2B5EF4-FFF2-40B4-BE49-F238E27FC236}">
                <a16:creationId xmlns:a16="http://schemas.microsoft.com/office/drawing/2014/main" id="{EB659EF8-7AB4-4A6D-80AE-019EFCCC912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14127FD-3E69-4BDC-8AA1-FE7719CF3A82}" type="slidenum">
              <a:rPr lang="en-GB" altLang="en-US" sz="1200" smtClean="0">
                <a:latin typeface="Times" pitchFamily="18" charset="0"/>
              </a:rPr>
              <a:t>18</a:t>
            </a:fld>
            <a:endParaRPr lang="en-GB" altLang="en-US" sz="1200">
              <a:latin typeface="Times"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986C9DE0-B059-4D8C-B9A7-E7D6FE901FC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2885B56-67EC-4122-B314-438F913D87C3}" type="slidenum">
              <a:rPr lang="en-GB" altLang="en-US" sz="1200" smtClean="0">
                <a:latin typeface="Times" pitchFamily="18" charset="0"/>
              </a:rPr>
              <a:t>19</a:t>
            </a:fld>
            <a:endParaRPr lang="en-GB" altLang="en-US" sz="1200">
              <a:latin typeface="Times" pitchFamily="18" charset="0"/>
            </a:endParaRPr>
          </a:p>
        </p:txBody>
      </p:sp>
      <p:sp>
        <p:nvSpPr>
          <p:cNvPr id="43011" name="Rectangle 2">
            <a:extLst>
              <a:ext uri="{FF2B5EF4-FFF2-40B4-BE49-F238E27FC236}">
                <a16:creationId xmlns:a16="http://schemas.microsoft.com/office/drawing/2014/main" id="{BE8281ED-AB59-4896-BF74-18D6650E001A}"/>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3012" name="Rectangle 3">
            <a:extLst>
              <a:ext uri="{FF2B5EF4-FFF2-40B4-BE49-F238E27FC236}">
                <a16:creationId xmlns:a16="http://schemas.microsoft.com/office/drawing/2014/main" id="{C9562F77-B984-432F-BBFA-FF30DE6FDD2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a:t>Agents, including a candidate acting as their own agent, can be replaced at any time.</a:t>
            </a:r>
          </a:p>
          <a:p>
            <a:pPr eaLnBrk="1" hangingPunct="1"/>
            <a:endParaRPr lang="en-GB" altLang="en-US"/>
          </a:p>
          <a:p>
            <a:pPr eaLnBrk="1" hangingPunct="1"/>
            <a:r>
              <a:rPr lang="en-GB" altLang="en-US"/>
              <a:t>Remind candidates that is they act as their own agent and do not provide an office address their home address will be published on the notice of election agents, even if they have requested for this information to be withheld from the SOPN and ballot paper</a:t>
            </a:r>
          </a:p>
          <a:p>
            <a:pPr eaLnBrk="1" hangingPunct="1"/>
            <a:endParaRPr lang="en-GB" altLang="en-US"/>
          </a:p>
          <a:p>
            <a:pPr eaLnBrk="1" hangingPunct="1"/>
            <a:r>
              <a:rPr lang="en-GB" altLang="en-US"/>
              <a:t>No election agents for parish council elections.</a:t>
            </a:r>
          </a:p>
          <a:p>
            <a:pPr eaLnBrk="1" hangingPunct="1"/>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8174F45D-B1B8-44D5-B7CF-3605630A4B52}"/>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73F34173-A4CE-475D-B0C0-863D48026CD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atin typeface="Times"/>
                <a:cs typeface="Times"/>
              </a:rPr>
              <a:t>Notification of appointment of agents forms can be found on the Electoral Commission’s website. </a:t>
            </a:r>
            <a:endParaRPr lang="en-US">
              <a:latin typeface="Times"/>
              <a:cs typeface="Times"/>
            </a:endParaRPr>
          </a:p>
          <a:p>
            <a:endParaRPr lang="en-GB"/>
          </a:p>
          <a:p>
            <a:r>
              <a:rPr lang="en-GB">
                <a:latin typeface="Times"/>
                <a:cs typeface="Times"/>
              </a:rPr>
              <a:t>Highlight how candidates will be informed of the number of polling agents and counting agents that can be appointed per LA</a:t>
            </a:r>
          </a:p>
        </p:txBody>
      </p:sp>
      <p:sp>
        <p:nvSpPr>
          <p:cNvPr id="45060" name="Slide Number Placeholder 3">
            <a:extLst>
              <a:ext uri="{FF2B5EF4-FFF2-40B4-BE49-F238E27FC236}">
                <a16:creationId xmlns:a16="http://schemas.microsoft.com/office/drawing/2014/main" id="{F5656D45-1969-4F3B-B1E2-F5E875986BDD}"/>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029720C-39F7-4147-8FD0-0B0A691A6A58}" type="slidenum">
              <a:rPr lang="en-GB" altLang="en-US" sz="1200" smtClean="0">
                <a:latin typeface="Times" pitchFamily="18" charset="0"/>
              </a:rPr>
              <a:t>20</a:t>
            </a:fld>
            <a:endParaRPr lang="en-GB" altLang="en-US" sz="1200">
              <a:latin typeface="Times"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FAB8069-A084-4CF9-B9FD-76D679EB3F4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B60AEE8-67CE-4770-80E2-60FFC5B8D764}" type="slidenum">
              <a:rPr lang="en-GB" altLang="en-US" sz="1200" smtClean="0">
                <a:latin typeface="Times" pitchFamily="18" charset="0"/>
              </a:rPr>
              <a:t>2</a:t>
            </a:fld>
            <a:endParaRPr lang="en-GB" altLang="en-US" sz="1200">
              <a:latin typeface="Times" pitchFamily="18" charset="0"/>
            </a:endParaRPr>
          </a:p>
        </p:txBody>
      </p:sp>
      <p:sp>
        <p:nvSpPr>
          <p:cNvPr id="8195" name="Rectangle 2">
            <a:extLst>
              <a:ext uri="{FF2B5EF4-FFF2-40B4-BE49-F238E27FC236}">
                <a16:creationId xmlns:a16="http://schemas.microsoft.com/office/drawing/2014/main" id="{A0FF4750-B6D0-4682-9DB7-915C3DB9F721}"/>
              </a:ext>
            </a:extLst>
          </p:cNvPr>
          <p:cNvSpPr>
            <a:spLocks noGrp="1" noRot="1" noChangeAspect="1" noChangeArrowheads="1" noTextEdit="1"/>
          </p:cNvSpPr>
          <p:nvPr>
            <p:ph type="sldImg"/>
          </p:nvPr>
        </p:nvSpPr>
        <p:spPr bwMode="auto">
          <a:xfrm>
            <a:off x="917575" y="746125"/>
            <a:ext cx="4973638" cy="3729038"/>
          </a:xfrm>
          <a:solidFill>
            <a:srgbClr val="FFFFFF"/>
          </a:solidFill>
          <a:ln>
            <a:solidFill>
              <a:srgbClr val="000000"/>
            </a:solidFill>
            <a:miter lim="800000"/>
          </a:ln>
        </p:spPr>
      </p:sp>
      <p:sp>
        <p:nvSpPr>
          <p:cNvPr id="8196" name="Rectangle 3">
            <a:extLst>
              <a:ext uri="{FF2B5EF4-FFF2-40B4-BE49-F238E27FC236}">
                <a16:creationId xmlns:a16="http://schemas.microsoft.com/office/drawing/2014/main" id="{7D157E07-B06B-4BA5-9916-7CB46ECF36CF}"/>
              </a:ext>
            </a:extLst>
          </p:cNvPr>
          <p:cNvSpPr>
            <a:spLocks noGrp="1" noChangeArrowheads="1"/>
          </p:cNvSpPr>
          <p:nvPr>
            <p:ph type="body" idx="1"/>
          </p:nvPr>
        </p:nvSpPr>
        <p:spPr>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atin typeface="Times"/>
                <a:cs typeface="Times"/>
              </a:rPr>
              <a:t>Point out to candidates and agents that the content of this briefing has been updated to reflect changes as a result of the Elections Act, primarily but not exclusively around postal vote handling.</a:t>
            </a:r>
            <a:endParaRPr lang="en-US">
              <a:latin typeface="Times"/>
              <a:cs typeface="Times"/>
            </a:endParaRPr>
          </a:p>
          <a:p>
            <a:endParaRPr lang="en-GB"/>
          </a:p>
          <a:p>
            <a:r>
              <a:rPr lang="en-GB">
                <a:latin typeface="Times"/>
                <a:cs typeface="Times"/>
              </a:rPr>
              <a:t>EC guidance for candidates and agents is now in HTML format. It can be found here: https://www.electoralcommission.org.uk/guidance-candidates-and-agents-local-government-elections-England </a:t>
            </a:r>
          </a:p>
          <a:p>
            <a:endParaRPr lang="en-GB"/>
          </a:p>
          <a:p>
            <a:r>
              <a:rPr lang="en-GB">
                <a:latin typeface="Times"/>
                <a:cs typeface="Times"/>
              </a:rPr>
              <a:t>The code of conduct is also now published in HTML and can be found here: </a:t>
            </a:r>
            <a:r>
              <a:rPr lang="en-GB">
                <a:latin typeface="Times"/>
                <a:cs typeface="Times"/>
                <a:hlinkClick r:id="rId3"/>
              </a:rPr>
              <a:t>https://www.electoralcommission.org.uk/code-conduct-campaigners-uk-parliamentary-general-elections-great-britain-local-elections-England</a:t>
            </a:r>
            <a:endParaRPr lang="en-US">
              <a:latin typeface="Times"/>
              <a:cs typeface="Times"/>
            </a:endParaRPr>
          </a:p>
          <a:p>
            <a:endParaRPr lang="en-GB"/>
          </a:p>
          <a:p>
            <a:r>
              <a:rPr lang="en-US">
                <a:latin typeface="Times"/>
                <a:cs typeface="Times"/>
              </a:rPr>
              <a:t>Indicate to any candidates and agents present that if they have saved the old PDFs versions of the guidance that they should disregard these and ensure they refer to the HTML guidance, as this will be more up to date.</a:t>
            </a:r>
          </a:p>
          <a:p>
            <a:endParaRPr lang="en-GB">
              <a:latin typeface="Times"/>
              <a:cs typeface="Time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715A6A69-C78F-47A5-A390-E4CAD26A1789}"/>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D89CEE0E-EEC8-4FA4-B694-0650187EF96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latin typeface="Times"/>
                <a:cs typeface="Times"/>
              </a:rPr>
              <a:t>Once someone officially becomes a candidate, they are entitled to receive a free copy of the full electoral register and the lists of people voting by post or proxy (‘the absent voters’ lists’) for the ward/division that they are contesting.</a:t>
            </a:r>
          </a:p>
          <a:p>
            <a:endParaRPr lang="en-GB" altLang="en-US"/>
          </a:p>
          <a:p>
            <a:r>
              <a:rPr lang="en-US" altLang="en-US">
                <a:latin typeface="Times"/>
                <a:cs typeface="Times"/>
              </a:rPr>
              <a:t>Registered political parties are entitled to receive a copy of the full electoral register at any time.</a:t>
            </a:r>
            <a:endParaRPr lang="en-GB" altLang="en-US">
              <a:latin typeface="Times"/>
              <a:cs typeface="Times"/>
            </a:endParaRPr>
          </a:p>
          <a:p>
            <a:r>
              <a:rPr lang="en-GB" altLang="en-US">
                <a:latin typeface="Times"/>
                <a:cs typeface="Times"/>
              </a:rPr>
              <a:t> </a:t>
            </a:r>
          </a:p>
          <a:p>
            <a:endParaRPr lang="en-GB" altLang="en-US"/>
          </a:p>
        </p:txBody>
      </p:sp>
      <p:sp>
        <p:nvSpPr>
          <p:cNvPr id="47108" name="Slide Number Placeholder 3">
            <a:extLst>
              <a:ext uri="{FF2B5EF4-FFF2-40B4-BE49-F238E27FC236}">
                <a16:creationId xmlns:a16="http://schemas.microsoft.com/office/drawing/2014/main" id="{9FA7412F-073A-447C-95B3-4D41A8F29785}"/>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DDDE2EC-70DF-4E91-AB25-F9E50911F1DA}" type="slidenum">
              <a:rPr lang="en-GB" altLang="en-US" sz="1200" smtClean="0">
                <a:latin typeface="Times" pitchFamily="18" charset="0"/>
              </a:rPr>
              <a:t>21</a:t>
            </a:fld>
            <a:endParaRPr lang="en-GB" altLang="en-US" sz="1200">
              <a:latin typeface="Times"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18B3329-F74D-4922-84BC-C7133CA43677}"/>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72D5DE3C-15B2-4275-8B7B-B2E434D40B6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Any person found breaching the restrictions on use of the electoral register could face a fine</a:t>
            </a:r>
          </a:p>
          <a:p>
            <a:r>
              <a:rPr lang="en-GB" altLang="en-US"/>
              <a:t>Refer to Access and Supply section of the Commission’s guidance for further details.</a:t>
            </a:r>
          </a:p>
          <a:p>
            <a:r>
              <a:rPr lang="en-GB" altLang="en-US"/>
              <a:t> </a:t>
            </a:r>
          </a:p>
          <a:p>
            <a:endParaRPr lang="en-GB" altLang="en-US"/>
          </a:p>
        </p:txBody>
      </p:sp>
      <p:sp>
        <p:nvSpPr>
          <p:cNvPr id="49156" name="Slide Number Placeholder 3">
            <a:extLst>
              <a:ext uri="{FF2B5EF4-FFF2-40B4-BE49-F238E27FC236}">
                <a16:creationId xmlns:a16="http://schemas.microsoft.com/office/drawing/2014/main" id="{953AEE85-E1FE-435C-B131-273EEFA721F6}"/>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8F89B85-0D16-4B8F-8454-D6B52686E8D7}" type="slidenum">
              <a:rPr lang="en-GB" altLang="en-US" sz="1200" smtClean="0">
                <a:latin typeface="Times" pitchFamily="18" charset="0"/>
              </a:rPr>
              <a:t>22</a:t>
            </a:fld>
            <a:endParaRPr lang="en-GB" altLang="en-US" sz="1200">
              <a:latin typeface="Times"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5C890833-2C79-44BE-9A6B-718CC479F73E}"/>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39056AA3-2109-4E17-921C-DDDF1740A3E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
        <p:nvSpPr>
          <p:cNvPr id="51204" name="Slide Number Placeholder 3">
            <a:extLst>
              <a:ext uri="{FF2B5EF4-FFF2-40B4-BE49-F238E27FC236}">
                <a16:creationId xmlns:a16="http://schemas.microsoft.com/office/drawing/2014/main" id="{AC508485-6590-42C6-8E1B-5E2F0FC9A07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C395F96-F67D-40AC-95C7-740E8FAE4613}" type="slidenum">
              <a:rPr lang="en-GB" altLang="en-US" sz="1200" smtClean="0">
                <a:latin typeface="Times" pitchFamily="18" charset="0"/>
              </a:rPr>
              <a:t>23</a:t>
            </a:fld>
            <a:endParaRPr lang="en-GB" altLang="en-US" sz="1200">
              <a:latin typeface="Times"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E78E745D-DE95-4CBF-AEEE-6005D0F194F9}"/>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D2B6ACEF-D892-4876-A2C4-8633F159F1E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
        <p:nvSpPr>
          <p:cNvPr id="53252" name="Slide Number Placeholder 3">
            <a:extLst>
              <a:ext uri="{FF2B5EF4-FFF2-40B4-BE49-F238E27FC236}">
                <a16:creationId xmlns:a16="http://schemas.microsoft.com/office/drawing/2014/main" id="{6499D57E-EFCB-46C3-8A28-BD0B4740BE2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FCCEE85-3942-4F4D-85E7-29546D996AC5}" type="slidenum">
              <a:rPr lang="en-GB" altLang="en-US" sz="1200" smtClean="0">
                <a:latin typeface="Times" pitchFamily="18" charset="0"/>
              </a:rPr>
              <a:t>24</a:t>
            </a:fld>
            <a:endParaRPr lang="en-GB" altLang="en-US" sz="1200">
              <a:latin typeface="Times"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6A0425F6-62AB-4BB4-9C53-3C1FB6985D57}"/>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F9843086-B302-4FAF-88B4-BB8D2DF1CF9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t>Point out that electors can now apply for absent votes online and this is the fastest way for the ERO to receive their application</a:t>
            </a:r>
          </a:p>
          <a:p>
            <a:endParaRPr lang="en-US"/>
          </a:p>
          <a:p>
            <a:r>
              <a:rPr lang="en-US"/>
              <a:t>When talking to electors about voting by post or proxy, you should make them aware of the relevant deadlines and advise them to apply early and of the new requirements for postal vote applications, including the identity verification stage and the requirement to provide their national insurance number as part of the application, as they would need to with registration applications. </a:t>
            </a:r>
          </a:p>
          <a:p>
            <a:endParaRPr lang="en-US"/>
          </a:p>
          <a:p>
            <a:r>
              <a:rPr lang="en-US">
                <a:latin typeface="Times"/>
                <a:cs typeface="Times"/>
              </a:rPr>
              <a:t>The deadline for applying for a postal vote at the elections is E-11.</a:t>
            </a:r>
          </a:p>
          <a:p>
            <a:endParaRPr lang="en-US"/>
          </a:p>
          <a:p>
            <a:r>
              <a:rPr lang="en-US">
                <a:latin typeface="Times"/>
                <a:cs typeface="Times"/>
              </a:rPr>
              <a:t>The earlier that voters apply for a postal vote, the sooner it can be processed and the quicker it can be sent to them. </a:t>
            </a:r>
          </a:p>
          <a:p>
            <a:endParaRPr lang="en-US"/>
          </a:p>
          <a:p>
            <a:r>
              <a:rPr lang="en-US">
                <a:latin typeface="Times"/>
                <a:cs typeface="Times"/>
              </a:rPr>
              <a:t>The deadline for applying for a proxy vote at these elections is E-6, although in some circumstances voters may be able to appoint an emergency proxy after this date.</a:t>
            </a:r>
          </a:p>
          <a:p>
            <a:endParaRPr lang="en-US"/>
          </a:p>
          <a:p>
            <a:r>
              <a:rPr lang="en-US">
                <a:latin typeface="Times"/>
                <a:cs typeface="Times"/>
              </a:rPr>
              <a:t>If applying on </a:t>
            </a:r>
            <a:r>
              <a:rPr lang="en-US" b="0" i="0">
                <a:effectLst/>
                <a:latin typeface="Times"/>
                <a:cs typeface="Times"/>
              </a:rPr>
              <a:t>a </a:t>
            </a:r>
            <a:r>
              <a:rPr lang="en-US">
                <a:latin typeface="Times"/>
                <a:cs typeface="Times"/>
              </a:rPr>
              <a:t>paper </a:t>
            </a:r>
            <a:r>
              <a:rPr lang="en-US" b="0" i="0">
                <a:effectLst/>
                <a:latin typeface="Times"/>
                <a:cs typeface="Times"/>
              </a:rPr>
              <a:t>form </a:t>
            </a:r>
            <a:r>
              <a:rPr lang="en-US">
                <a:latin typeface="Times"/>
                <a:cs typeface="Times"/>
              </a:rPr>
              <a:t>voters should be encouraged to return their applications directly to the Electoral Registration Officer, either by post or by scanning and emailing their application.  </a:t>
            </a:r>
          </a:p>
          <a:p>
            <a:endParaRPr lang="en-US"/>
          </a:p>
          <a:p>
            <a:r>
              <a:rPr lang="en-US"/>
              <a:t>As always, you should observe the Code of Conduct in relation to absent voting, for example by forwarding any applications you receive to the Electoral Registration Officer within two working days of receipt. </a:t>
            </a:r>
          </a:p>
          <a:p>
            <a:endParaRPr lang="en-US" altLang="en-US">
              <a:cs typeface="Times"/>
            </a:endParaRPr>
          </a:p>
          <a:p>
            <a:endParaRPr lang="en-US" altLang="en-US"/>
          </a:p>
        </p:txBody>
      </p:sp>
      <p:sp>
        <p:nvSpPr>
          <p:cNvPr id="55300" name="Slide Number Placeholder 3">
            <a:extLst>
              <a:ext uri="{FF2B5EF4-FFF2-40B4-BE49-F238E27FC236}">
                <a16:creationId xmlns:a16="http://schemas.microsoft.com/office/drawing/2014/main" id="{5D8D5676-39A6-461E-BED0-21C7DA4AB9D4}"/>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FF9DF8F-18FA-43A9-842D-CC9FABA657C7}" type="slidenum">
              <a:rPr lang="en-GB" altLang="en-US" sz="1200" smtClean="0">
                <a:solidFill>
                  <a:srgbClr val="000000"/>
                </a:solidFill>
                <a:latin typeface="Times" pitchFamily="18" charset="0"/>
              </a:rPr>
              <a:t>25</a:t>
            </a:fld>
            <a:endParaRPr lang="en-GB" altLang="en-US" sz="1200">
              <a:solidFill>
                <a:srgbClr val="000000"/>
              </a:solidFill>
              <a:latin typeface="Times"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atin typeface="Times"/>
                <a:cs typeface="Times"/>
              </a:rPr>
              <a:t>As well as the restrictions on who can handle postal voting documents and limits on the number of postal vote documents that can be returned by hand, anyone who returns a postal vote by hand will also need to complete a postal vote return form. Staff will be able to assist with the completion of this form, but if the form is not completed alongside and the postal votes are turned by hand without it, then the postal votes will be rejected. </a:t>
            </a:r>
          </a:p>
          <a:p>
            <a:endParaRPr lang="en-GB">
              <a:latin typeface="Times"/>
              <a:cs typeface="Times"/>
            </a:endParaRPr>
          </a:p>
          <a:p>
            <a:r>
              <a:rPr lang="en-GB">
                <a:latin typeface="Times"/>
                <a:cs typeface="Times"/>
              </a:rPr>
              <a:t>Postal voting documents are:</a:t>
            </a:r>
            <a:br>
              <a:rPr lang="en-GB">
                <a:cs typeface="Times"/>
              </a:rPr>
            </a:br>
            <a:r>
              <a:rPr lang="en-GB">
                <a:latin typeface="Times"/>
                <a:cs typeface="Times"/>
              </a:rPr>
              <a:t> - a postal ballot paper</a:t>
            </a:r>
            <a:endParaRPr lang="en-GB"/>
          </a:p>
          <a:p>
            <a:r>
              <a:rPr lang="en-GB">
                <a:latin typeface="Times"/>
                <a:cs typeface="Times"/>
              </a:rPr>
              <a:t> - a postal voting statement</a:t>
            </a:r>
          </a:p>
          <a:p>
            <a:r>
              <a:rPr lang="en-GB">
                <a:latin typeface="Times"/>
                <a:cs typeface="Times"/>
              </a:rPr>
              <a:t> - a declaration of identity</a:t>
            </a:r>
          </a:p>
          <a:p>
            <a:r>
              <a:rPr lang="en-GB">
                <a:latin typeface="Times"/>
                <a:cs typeface="Times"/>
              </a:rPr>
              <a:t> - envelopes for returning postal voting documents</a:t>
            </a:r>
          </a:p>
          <a:p>
            <a:r>
              <a:rPr lang="en-GB">
                <a:latin typeface="Times"/>
                <a:cs typeface="Times"/>
              </a:rPr>
              <a:t> - an envelope containing a postal ballot pack</a:t>
            </a:r>
          </a:p>
          <a:p>
            <a:endParaRPr lang="en-GB"/>
          </a:p>
          <a:p>
            <a:r>
              <a:rPr lang="en-GB">
                <a:latin typeface="Times"/>
                <a:cs typeface="Times"/>
              </a:rPr>
              <a:t>Close relatives are an individual’s:</a:t>
            </a:r>
          </a:p>
          <a:p>
            <a:r>
              <a:rPr lang="en-GB">
                <a:latin typeface="Times"/>
                <a:cs typeface="Times"/>
              </a:rPr>
              <a:t>- spouse or civil partner</a:t>
            </a:r>
          </a:p>
          <a:p>
            <a:r>
              <a:rPr lang="en-GB">
                <a:latin typeface="Times"/>
                <a:cs typeface="Times"/>
              </a:rPr>
              <a:t>- parent</a:t>
            </a:r>
          </a:p>
          <a:p>
            <a:r>
              <a:rPr lang="en-GB">
                <a:latin typeface="Times"/>
                <a:cs typeface="Times"/>
              </a:rPr>
              <a:t>- grandparent</a:t>
            </a:r>
          </a:p>
          <a:p>
            <a:r>
              <a:rPr lang="en-GB">
                <a:latin typeface="Times"/>
                <a:cs typeface="Times"/>
              </a:rPr>
              <a:t>- sibling</a:t>
            </a:r>
          </a:p>
          <a:p>
            <a:r>
              <a:rPr lang="en-GB">
                <a:latin typeface="Times"/>
                <a:cs typeface="Times"/>
              </a:rPr>
              <a:t>- child</a:t>
            </a:r>
          </a:p>
          <a:p>
            <a:r>
              <a:rPr lang="en-GB">
                <a:latin typeface="Times"/>
                <a:cs typeface="Times"/>
              </a:rPr>
              <a:t>- grandchild</a:t>
            </a:r>
          </a:p>
          <a:p>
            <a:endParaRPr lang="en-GB"/>
          </a:p>
          <a:p>
            <a:r>
              <a:rPr lang="en-GB">
                <a:latin typeface="Times"/>
                <a:cs typeface="Times"/>
              </a:rPr>
              <a:t>For the purposes of postal vote handling, two people living together as if they were a married couple or civil partners are treated as such. You can point to the Commission’s Code of Conduct here for more information: https://www.electoralcommission.org.uk/code-conduct-campaigners-uk-parliamentary-general-elections-great-britain-local-elections-england/postal-voting-documents</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26</a:t>
            </a:fld>
            <a:endParaRPr lang="en-GB" altLang="en-US"/>
          </a:p>
        </p:txBody>
      </p:sp>
    </p:spTree>
    <p:extLst>
      <p:ext uri="{BB962C8B-B14F-4D97-AF65-F5344CB8AC3E}">
        <p14:creationId xmlns:p14="http://schemas.microsoft.com/office/powerpoint/2010/main" val="35839183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These definitions also include someone who is employed by any of the people listed to carry out activities designed to promote a particular outcome at an election.</a:t>
            </a:r>
          </a:p>
          <a:p>
            <a:endParaRPr lang="en-GB"/>
          </a:p>
          <a:p>
            <a:endParaRPr lang="en-GB"/>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27</a:t>
            </a:fld>
            <a:endParaRPr lang="en-GB" altLang="en-US"/>
          </a:p>
        </p:txBody>
      </p:sp>
    </p:spTree>
    <p:extLst>
      <p:ext uri="{BB962C8B-B14F-4D97-AF65-F5344CB8AC3E}">
        <p14:creationId xmlns:p14="http://schemas.microsoft.com/office/powerpoint/2010/main" val="25591344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3D6333AA-A0BC-4E98-8F1D-9475A1744ED3}"/>
              </a:ext>
            </a:extLst>
          </p:cNvPr>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A92C1AE1-631B-4350-9974-00E5F46BD5A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Voters will be able to present out of date photo ID so long as the photograph is still a good likeness. The name on the ID should be the same name as the one on the electoral register. </a:t>
            </a:r>
          </a:p>
          <a:p>
            <a:endParaRPr lang="en-GB" altLang="en-US"/>
          </a:p>
          <a:p>
            <a:r>
              <a:rPr lang="en-GB" altLang="en-US"/>
              <a:t>If someone forgets or brings the wrong type of ID with them they will be able to return later with the correct photo ID, during the hours of poll. </a:t>
            </a:r>
          </a:p>
          <a:p>
            <a:endParaRPr lang="en-GB" altLang="en-US"/>
          </a:p>
          <a:p>
            <a:r>
              <a:rPr lang="en-US" b="0" i="0">
                <a:solidFill>
                  <a:srgbClr val="003057"/>
                </a:solidFill>
                <a:effectLst/>
                <a:latin typeface="Swis721LtBTW05-Medium"/>
              </a:rPr>
              <a:t>Staff will check that they are happy that it’s an accepted form of ID. A private area will be available. Voters can choose to have their photo ID viewed in private. This might be a separate room, or an area separated by a privacy screen, depending on the polling station.</a:t>
            </a:r>
            <a:endParaRPr lang="en-GB" altLang="en-US"/>
          </a:p>
          <a:p>
            <a:endParaRPr lang="en-GB" altLang="en-US"/>
          </a:p>
          <a:p>
            <a:endParaRPr lang="en-GB" altLang="en-US"/>
          </a:p>
          <a:p>
            <a:endParaRPr lang="en-GB" altLang="en-US"/>
          </a:p>
          <a:p>
            <a:endParaRPr lang="en-GB" altLang="en-US"/>
          </a:p>
        </p:txBody>
      </p:sp>
      <p:sp>
        <p:nvSpPr>
          <p:cNvPr id="57348" name="Slide Number Placeholder 3">
            <a:extLst>
              <a:ext uri="{FF2B5EF4-FFF2-40B4-BE49-F238E27FC236}">
                <a16:creationId xmlns:a16="http://schemas.microsoft.com/office/drawing/2014/main" id="{59F73623-E99D-488B-BD99-6965BD38CEB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BFFC011-9C76-4F08-BDC3-4936B98EB59B}" type="slidenum">
              <a:rPr lang="en-GB" altLang="en-US" sz="1200" smtClean="0">
                <a:latin typeface="Times" pitchFamily="18" charset="0"/>
              </a:rPr>
              <a:t>28</a:t>
            </a:fld>
            <a:endParaRPr lang="en-GB" altLang="en-US" sz="1200">
              <a:latin typeface="Times"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A95A3917-7DDF-409D-A122-3124E957BC8F}"/>
              </a:ext>
            </a:extLst>
          </p:cNvPr>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18F476CD-0D80-4CC2-BF98-C6BC0BB7CE4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Candidates and agents can play their part in encouraging voters to ensure they have some form of photo ID. </a:t>
            </a:r>
          </a:p>
          <a:p>
            <a:endParaRPr lang="en-GB" altLang="en-US"/>
          </a:p>
          <a:p>
            <a:r>
              <a:rPr lang="en-GB" altLang="en-US">
                <a:latin typeface="Times"/>
                <a:cs typeface="Times"/>
              </a:rPr>
              <a:t>The deadline for applications for a Voter Authority Certificate or Anonymous Elector’s Document is 5pm on [E-6].</a:t>
            </a:r>
            <a:endParaRPr lang="en-GB" altLang="en-US">
              <a:cs typeface="Times"/>
            </a:endParaRPr>
          </a:p>
          <a:p>
            <a:endParaRPr lang="en-GB" altLang="en-US"/>
          </a:p>
          <a:p>
            <a:r>
              <a:rPr lang="en-GB" altLang="en-US"/>
              <a:t>There will also be a national public awareness campaign run by the Electoral Commission – also highlight any local work you are undertaking to spread awareness. </a:t>
            </a:r>
          </a:p>
        </p:txBody>
      </p:sp>
      <p:sp>
        <p:nvSpPr>
          <p:cNvPr id="59396" name="Slide Number Placeholder 3">
            <a:extLst>
              <a:ext uri="{FF2B5EF4-FFF2-40B4-BE49-F238E27FC236}">
                <a16:creationId xmlns:a16="http://schemas.microsoft.com/office/drawing/2014/main" id="{AE785736-9E33-4F8C-B33C-1A8A6122C22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9FEB4F0-7682-47CD-93A3-9A6855AFCDBF}" type="slidenum">
              <a:rPr lang="en-GB" altLang="en-US" sz="1200" smtClean="0">
                <a:latin typeface="Times" pitchFamily="18" charset="0"/>
              </a:rPr>
              <a:t>29</a:t>
            </a:fld>
            <a:endParaRPr lang="en-GB" altLang="en-US" sz="1200">
              <a:latin typeface="Times"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EA63A001-CCF5-4BD7-8987-D6C43E52BD04}"/>
              </a:ext>
            </a:extLst>
          </p:cNvPr>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D09C68A9-DC61-46C4-913A-2493A31AB7D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A list of all the acceptable forms of photo ID will follow on the next few slides - full lists are available online at </a:t>
            </a:r>
            <a:r>
              <a:rPr lang="en-US"/>
              <a:t>https://www.electoralcommission.org.uk/voting-and-elections/voter-id/accepted-forms-photo-id</a:t>
            </a:r>
            <a:endParaRPr lang="en-GB" altLang="en-US"/>
          </a:p>
          <a:p>
            <a:r>
              <a:rPr lang="en-GB" altLang="en-US"/>
              <a:t>Have handout of full list available if not already provided. </a:t>
            </a:r>
          </a:p>
          <a:p>
            <a:endParaRPr lang="en-GB" altLang="en-US"/>
          </a:p>
        </p:txBody>
      </p:sp>
      <p:sp>
        <p:nvSpPr>
          <p:cNvPr id="61444" name="Slide Number Placeholder 3">
            <a:extLst>
              <a:ext uri="{FF2B5EF4-FFF2-40B4-BE49-F238E27FC236}">
                <a16:creationId xmlns:a16="http://schemas.microsoft.com/office/drawing/2014/main" id="{668FCA34-D9E0-4920-8496-5196DAAE0F4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6AB150F-87B6-496A-9CFC-3A7EE0418FB1}" type="slidenum">
              <a:rPr lang="en-GB" altLang="en-US" sz="1200" smtClean="0">
                <a:latin typeface="Times" pitchFamily="18" charset="0"/>
              </a:rPr>
              <a:t>30</a:t>
            </a:fld>
            <a:endParaRPr lang="en-GB" altLang="en-US" sz="1200">
              <a:latin typeface="Times"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8BCB15-E5CD-41E7-8488-1CDFDA35F44C}"/>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AD440F28-1A62-423A-8554-19FD3F74264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t>Insert details where indicated.</a:t>
            </a:r>
          </a:p>
          <a:p>
            <a:endParaRPr lang="en-US" altLang="en-US"/>
          </a:p>
          <a:p>
            <a:r>
              <a:rPr lang="en-GB" altLang="en-US"/>
              <a:t>Provide brief summary of roles and responsibilities</a:t>
            </a:r>
          </a:p>
          <a:p>
            <a:endParaRPr lang="en-US" altLang="en-US"/>
          </a:p>
        </p:txBody>
      </p:sp>
      <p:sp>
        <p:nvSpPr>
          <p:cNvPr id="10244" name="Slide Number Placeholder 3">
            <a:extLst>
              <a:ext uri="{FF2B5EF4-FFF2-40B4-BE49-F238E27FC236}">
                <a16:creationId xmlns:a16="http://schemas.microsoft.com/office/drawing/2014/main" id="{E520E7DC-2CA5-44B6-8CA6-D040E0A520C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F51C2F0-7459-48A1-911B-908FE026DCDC}" type="slidenum">
              <a:rPr lang="en-GB" altLang="en-US" sz="1200" smtClean="0">
                <a:latin typeface="Times" pitchFamily="18" charset="0"/>
              </a:rPr>
              <a:t>3</a:t>
            </a:fld>
            <a:endParaRPr lang="en-GB" altLang="en-US" sz="1200">
              <a:latin typeface="Times"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defRPr/>
            </a:pPr>
            <a:r>
              <a:rPr lang="en-GB" altLang="en-US"/>
              <a:t>Slide 2 of the acceptable forms of photo ID - full lists are available online at: https://www.electoralcommission.org.uk/voting-and-elections/voter-id/accepted-forms-photo-id</a:t>
            </a:r>
          </a:p>
        </p:txBody>
      </p:sp>
      <p:sp>
        <p:nvSpPr>
          <p:cNvPr id="4" name="Slide Number Placeholder 3"/>
          <p:cNvSpPr>
            <a:spLocks noGrp="1"/>
          </p:cNvSpPr>
          <p:nvPr>
            <p:ph type="sldNum" sz="quarter" idx="5"/>
          </p:nvPr>
        </p:nvSpPr>
        <p:spPr/>
        <p:txBody>
          <a:bodyPr/>
          <a:lstStyle/>
          <a:p>
            <a:fld id="{446F9810-0C4C-4D52-9517-67D820104852}" type="slidenum">
              <a:rPr lang="en-GB" altLang="en-US" smtClean="0"/>
              <a:t>31</a:t>
            </a:fld>
            <a:endParaRPr lang="en-GB" altLang="en-US"/>
          </a:p>
        </p:txBody>
      </p:sp>
    </p:spTree>
    <p:extLst>
      <p:ext uri="{BB962C8B-B14F-4D97-AF65-F5344CB8AC3E}">
        <p14:creationId xmlns:p14="http://schemas.microsoft.com/office/powerpoint/2010/main" val="19825050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EA63A001-CCF5-4BD7-8987-D6C43E52BD04}"/>
              </a:ext>
            </a:extLst>
          </p:cNvPr>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D09C68A9-DC61-46C4-913A-2493A31AB7D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An </a:t>
            </a:r>
            <a:r>
              <a:rPr lang="en-US" altLang="en-US" dirty="0" err="1"/>
              <a:t>eVisa</a:t>
            </a:r>
            <a:r>
              <a:rPr lang="en-US" altLang="en-US" dirty="0"/>
              <a:t> is a biometric residence document in digital form. </a:t>
            </a:r>
          </a:p>
          <a:p>
            <a:r>
              <a:rPr lang="en-GB" altLang="en-US" dirty="0"/>
              <a:t>The Veterans Card may also be presented in a digital format.</a:t>
            </a:r>
          </a:p>
          <a:p>
            <a:endParaRPr lang="en-GB" altLang="en-US" dirty="0"/>
          </a:p>
          <a:p>
            <a:r>
              <a:rPr lang="en-GB" altLang="en-US" dirty="0"/>
              <a:t>Slide 3 of acceptable forms of photo ID - full lists are available online at: https://www.electoralcommission.org.uk/voting-and-elections/voter-id/accepted-forms-photo-id</a:t>
            </a:r>
          </a:p>
          <a:p>
            <a:endParaRPr lang="en-GB" altLang="en-US" dirty="0"/>
          </a:p>
        </p:txBody>
      </p:sp>
      <p:sp>
        <p:nvSpPr>
          <p:cNvPr id="61444" name="Slide Number Placeholder 3">
            <a:extLst>
              <a:ext uri="{FF2B5EF4-FFF2-40B4-BE49-F238E27FC236}">
                <a16:creationId xmlns:a16="http://schemas.microsoft.com/office/drawing/2014/main" id="{668FCA34-D9E0-4920-8496-5196DAAE0F4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6AB150F-87B6-496A-9CFC-3A7EE0418FB1}" type="slidenum">
              <a:rPr lang="en-GB" altLang="en-US" sz="1200" smtClean="0">
                <a:latin typeface="Times" pitchFamily="18" charset="0"/>
              </a:rPr>
              <a:t>32</a:t>
            </a:fld>
            <a:endParaRPr lang="en-GB" altLang="en-US" sz="1200">
              <a:latin typeface="Times" pitchFamily="18" charset="0"/>
            </a:endParaRPr>
          </a:p>
        </p:txBody>
      </p:sp>
    </p:spTree>
    <p:extLst>
      <p:ext uri="{BB962C8B-B14F-4D97-AF65-F5344CB8AC3E}">
        <p14:creationId xmlns:p14="http://schemas.microsoft.com/office/powerpoint/2010/main" val="27611722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ACA803DF-4E66-4AA8-8E97-C359514B0A90}"/>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CAF65F2B-D3A2-4194-85DC-DCA7A8387D1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t>On printed material, such as leaflets and posters, candidates must include the name and address of: the printer, and the promoter. </a:t>
            </a:r>
            <a:endParaRPr lang="en-US"/>
          </a:p>
          <a:p>
            <a:endParaRPr lang="en-GB"/>
          </a:p>
          <a:p>
            <a:r>
              <a:rPr lang="en-GB"/>
              <a:t>Give council position on putting up and removing posters and election material.</a:t>
            </a:r>
            <a:endParaRPr lang="en-US"/>
          </a:p>
          <a:p>
            <a:endParaRPr lang="en-GB"/>
          </a:p>
          <a:p>
            <a:r>
              <a:rPr lang="en-GB">
                <a:latin typeface="Times"/>
                <a:cs typeface="Times"/>
              </a:rPr>
              <a:t>Refer to the Commission’s HTML guidance for C&amp;As for further guidance on campaigning: https://www.electoralcommission.org.uk/guidance-candidates-and-agents-local-government-elections-england/campaigning </a:t>
            </a:r>
          </a:p>
          <a:p>
            <a:endParaRPr lang="en-GB"/>
          </a:p>
          <a:p>
            <a:r>
              <a:rPr lang="en-GB">
                <a:latin typeface="Times"/>
                <a:cs typeface="Times"/>
              </a:rPr>
              <a:t>Refer back to campaigners handling of postal voting documents.</a:t>
            </a:r>
            <a:endParaRPr lang="en-US">
              <a:latin typeface="Times"/>
              <a:cs typeface="Times"/>
            </a:endParaRPr>
          </a:p>
        </p:txBody>
      </p:sp>
      <p:sp>
        <p:nvSpPr>
          <p:cNvPr id="63492" name="Slide Number Placeholder 3">
            <a:extLst>
              <a:ext uri="{FF2B5EF4-FFF2-40B4-BE49-F238E27FC236}">
                <a16:creationId xmlns:a16="http://schemas.microsoft.com/office/drawing/2014/main" id="{266ABBDB-2BE3-4F1C-83AF-764802456F46}"/>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53C6059-33DC-42DB-A1DC-210186B2AC82}" type="slidenum">
              <a:rPr lang="en-GB" altLang="en-US" sz="1200" smtClean="0">
                <a:latin typeface="Times" pitchFamily="18" charset="0"/>
              </a:rPr>
              <a:t>33</a:t>
            </a:fld>
            <a:endParaRPr lang="en-GB" altLang="en-US" sz="1200">
              <a:latin typeface="Times"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DF8A5457-91B4-4300-9931-B61588C76C2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E14DA12-18F3-4410-A331-4D473AE87959}" type="slidenum">
              <a:rPr lang="en-GB" altLang="en-US" sz="1200" smtClean="0">
                <a:latin typeface="Times" pitchFamily="18" charset="0"/>
              </a:rPr>
              <a:t>34</a:t>
            </a:fld>
            <a:endParaRPr lang="en-GB" altLang="en-US" sz="1200">
              <a:latin typeface="Times" pitchFamily="18" charset="0"/>
            </a:endParaRPr>
          </a:p>
        </p:txBody>
      </p:sp>
      <p:sp>
        <p:nvSpPr>
          <p:cNvPr id="65539" name="Rectangle 2">
            <a:extLst>
              <a:ext uri="{FF2B5EF4-FFF2-40B4-BE49-F238E27FC236}">
                <a16:creationId xmlns:a16="http://schemas.microsoft.com/office/drawing/2014/main" id="{702DA372-7D4C-4CD4-A1FB-FFE801F83437}"/>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65540" name="Rectangle 3">
            <a:extLst>
              <a:ext uri="{FF2B5EF4-FFF2-40B4-BE49-F238E27FC236}">
                <a16:creationId xmlns:a16="http://schemas.microsoft.com/office/drawing/2014/main" id="{384772B0-4808-440F-9625-29896E6F8DC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atin typeface="Times"/>
                <a:cs typeface="Times"/>
              </a:rPr>
              <a:t>Reinforce the changes to absent voting forms and the requirements for identity verification as part of absent vote applications.</a:t>
            </a:r>
            <a:br>
              <a:rPr lang="en-GB">
                <a:cs typeface="Times"/>
              </a:rPr>
            </a:br>
            <a:br>
              <a:rPr lang="en-GB">
                <a:cs typeface="Times"/>
              </a:rPr>
            </a:br>
            <a:r>
              <a:rPr lang="en-GB">
                <a:latin typeface="Times"/>
                <a:cs typeface="Times"/>
              </a:rPr>
              <a:t>ERO address for the return of forms should be clearly provided as the preferred return address. </a:t>
            </a:r>
            <a:endParaRPr lang="en-US">
              <a:latin typeface="Times"/>
              <a:cs typeface="Times"/>
            </a:endParaRPr>
          </a:p>
          <a:p>
            <a:endParaRPr lang="en-GB"/>
          </a:p>
          <a:p>
            <a:r>
              <a:rPr lang="en-GB">
                <a:latin typeface="Times"/>
                <a:cs typeface="Times"/>
              </a:rPr>
              <a:t>The Code of Conduct for campaigners has been updated and is now published in HTML and can be found on the Commission’s website at </a:t>
            </a:r>
            <a:r>
              <a:rPr lang="en-GB">
                <a:latin typeface="Times"/>
                <a:cs typeface="Times"/>
                <a:hlinkClick r:id="rId3"/>
              </a:rPr>
              <a:t>https://www.electoralcommission.org.uk/code-conduct-campaigners-uk-parliamentary-general-elections-great-britain-local-elections-England</a:t>
            </a:r>
            <a:endParaRPr lang="en-US">
              <a:latin typeface="Times"/>
              <a:cs typeface="Times"/>
            </a:endParaRPr>
          </a:p>
          <a:p>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19D4B054-E798-42C9-A91D-1B588BCF2D7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2153DEB-A13E-4C52-9328-8EB35E0EB3DC}" type="slidenum">
              <a:rPr lang="en-GB" altLang="en-US" sz="1200" smtClean="0">
                <a:latin typeface="Times" pitchFamily="18" charset="0"/>
              </a:rPr>
              <a:t>35</a:t>
            </a:fld>
            <a:endParaRPr lang="en-GB" altLang="en-US" sz="1200">
              <a:latin typeface="Times" pitchFamily="18" charset="0"/>
            </a:endParaRPr>
          </a:p>
        </p:txBody>
      </p:sp>
      <p:sp>
        <p:nvSpPr>
          <p:cNvPr id="67587" name="Rectangle 2">
            <a:extLst>
              <a:ext uri="{FF2B5EF4-FFF2-40B4-BE49-F238E27FC236}">
                <a16:creationId xmlns:a16="http://schemas.microsoft.com/office/drawing/2014/main" id="{AD3AA5FB-A89D-47E9-9FE6-F352E3CB208A}"/>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67588" name="Rectangle 3">
            <a:extLst>
              <a:ext uri="{FF2B5EF4-FFF2-40B4-BE49-F238E27FC236}">
                <a16:creationId xmlns:a16="http://schemas.microsoft.com/office/drawing/2014/main" id="{C8970341-4E08-454F-966C-08AD581DA62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t>The Code of Conduct for campaigners can be found on the Commission’s website: </a:t>
            </a:r>
            <a:r>
              <a:rPr lang="en-GB">
                <a:hlinkClick r:id="rId3"/>
              </a:rPr>
              <a:t>https://www.electoralcommission.org.uk/code-conduct-campaigners-uk-parliamentary-general-elections-great-britain-local-elections-england</a:t>
            </a:r>
            <a:endParaRPr lang="en-US"/>
          </a:p>
          <a:p>
            <a:endParaRPr lang="en-GB"/>
          </a:p>
          <a:p>
            <a:r>
              <a:rPr lang="en-GB">
                <a:latin typeface="Times"/>
                <a:cs typeface="Times"/>
              </a:rPr>
              <a:t>The code covers all those actively involved in campaigning in elections or referendums in Great Britain. </a:t>
            </a:r>
          </a:p>
          <a:p>
            <a:endParaRPr lang="en-GB">
              <a:cs typeface="Times"/>
            </a:endParaRPr>
          </a:p>
          <a:p>
            <a:r>
              <a:rPr lang="en-GB">
                <a:latin typeface="Times"/>
                <a:cs typeface="Times"/>
              </a:rPr>
              <a:t>It is an offence for a political campaigner at an election to handle the postal vote(s) of another person, unless that person is a close relative or someone for whom they or the organisation which employs or engages them provide regular care. </a:t>
            </a:r>
          </a:p>
          <a:p>
            <a:r>
              <a:rPr lang="en-GB">
                <a:latin typeface="Times"/>
                <a:cs typeface="Times"/>
              </a:rPr>
              <a:t>Postal voting documents are a postal ballot paper, a postal voting statement, a declaration of identity, envelopes for returning postal voting documents, and an envelope containing a postal ballot pack. </a:t>
            </a:r>
          </a:p>
          <a:p>
            <a:pPr eaLnBrk="1" hangingPunct="1"/>
            <a:endParaRPr lang="en-GB" altLang="en-US"/>
          </a:p>
          <a:p>
            <a:r>
              <a:rPr lang="en-GB" altLang="en-US">
                <a:latin typeface="Times"/>
                <a:cs typeface="Times"/>
              </a:rPr>
              <a:t>Remind candidates and agents that if they have complaints or allegations of electoral fraud, they should:</a:t>
            </a:r>
          </a:p>
          <a:p>
            <a:endParaRPr lang="en-GB" altLang="en-US"/>
          </a:p>
          <a:p>
            <a:r>
              <a:rPr lang="en-GB" altLang="en-US">
                <a:latin typeface="Times"/>
                <a:cs typeface="Times"/>
              </a:rPr>
              <a:t>Be prepared to give the police a statement and substantiate any allegations</a:t>
            </a:r>
          </a:p>
          <a:p>
            <a:endParaRPr lang="en-GB" altLang="en-US"/>
          </a:p>
          <a:p>
            <a:r>
              <a:rPr lang="en-GB" altLang="en-US">
                <a:latin typeface="Times"/>
                <a:cs typeface="Times"/>
              </a:rPr>
              <a:t>Raise the matter with their election agent or local party, or with the relevant ERO or RO. </a:t>
            </a:r>
            <a:endParaRPr lang="en-GB" altLang="en-US">
              <a:cs typeface="Times"/>
            </a:endParaRPr>
          </a:p>
          <a:p>
            <a:endParaRPr lang="en-GB" altLang="en-US"/>
          </a:p>
          <a:p>
            <a:r>
              <a:rPr lang="en-GB" altLang="en-US" b="1">
                <a:latin typeface="Times"/>
                <a:cs typeface="Times"/>
              </a:rPr>
              <a:t>You should also cover what standards of behaviour you expect from supporters in the environs of the polling place on polling day.</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470BA605-6CE5-4B2F-98A5-879A781E533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ECC3D5C-B9C8-4B66-AF54-DDD1F29BA084}" type="slidenum">
              <a:rPr lang="en-GB" altLang="en-US" sz="1200" smtClean="0">
                <a:latin typeface="Times" pitchFamily="18" charset="0"/>
              </a:rPr>
              <a:t>36</a:t>
            </a:fld>
            <a:endParaRPr lang="en-GB" altLang="en-US" sz="1200">
              <a:latin typeface="Times" pitchFamily="18" charset="0"/>
            </a:endParaRPr>
          </a:p>
        </p:txBody>
      </p:sp>
      <p:sp>
        <p:nvSpPr>
          <p:cNvPr id="71683" name="Rectangle 2">
            <a:extLst>
              <a:ext uri="{FF2B5EF4-FFF2-40B4-BE49-F238E27FC236}">
                <a16:creationId xmlns:a16="http://schemas.microsoft.com/office/drawing/2014/main" id="{4EA7B355-1DAF-4911-8124-848F99EB37CF}"/>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71684" name="Rectangle 3">
            <a:extLst>
              <a:ext uri="{FF2B5EF4-FFF2-40B4-BE49-F238E27FC236}">
                <a16:creationId xmlns:a16="http://schemas.microsoft.com/office/drawing/2014/main" id="{1DA396E8-E43B-41D5-8D7E-1E063ACD2A1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atin typeface="Times"/>
                <a:cs typeface="Times"/>
              </a:rPr>
              <a:t>Explain that you can canvass the support of the electors and use your copy of the electoral register and you may campaign on polling day but not in a building or area that has been hired as a polling station.</a:t>
            </a:r>
            <a:endParaRPr lang="en-US">
              <a:latin typeface="Times"/>
              <a:cs typeface="Times"/>
            </a:endParaRPr>
          </a:p>
          <a:p>
            <a:r>
              <a:rPr lang="en-GB">
                <a:latin typeface="Times"/>
                <a:cs typeface="Times"/>
              </a:rPr>
              <a:t> </a:t>
            </a:r>
            <a:endParaRPr lang="en-US">
              <a:latin typeface="Times"/>
              <a:cs typeface="Times"/>
            </a:endParaRPr>
          </a:p>
          <a:p>
            <a:r>
              <a:rPr lang="en-GB">
                <a:latin typeface="Times"/>
                <a:cs typeface="Times"/>
              </a:rPr>
              <a:t>Tellers – mention Electoral Commission guidance; refer to any supplementary local guidance. </a:t>
            </a:r>
            <a:r>
              <a:rPr lang="en-GB" b="1">
                <a:latin typeface="Times"/>
                <a:cs typeface="Times"/>
              </a:rPr>
              <a:t>You should also cover what standards of behaviour you expect from supporters in the environs of the polling place on polling day. </a:t>
            </a:r>
            <a:r>
              <a:rPr lang="en-GB">
                <a:latin typeface="Times"/>
                <a:cs typeface="Times"/>
              </a:rPr>
              <a:t>You could reiterate that tellers would count as campaigners for the purpose of handling postal votes and should not offer to take them from electors, even if it is just to be helpful</a:t>
            </a:r>
          </a:p>
          <a:p>
            <a:r>
              <a:rPr lang="en-GB">
                <a:latin typeface="Times"/>
                <a:cs typeface="Times"/>
              </a:rPr>
              <a:t> </a:t>
            </a:r>
            <a:endParaRPr lang="en-US">
              <a:latin typeface="Times"/>
              <a:cs typeface="Times"/>
            </a:endParaRPr>
          </a:p>
          <a:p>
            <a:r>
              <a:rPr lang="en-GB">
                <a:latin typeface="Times"/>
                <a:cs typeface="Times"/>
              </a:rPr>
              <a:t>If finalised you could provide lists of the polling stations so candidates/agents can see which ones fall within their area.  </a:t>
            </a:r>
            <a:endParaRPr lang="en-US">
              <a:latin typeface="Times"/>
              <a:cs typeface="Times"/>
            </a:endParaRPr>
          </a:p>
          <a:p>
            <a:endParaRPr lang="en-GB"/>
          </a:p>
          <a:p>
            <a:r>
              <a:rPr lang="en-GB">
                <a:latin typeface="Times"/>
                <a:cs typeface="Times"/>
              </a:rPr>
              <a:t>Police community support officers can attend and enter polling stations as well as police officers. </a:t>
            </a:r>
            <a:endParaRPr lang="en-US">
              <a:latin typeface="Times"/>
              <a:cs typeface="Times"/>
            </a:endParaRPr>
          </a:p>
          <a:p>
            <a:endParaRPr lang="en-GB"/>
          </a:p>
          <a:p>
            <a:r>
              <a:rPr lang="en-GB">
                <a:latin typeface="Times"/>
                <a:cs typeface="Times"/>
              </a:rPr>
              <a:t>If polls and the issue of postal votes has been combined, explain which polling stations postal votes can be returned to.</a:t>
            </a:r>
            <a:endParaRPr lang="en-US">
              <a:latin typeface="Times"/>
              <a:cs typeface="Times"/>
            </a:endParaRPr>
          </a:p>
          <a:p>
            <a:endParaRPr lang="en-GB"/>
          </a:p>
          <a:p>
            <a:r>
              <a:rPr lang="en-GB">
                <a:latin typeface="Times"/>
                <a:cs typeface="Times"/>
              </a:rPr>
              <a:t>Accessible polling stations – Polling stations should be accessible to all voters. If you are aware of any disabled voters who have may require particular assistance please bring it to the attention of the elections team as soon as possible.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7EC687A5-8541-F0D0-EE4C-D635D533F72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36600" indent="-282575">
              <a:spcBef>
                <a:spcPct val="30000"/>
              </a:spcBef>
              <a:defRPr sz="1200">
                <a:solidFill>
                  <a:schemeClr val="tx1"/>
                </a:solidFill>
                <a:latin typeface="Times" pitchFamily="18" charset="0"/>
              </a:defRPr>
            </a:lvl2pPr>
            <a:lvl3pPr marL="1133475" indent="-225425">
              <a:spcBef>
                <a:spcPct val="30000"/>
              </a:spcBef>
              <a:defRPr sz="1200">
                <a:solidFill>
                  <a:schemeClr val="tx1"/>
                </a:solidFill>
                <a:latin typeface="Times" pitchFamily="18" charset="0"/>
              </a:defRPr>
            </a:lvl3pPr>
            <a:lvl4pPr marL="1587500" indent="-225425">
              <a:spcBef>
                <a:spcPct val="30000"/>
              </a:spcBef>
              <a:defRPr sz="1200">
                <a:solidFill>
                  <a:schemeClr val="tx1"/>
                </a:solidFill>
                <a:latin typeface="Times" pitchFamily="18" charset="0"/>
              </a:defRPr>
            </a:lvl4pPr>
            <a:lvl5pPr marL="2039938" indent="-225425">
              <a:spcBef>
                <a:spcPct val="30000"/>
              </a:spcBef>
              <a:defRPr sz="1200">
                <a:solidFill>
                  <a:schemeClr val="tx1"/>
                </a:solidFill>
                <a:latin typeface="Times" pitchFamily="18" charset="0"/>
              </a:defRPr>
            </a:lvl5pPr>
            <a:lvl6pPr marL="2497138" indent="-225425" eaLnBrk="0" fontAlgn="base" hangingPunct="0">
              <a:spcBef>
                <a:spcPct val="30000"/>
              </a:spcBef>
              <a:spcAft>
                <a:spcPct val="0"/>
              </a:spcAft>
              <a:defRPr sz="1200">
                <a:solidFill>
                  <a:schemeClr val="tx1"/>
                </a:solidFill>
                <a:latin typeface="Times" pitchFamily="18" charset="0"/>
              </a:defRPr>
            </a:lvl6pPr>
            <a:lvl7pPr marL="2954338" indent="-225425" eaLnBrk="0" fontAlgn="base" hangingPunct="0">
              <a:spcBef>
                <a:spcPct val="30000"/>
              </a:spcBef>
              <a:spcAft>
                <a:spcPct val="0"/>
              </a:spcAft>
              <a:defRPr sz="1200">
                <a:solidFill>
                  <a:schemeClr val="tx1"/>
                </a:solidFill>
                <a:latin typeface="Times" pitchFamily="18" charset="0"/>
              </a:defRPr>
            </a:lvl7pPr>
            <a:lvl8pPr marL="3411538" indent="-225425" eaLnBrk="0" fontAlgn="base" hangingPunct="0">
              <a:spcBef>
                <a:spcPct val="30000"/>
              </a:spcBef>
              <a:spcAft>
                <a:spcPct val="0"/>
              </a:spcAft>
              <a:defRPr sz="1200">
                <a:solidFill>
                  <a:schemeClr val="tx1"/>
                </a:solidFill>
                <a:latin typeface="Times" pitchFamily="18" charset="0"/>
              </a:defRPr>
            </a:lvl8pPr>
            <a:lvl9pPr marL="3868738" indent="-225425" eaLnBrk="0" fontAlgn="base" hangingPunct="0">
              <a:spcBef>
                <a:spcPct val="30000"/>
              </a:spcBef>
              <a:spcAft>
                <a:spcPct val="0"/>
              </a:spcAft>
              <a:defRPr sz="1200">
                <a:solidFill>
                  <a:schemeClr val="tx1"/>
                </a:solidFill>
                <a:latin typeface="Times" pitchFamily="18" charset="0"/>
              </a:defRPr>
            </a:lvl9pPr>
          </a:lstStyle>
          <a:p>
            <a:pPr>
              <a:spcBef>
                <a:spcPct val="0"/>
              </a:spcBef>
            </a:pPr>
            <a:fld id="{0E634A6E-6259-48FD-BEEC-FC1DCB8902FD}" type="slidenum">
              <a:rPr lang="en-GB" altLang="en-US"/>
              <a:pPr>
                <a:spcBef>
                  <a:spcPct val="0"/>
                </a:spcBef>
              </a:pPr>
              <a:t>37</a:t>
            </a:fld>
            <a:endParaRPr lang="en-GB" altLang="en-US"/>
          </a:p>
        </p:txBody>
      </p:sp>
      <p:sp>
        <p:nvSpPr>
          <p:cNvPr id="75779" name="Rectangle 2">
            <a:extLst>
              <a:ext uri="{FF2B5EF4-FFF2-40B4-BE49-F238E27FC236}">
                <a16:creationId xmlns:a16="http://schemas.microsoft.com/office/drawing/2014/main" id="{D975867F-0568-F84F-3682-F73E123B464A}"/>
              </a:ext>
            </a:extLst>
          </p:cNvPr>
          <p:cNvSpPr>
            <a:spLocks noGrp="1" noRot="1" noChangeAspect="1" noChangeArrowheads="1" noTextEdit="1"/>
          </p:cNvSpPr>
          <p:nvPr>
            <p:ph type="sldImg"/>
          </p:nvPr>
        </p:nvSpPr>
        <p:spPr/>
      </p:sp>
      <p:sp>
        <p:nvSpPr>
          <p:cNvPr id="75780" name="Rectangle 3">
            <a:extLst>
              <a:ext uri="{FF2B5EF4-FFF2-40B4-BE49-F238E27FC236}">
                <a16:creationId xmlns:a16="http://schemas.microsoft.com/office/drawing/2014/main" id="{2F9300F7-F242-1EC6-EFA7-15D288310FF3}"/>
              </a:ext>
            </a:extLst>
          </p:cNvPr>
          <p:cNvSpPr>
            <a:spLocks noGrp="1" noChangeArrowheads="1"/>
          </p:cNvSpPr>
          <p:nvPr>
            <p:ph type="body" idx="1"/>
          </p:nvPr>
        </p:nvSpPr>
        <p:spPr>
          <a:noFill/>
        </p:spPr>
        <p:txBody>
          <a:bodyPr/>
          <a:lstStyle/>
          <a:p>
            <a:pPr eaLnBrk="1" hangingPunct="1"/>
            <a:r>
              <a:rPr lang="en-GB" altLang="en-US">
                <a:latin typeface="Times"/>
                <a:cs typeface="Times"/>
              </a:rPr>
              <a:t>Refer back to slides 26 &amp; 27 for details on campaigners and highlight the difference in the rules for campaigners and individuals. </a:t>
            </a:r>
          </a:p>
          <a:p>
            <a:endParaRPr lang="en-GB" altLang="en-US">
              <a:latin typeface="Times"/>
              <a:cs typeface="Times"/>
            </a:endParaRPr>
          </a:p>
          <a:p>
            <a:r>
              <a:rPr lang="en-GB"/>
              <a:t>Postal voting documents are:</a:t>
            </a:r>
            <a:br>
              <a:rPr lang="en-GB"/>
            </a:br>
            <a:r>
              <a:rPr lang="en-GB"/>
              <a:t>- a postal ballot paper</a:t>
            </a:r>
          </a:p>
          <a:p>
            <a:r>
              <a:rPr lang="en-GB"/>
              <a:t> - a postal voting statement</a:t>
            </a:r>
            <a:endParaRPr lang="en-US"/>
          </a:p>
          <a:p>
            <a:r>
              <a:rPr lang="en-GB"/>
              <a:t> - a declaration of identity</a:t>
            </a:r>
            <a:endParaRPr lang="en-US"/>
          </a:p>
          <a:p>
            <a:r>
              <a:rPr lang="en-GB"/>
              <a:t> - envelopes for returning postal voting documents</a:t>
            </a:r>
            <a:endParaRPr lang="en-US"/>
          </a:p>
          <a:p>
            <a:r>
              <a:rPr lang="en-GB"/>
              <a:t> - an envelope containing a postal ballot pack</a:t>
            </a:r>
            <a:endParaRPr lang="en-US"/>
          </a:p>
          <a:p>
            <a:endParaRPr lang="en-GB"/>
          </a:p>
          <a:p>
            <a:r>
              <a:rPr lang="en-GB"/>
              <a:t>Close relatives are an individual’s:</a:t>
            </a:r>
            <a:endParaRPr lang="en-US"/>
          </a:p>
          <a:p>
            <a:r>
              <a:rPr lang="en-GB">
                <a:latin typeface="Times"/>
                <a:cs typeface="Times"/>
              </a:rPr>
              <a:t>- spouse or civil partner</a:t>
            </a:r>
            <a:endParaRPr lang="en-US">
              <a:latin typeface="Times"/>
              <a:cs typeface="Times"/>
            </a:endParaRPr>
          </a:p>
          <a:p>
            <a:r>
              <a:rPr lang="en-GB">
                <a:latin typeface="Times"/>
                <a:cs typeface="Times"/>
              </a:rPr>
              <a:t>- parent</a:t>
            </a:r>
            <a:endParaRPr lang="en-US">
              <a:latin typeface="Times"/>
              <a:cs typeface="Times"/>
            </a:endParaRPr>
          </a:p>
          <a:p>
            <a:r>
              <a:rPr lang="en-GB">
                <a:latin typeface="Times"/>
                <a:cs typeface="Times"/>
              </a:rPr>
              <a:t>- grandparent</a:t>
            </a:r>
            <a:endParaRPr lang="en-US">
              <a:latin typeface="Times"/>
              <a:cs typeface="Times"/>
            </a:endParaRPr>
          </a:p>
          <a:p>
            <a:r>
              <a:rPr lang="en-GB">
                <a:latin typeface="Times"/>
                <a:cs typeface="Times"/>
              </a:rPr>
              <a:t>- sibling</a:t>
            </a:r>
            <a:endParaRPr lang="en-US">
              <a:latin typeface="Times"/>
              <a:cs typeface="Times"/>
            </a:endParaRPr>
          </a:p>
          <a:p>
            <a:r>
              <a:rPr lang="en-GB">
                <a:latin typeface="Times"/>
                <a:cs typeface="Times"/>
              </a:rPr>
              <a:t>- child</a:t>
            </a:r>
            <a:endParaRPr lang="en-US">
              <a:latin typeface="Times"/>
              <a:cs typeface="Times"/>
            </a:endParaRPr>
          </a:p>
          <a:p>
            <a:r>
              <a:rPr lang="en-GB">
                <a:latin typeface="Times"/>
                <a:cs typeface="Times"/>
              </a:rPr>
              <a:t>- grandchild</a:t>
            </a:r>
            <a:endParaRPr lang="en-US">
              <a:latin typeface="Times"/>
              <a:cs typeface="Times"/>
            </a:endParaRPr>
          </a:p>
          <a:p>
            <a:endParaRPr lang="en-GB"/>
          </a:p>
          <a:p>
            <a:r>
              <a:rPr lang="en-GB">
                <a:latin typeface="Times"/>
                <a:cs typeface="Times"/>
              </a:rPr>
              <a:t>For the purposes of postal vote handling, two people living together as if they were a married couple or civil partners are treated as such. You can point to the Commission’s Code of Conduct here for more information: </a:t>
            </a:r>
            <a:r>
              <a:rPr lang="en-GB">
                <a:latin typeface="Times"/>
                <a:cs typeface="Times"/>
                <a:hlinkClick r:id="rId3"/>
              </a:rPr>
              <a:t>https://www.electoralcommission.org.uk/code-conduct-campaigners-uk-parliamentary-general-elections-great-britain-local-elections-england/postal-voting-documents</a:t>
            </a:r>
            <a:endParaRPr lang="en-GB">
              <a:latin typeface="Times"/>
              <a:cs typeface="Times"/>
            </a:endParaRPr>
          </a:p>
          <a:p>
            <a:endParaRPr lang="en-GB" altLang="en-US">
              <a:latin typeface="Times"/>
              <a:cs typeface="Times"/>
            </a:endParaRPr>
          </a:p>
          <a:p>
            <a:r>
              <a:rPr lang="en-GB" altLang="en-US">
                <a:latin typeface="Times"/>
                <a:cs typeface="Times"/>
              </a:rPr>
              <a:t>If there are multiple polls taking place and postal votes for these polls have been issued separately, the postal votes handed in must still only belong to a total of 5 other electors – but there may be multiple postal votes per elector.</a:t>
            </a:r>
            <a:endParaRPr lang="en-GB"/>
          </a:p>
          <a:p>
            <a:pPr eaLnBrk="1" hangingPunct="1"/>
            <a:endParaRPr lang="en-GB" altLang="en-US"/>
          </a:p>
          <a:p>
            <a:pPr eaLnBrk="1" hangingPunct="1"/>
            <a:r>
              <a:rPr lang="en-GB" altLang="en-US">
                <a:latin typeface="Times"/>
                <a:cs typeface="Times"/>
              </a:rPr>
              <a:t>Staff assisting the completion of the postal vote return form will allow for a consistent approach for all individuals who want to hand in postal votes. It also reduces the risk of returned postal votes being rejected or being incorrectly returned. </a:t>
            </a:r>
            <a:endParaRPr lang="en-GB" altLang="en-US">
              <a:cs typeface="Times"/>
            </a:endParaRPr>
          </a:p>
          <a:p>
            <a:pPr eaLnBrk="1" hangingPunct="1"/>
            <a:endParaRPr lang="en-GB" altLang="en-US"/>
          </a:p>
          <a:p>
            <a:pPr eaLnBrk="1" hangingPunct="1"/>
            <a:r>
              <a:rPr lang="en-GB" altLang="en-US">
                <a:latin typeface="Times"/>
                <a:cs typeface="Times"/>
              </a:rPr>
              <a:t>Full details are available on the reverse of the postal vote return form.</a:t>
            </a:r>
          </a:p>
        </p:txBody>
      </p:sp>
    </p:spTree>
    <p:extLst>
      <p:ext uri="{BB962C8B-B14F-4D97-AF65-F5344CB8AC3E}">
        <p14:creationId xmlns:p14="http://schemas.microsoft.com/office/powerpoint/2010/main" val="28574594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9F5AC-D7EE-1C1C-C77E-E0FD72C9CAB4}"/>
            </a:ext>
          </a:extLst>
        </p:cNvPr>
        <p:cNvGrpSpPr/>
        <p:nvPr/>
      </p:nvGrpSpPr>
      <p:grpSpPr>
        <a:xfrm>
          <a:off x="0" y="0"/>
          <a:ext cx="0" cy="0"/>
          <a:chOff x="0" y="0"/>
          <a:chExt cx="0" cy="0"/>
        </a:xfrm>
      </p:grpSpPr>
      <p:sp>
        <p:nvSpPr>
          <p:cNvPr id="75778" name="Rectangle 7">
            <a:extLst>
              <a:ext uri="{FF2B5EF4-FFF2-40B4-BE49-F238E27FC236}">
                <a16:creationId xmlns:a16="http://schemas.microsoft.com/office/drawing/2014/main" id="{6F0BB1F8-87B5-E848-DC7B-9D0E20ADB7A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pitchFamily="18" charset="0"/>
              </a:defRPr>
            </a:lvl1pPr>
            <a:lvl2pPr marL="736600" indent="-282575">
              <a:spcBef>
                <a:spcPct val="30000"/>
              </a:spcBef>
              <a:defRPr sz="1200">
                <a:solidFill>
                  <a:schemeClr val="tx1"/>
                </a:solidFill>
                <a:latin typeface="Times" pitchFamily="18" charset="0"/>
              </a:defRPr>
            </a:lvl2pPr>
            <a:lvl3pPr marL="1133475" indent="-225425">
              <a:spcBef>
                <a:spcPct val="30000"/>
              </a:spcBef>
              <a:defRPr sz="1200">
                <a:solidFill>
                  <a:schemeClr val="tx1"/>
                </a:solidFill>
                <a:latin typeface="Times" pitchFamily="18" charset="0"/>
              </a:defRPr>
            </a:lvl3pPr>
            <a:lvl4pPr marL="1587500" indent="-225425">
              <a:spcBef>
                <a:spcPct val="30000"/>
              </a:spcBef>
              <a:defRPr sz="1200">
                <a:solidFill>
                  <a:schemeClr val="tx1"/>
                </a:solidFill>
                <a:latin typeface="Times" pitchFamily="18" charset="0"/>
              </a:defRPr>
            </a:lvl4pPr>
            <a:lvl5pPr marL="2039938" indent="-225425">
              <a:spcBef>
                <a:spcPct val="30000"/>
              </a:spcBef>
              <a:defRPr sz="1200">
                <a:solidFill>
                  <a:schemeClr val="tx1"/>
                </a:solidFill>
                <a:latin typeface="Times" pitchFamily="18" charset="0"/>
              </a:defRPr>
            </a:lvl5pPr>
            <a:lvl6pPr marL="2497138" indent="-225425" eaLnBrk="0" fontAlgn="base" hangingPunct="0">
              <a:spcBef>
                <a:spcPct val="30000"/>
              </a:spcBef>
              <a:spcAft>
                <a:spcPct val="0"/>
              </a:spcAft>
              <a:defRPr sz="1200">
                <a:solidFill>
                  <a:schemeClr val="tx1"/>
                </a:solidFill>
                <a:latin typeface="Times" pitchFamily="18" charset="0"/>
              </a:defRPr>
            </a:lvl6pPr>
            <a:lvl7pPr marL="2954338" indent="-225425" eaLnBrk="0" fontAlgn="base" hangingPunct="0">
              <a:spcBef>
                <a:spcPct val="30000"/>
              </a:spcBef>
              <a:spcAft>
                <a:spcPct val="0"/>
              </a:spcAft>
              <a:defRPr sz="1200">
                <a:solidFill>
                  <a:schemeClr val="tx1"/>
                </a:solidFill>
                <a:latin typeface="Times" pitchFamily="18" charset="0"/>
              </a:defRPr>
            </a:lvl7pPr>
            <a:lvl8pPr marL="3411538" indent="-225425" eaLnBrk="0" fontAlgn="base" hangingPunct="0">
              <a:spcBef>
                <a:spcPct val="30000"/>
              </a:spcBef>
              <a:spcAft>
                <a:spcPct val="0"/>
              </a:spcAft>
              <a:defRPr sz="1200">
                <a:solidFill>
                  <a:schemeClr val="tx1"/>
                </a:solidFill>
                <a:latin typeface="Times" pitchFamily="18" charset="0"/>
              </a:defRPr>
            </a:lvl8pPr>
            <a:lvl9pPr marL="3868738" indent="-225425" eaLnBrk="0" fontAlgn="base" hangingPunct="0">
              <a:spcBef>
                <a:spcPct val="30000"/>
              </a:spcBef>
              <a:spcAft>
                <a:spcPct val="0"/>
              </a:spcAft>
              <a:defRPr sz="1200">
                <a:solidFill>
                  <a:schemeClr val="tx1"/>
                </a:solidFill>
                <a:latin typeface="Times" pitchFamily="18" charset="0"/>
              </a:defRPr>
            </a:lvl9pPr>
          </a:lstStyle>
          <a:p>
            <a:pPr>
              <a:spcBef>
                <a:spcPct val="0"/>
              </a:spcBef>
            </a:pPr>
            <a:fld id="{0E634A6E-6259-48FD-BEEC-FC1DCB8902FD}" type="slidenum">
              <a:rPr lang="en-GB" altLang="en-US"/>
              <a:pPr>
                <a:spcBef>
                  <a:spcPct val="0"/>
                </a:spcBef>
              </a:pPr>
              <a:t>38</a:t>
            </a:fld>
            <a:endParaRPr lang="en-GB" altLang="en-US"/>
          </a:p>
        </p:txBody>
      </p:sp>
      <p:sp>
        <p:nvSpPr>
          <p:cNvPr id="75779" name="Rectangle 2">
            <a:extLst>
              <a:ext uri="{FF2B5EF4-FFF2-40B4-BE49-F238E27FC236}">
                <a16:creationId xmlns:a16="http://schemas.microsoft.com/office/drawing/2014/main" id="{A53D000D-7C9D-2CAF-FAF3-0ADC3F78AB7E}"/>
              </a:ext>
            </a:extLst>
          </p:cNvPr>
          <p:cNvSpPr>
            <a:spLocks noGrp="1" noRot="1" noChangeAspect="1" noChangeArrowheads="1" noTextEdit="1"/>
          </p:cNvSpPr>
          <p:nvPr>
            <p:ph type="sldImg"/>
          </p:nvPr>
        </p:nvSpPr>
        <p:spPr/>
      </p:sp>
      <p:sp>
        <p:nvSpPr>
          <p:cNvPr id="75780" name="Rectangle 3">
            <a:extLst>
              <a:ext uri="{FF2B5EF4-FFF2-40B4-BE49-F238E27FC236}">
                <a16:creationId xmlns:a16="http://schemas.microsoft.com/office/drawing/2014/main" id="{AD771C47-81CB-F4D5-5317-D582DB3EDE17}"/>
              </a:ext>
            </a:extLst>
          </p:cNvPr>
          <p:cNvSpPr>
            <a:spLocks noGrp="1" noChangeArrowheads="1"/>
          </p:cNvSpPr>
          <p:nvPr>
            <p:ph type="body" idx="1"/>
          </p:nvPr>
        </p:nvSpPr>
        <p:spPr>
          <a:noFill/>
        </p:spPr>
        <p:txBody>
          <a:bodyPr/>
          <a:lstStyle/>
          <a:p>
            <a:pPr eaLnBrk="1" hangingPunct="1"/>
            <a:r>
              <a:rPr lang="en-GB" altLang="en-US">
                <a:latin typeface="Times"/>
                <a:cs typeface="Times"/>
              </a:rPr>
              <a:t>If there are multiple polls taking place and postal votes for these polls have been issued separately, the postal votes handed in must still only belong to a total of 5 other electors – but there may be multiple postal votes per elector.</a:t>
            </a:r>
          </a:p>
          <a:p>
            <a:pPr eaLnBrk="1" hangingPunct="1"/>
            <a:endParaRPr lang="en-GB" altLang="en-US"/>
          </a:p>
          <a:p>
            <a:pPr eaLnBrk="1" hangingPunct="1"/>
            <a:r>
              <a:rPr lang="en-GB" altLang="en-US">
                <a:latin typeface="Times"/>
                <a:cs typeface="Times"/>
              </a:rPr>
              <a:t>Staff assisting the completion of the postal vote return form will allow for a consistent approach for all individuals who want to hand in postal votes. It also reduces the risk of returned postal votes being rejected or being incorrectly returned. </a:t>
            </a:r>
          </a:p>
          <a:p>
            <a:endParaRPr lang="en-GB" altLang="en-US">
              <a:cs typeface="Times"/>
            </a:endParaRPr>
          </a:p>
          <a:p>
            <a:r>
              <a:rPr lang="en-GB" altLang="en-US">
                <a:latin typeface="Times"/>
                <a:cs typeface="Times"/>
              </a:rPr>
              <a:t>Include any local arrangements for the return of postal votes to council offices, such as specific locations to return postal votes to, the accessibility of these locations, or if only certain staff will be handling them.</a:t>
            </a:r>
            <a:endParaRPr lang="en-GB" altLang="en-US">
              <a:cs typeface="Times"/>
            </a:endParaRPr>
          </a:p>
          <a:p>
            <a:endParaRPr lang="en-GB" altLang="en-US">
              <a:cs typeface="Times"/>
            </a:endParaRPr>
          </a:p>
          <a:p>
            <a:r>
              <a:rPr lang="en-GB" altLang="en-US">
                <a:latin typeface="Times"/>
                <a:cs typeface="Times"/>
              </a:rPr>
              <a:t>Postal votes must not be dropped off to council offices without competing the return form as they will be rejected. </a:t>
            </a:r>
            <a:endParaRPr lang="en-GB" altLang="en-US">
              <a:cs typeface="Times"/>
            </a:endParaRPr>
          </a:p>
          <a:p>
            <a:pPr eaLnBrk="1" hangingPunct="1"/>
            <a:endParaRPr lang="en-GB" altLang="en-US"/>
          </a:p>
        </p:txBody>
      </p:sp>
    </p:spTree>
    <p:extLst>
      <p:ext uri="{BB962C8B-B14F-4D97-AF65-F5344CB8AC3E}">
        <p14:creationId xmlns:p14="http://schemas.microsoft.com/office/powerpoint/2010/main" val="17370778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D47174F4-1BAB-4746-ACEB-6FC7C49BF59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59AB7AF-AA09-44E3-9179-874C5B5315B7}" type="slidenum">
              <a:rPr lang="en-GB" altLang="en-US" sz="1200" smtClean="0">
                <a:latin typeface="Times" pitchFamily="18" charset="0"/>
              </a:rPr>
              <a:t>39</a:t>
            </a:fld>
            <a:endParaRPr lang="en-GB" altLang="en-US" sz="1200">
              <a:latin typeface="Times" pitchFamily="18" charset="0"/>
            </a:endParaRPr>
          </a:p>
        </p:txBody>
      </p:sp>
      <p:sp>
        <p:nvSpPr>
          <p:cNvPr id="75779" name="Rectangle 2">
            <a:extLst>
              <a:ext uri="{FF2B5EF4-FFF2-40B4-BE49-F238E27FC236}">
                <a16:creationId xmlns:a16="http://schemas.microsoft.com/office/drawing/2014/main" id="{B1631449-7439-4BFF-BD6B-9A0A4ADF8959}"/>
              </a:ext>
            </a:extLst>
          </p:cNvPr>
          <p:cNvSpPr>
            <a:spLocks noGrp="1" noRot="1" noChangeAspect="1" noChangeArrowheads="1" noTextEdit="1"/>
          </p:cNvSpPr>
          <p:nvPr>
            <p:ph type="sldImg"/>
          </p:nvPr>
        </p:nvSpPr>
        <p:spPr bwMode="auto">
          <a:xfrm>
            <a:off x="917575" y="746125"/>
            <a:ext cx="4973638" cy="3729038"/>
          </a:xfrm>
          <a:solidFill>
            <a:srgbClr val="FFFFFF"/>
          </a:solidFill>
          <a:ln>
            <a:solidFill>
              <a:srgbClr val="000000"/>
            </a:solidFill>
            <a:miter lim="800000"/>
          </a:ln>
        </p:spPr>
      </p:sp>
      <p:sp>
        <p:nvSpPr>
          <p:cNvPr id="75780" name="Rectangle 3">
            <a:extLst>
              <a:ext uri="{FF2B5EF4-FFF2-40B4-BE49-F238E27FC236}">
                <a16:creationId xmlns:a16="http://schemas.microsoft.com/office/drawing/2014/main" id="{2B8E04A8-C481-4F63-9093-E239DD414E0D}"/>
              </a:ext>
            </a:extLst>
          </p:cNvPr>
          <p:cNvSpPr>
            <a:spLocks noGrp="1" noChangeArrowheads="1"/>
          </p:cNvSpPr>
          <p:nvPr>
            <p:ph type="body" idx="1"/>
          </p:nvPr>
        </p:nvSpPr>
        <p:spPr>
          <a:solidFill>
            <a:srgbClr val="FFFFFF"/>
          </a:solidFill>
          <a:ln>
            <a:solidFill>
              <a:srgbClr val="000000"/>
            </a:solidFill>
            <a:miter lim="800000"/>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a:t>Give a brief run through of procedure for the count: check against ballot paper accounts (verification), method of counting votes, opportunity against ballot paper accounts, method of counting votes, opportunity for a recount, declaration of results. If you have a liaison officer for the count i.e. someone to deal with queries from the candidates and agents perhaps introduce them in the session.  </a:t>
            </a:r>
          </a:p>
          <a:p>
            <a:pPr eaLnBrk="1" hangingPunct="1"/>
            <a:endParaRPr lang="en-GB" altLang="en-US"/>
          </a:p>
          <a:p>
            <a:pPr eaLnBrk="1" hangingPunct="1"/>
            <a:r>
              <a:rPr lang="en-GB" altLang="en-US"/>
              <a:t>Explain formula for number of counting agents. Explain access restrictions. No dignitary, such as existing councillors, MPs etc. have automatic access rights, although the RO can appoint such people as guests and they should apply if they wish to attend. </a:t>
            </a:r>
          </a:p>
          <a:p>
            <a:pPr eaLnBrk="1" hangingPunct="1"/>
            <a:r>
              <a:rPr lang="en-GB" altLang="en-US"/>
              <a:t>Attendance: also entitled to attend, </a:t>
            </a:r>
            <a:r>
              <a:rPr lang="en-GB" altLang="en-US">
                <a:solidFill>
                  <a:srgbClr val="003366"/>
                </a:solidFill>
              </a:rPr>
              <a:t>registered observers and Electoral Commission staff, as well as accredited media</a:t>
            </a:r>
          </a:p>
          <a:p>
            <a:pPr eaLnBrk="1" hangingPunct="1"/>
            <a:endParaRPr lang="en-GB" altLang="en-US"/>
          </a:p>
          <a:p>
            <a:pPr eaLnBrk="1" hangingPunct="1"/>
            <a:r>
              <a:rPr lang="en-GB" altLang="en-US"/>
              <a:t>Explain what information will be available for candidates and agents (in advance and at the event itself).</a:t>
            </a:r>
          </a:p>
          <a:p>
            <a:pPr eaLnBrk="1" hangingPunct="1"/>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9FF684B6-DFB4-498F-B127-80EA0EE35B9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4DD388D-894E-4F9C-9DAD-92A837D79662}" type="slidenum">
              <a:rPr lang="en-GB" altLang="en-US" sz="1200" smtClean="0">
                <a:latin typeface="Times" pitchFamily="18" charset="0"/>
              </a:rPr>
              <a:t>40</a:t>
            </a:fld>
            <a:endParaRPr lang="en-GB" altLang="en-US" sz="1200">
              <a:latin typeface="Times" pitchFamily="18" charset="0"/>
            </a:endParaRPr>
          </a:p>
        </p:txBody>
      </p:sp>
      <p:sp>
        <p:nvSpPr>
          <p:cNvPr id="77827" name="Rectangle 2">
            <a:extLst>
              <a:ext uri="{FF2B5EF4-FFF2-40B4-BE49-F238E27FC236}">
                <a16:creationId xmlns:a16="http://schemas.microsoft.com/office/drawing/2014/main" id="{A53C09FA-978D-4D90-8B0E-23E11267DD00}"/>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77828" name="Rectangle 3">
            <a:extLst>
              <a:ext uri="{FF2B5EF4-FFF2-40B4-BE49-F238E27FC236}">
                <a16:creationId xmlns:a16="http://schemas.microsoft.com/office/drawing/2014/main" id="{58B5426E-A43F-4328-8362-6559F085D0C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a:t>Explain that there is a framework of rules that candidates and agents need to work within and that election spending needs to be properly accounted for. </a:t>
            </a:r>
          </a:p>
          <a:p>
            <a:pPr eaLnBrk="1" hangingPunct="1"/>
            <a:endParaRPr lang="en-GB" altLang="en-US"/>
          </a:p>
          <a:p>
            <a:pPr eaLnBrk="1" hangingPunct="1"/>
            <a:r>
              <a:rPr lang="en-GB" altLang="en-US"/>
              <a:t>While spending returns are made to the </a:t>
            </a:r>
            <a:r>
              <a:rPr lang="en-GB" altLang="en-US" b="1"/>
              <a:t>Proper Officer</a:t>
            </a:r>
            <a:r>
              <a:rPr lang="en-GB" altLang="en-US"/>
              <a:t>, specific questions on campaign expenditure should not be directed to the Proper Officer, the Returning Officer or the elections team. </a:t>
            </a:r>
          </a:p>
          <a:p>
            <a:pPr eaLnBrk="1" hangingPunct="1"/>
            <a:endParaRPr lang="en-GB" altLang="en-US"/>
          </a:p>
          <a:p>
            <a:pPr eaLnBrk="1" hangingPunct="1"/>
            <a:r>
              <a:rPr lang="en-GB" altLang="en-US"/>
              <a:t>Candidates and agents should consult the Commission’s Candidates &amp; Agents guide in the first instance. Further guidance, forms and contact details are available from the Commission’s website at www.electoralcommission.org.uk. (slide at the end lists contact details)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CDA35BF1-B29D-45DB-8B83-E0380B6CDB2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7DBE633-2538-434E-99AA-659B8F843C17}" type="slidenum">
              <a:rPr lang="en-GB" altLang="en-US" sz="1200" smtClean="0">
                <a:latin typeface="Times" pitchFamily="18" charset="0"/>
              </a:rPr>
              <a:t>4</a:t>
            </a:fld>
            <a:endParaRPr lang="en-GB" altLang="en-US" sz="1200">
              <a:latin typeface="Times" pitchFamily="18" charset="0"/>
            </a:endParaRPr>
          </a:p>
        </p:txBody>
      </p:sp>
      <p:sp>
        <p:nvSpPr>
          <p:cNvPr id="12291" name="Rectangle 2">
            <a:extLst>
              <a:ext uri="{FF2B5EF4-FFF2-40B4-BE49-F238E27FC236}">
                <a16:creationId xmlns:a16="http://schemas.microsoft.com/office/drawing/2014/main" id="{8DFD2229-B2AC-43F4-95EE-AFCDC6CA5774}"/>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2" name="Rectangle 3">
            <a:extLst>
              <a:ext uri="{FF2B5EF4-FFF2-40B4-BE49-F238E27FC236}">
                <a16:creationId xmlns:a16="http://schemas.microsoft.com/office/drawing/2014/main" id="{E7A8A475-2BAF-4BED-B56B-3E7D03C5DFE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b="1">
                <a:solidFill>
                  <a:srgbClr val="002060"/>
                </a:solidFill>
              </a:rPr>
              <a:t>The timetable dates in this presentation are generic. For dates specific to the </a:t>
            </a:r>
            <a:r>
              <a:rPr lang="en-GB" altLang="en-US" b="1">
                <a:solidFill>
                  <a:srgbClr val="FF0000"/>
                </a:solidFill>
              </a:rPr>
              <a:t>scheduled polls</a:t>
            </a:r>
            <a:r>
              <a:rPr lang="en-GB" altLang="en-US" b="1">
                <a:solidFill>
                  <a:srgbClr val="002060"/>
                </a:solidFill>
              </a:rPr>
              <a:t>, see our website.</a:t>
            </a:r>
          </a:p>
          <a:p>
            <a:pPr eaLnBrk="1" hangingPunct="1"/>
            <a:endParaRPr lang="en-GB" altLang="en-US" b="1">
              <a:solidFill>
                <a:srgbClr val="002060"/>
              </a:solidFill>
            </a:endParaRPr>
          </a:p>
          <a:p>
            <a:pPr eaLnBrk="1" hangingPunct="1"/>
            <a:r>
              <a:rPr lang="en-GB" altLang="en-US">
                <a:solidFill>
                  <a:srgbClr val="002060"/>
                </a:solidFill>
              </a:rPr>
              <a:t>Explain what E- means, i.e. number of working days before the date of the poll</a:t>
            </a:r>
          </a:p>
          <a:p>
            <a:pPr eaLnBrk="1" hangingPunct="1"/>
            <a:endParaRPr lang="en-GB" altLang="en-US" b="1">
              <a:solidFill>
                <a:srgbClr val="002060"/>
              </a:solidFill>
            </a:endParaRPr>
          </a:p>
          <a:p>
            <a:pPr eaLnBrk="1" hangingPunct="1"/>
            <a:r>
              <a:rPr lang="en-GB" altLang="en-US"/>
              <a:t>Proxy applications – make clear that E-11 for changes to current arrangements and E-6 for new applications (see next slide for emergency proxies).</a:t>
            </a:r>
          </a:p>
          <a:p>
            <a:pPr eaLnBrk="1" hangingPunct="1"/>
            <a:endParaRPr lang="en-GB" altLang="en-US" b="1">
              <a:solidFill>
                <a:srgbClr val="002060"/>
              </a:solidFill>
            </a:endParaRPr>
          </a:p>
          <a:p>
            <a:pPr eaLnBrk="1" hangingPunct="1"/>
            <a:endParaRPr lang="en-GB" altLang="en-US">
              <a:solidFill>
                <a:srgbClr val="002060"/>
              </a:solidFill>
            </a:endParaRPr>
          </a:p>
          <a:p>
            <a:pPr eaLnBrk="1" hangingPunct="1"/>
            <a:endParaRPr lang="en-GB" altLang="en-US" b="1" u="sng"/>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7530E887-331C-4DDB-93EB-5D62FA5ED52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5BA8538-07F0-46CE-9AD9-6D95F91FC974}" type="slidenum">
              <a:rPr lang="en-GB" altLang="en-US" sz="1200" smtClean="0">
                <a:latin typeface="Times" pitchFamily="18" charset="0"/>
              </a:rPr>
              <a:t>41</a:t>
            </a:fld>
            <a:endParaRPr lang="en-GB" altLang="en-US" sz="1200">
              <a:latin typeface="Times" pitchFamily="18" charset="0"/>
            </a:endParaRPr>
          </a:p>
        </p:txBody>
      </p:sp>
      <p:sp>
        <p:nvSpPr>
          <p:cNvPr id="79875" name="Rectangle 2">
            <a:extLst>
              <a:ext uri="{FF2B5EF4-FFF2-40B4-BE49-F238E27FC236}">
                <a16:creationId xmlns:a16="http://schemas.microsoft.com/office/drawing/2014/main" id="{D53AA75E-2E4E-4EBB-A76B-C17E3B370C0E}"/>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79876" name="Rectangle 3">
            <a:extLst>
              <a:ext uri="{FF2B5EF4-FFF2-40B4-BE49-F238E27FC236}">
                <a16:creationId xmlns:a16="http://schemas.microsoft.com/office/drawing/2014/main" id="{20AB8AB6-A357-4C92-8DE5-16B170F2E2E7}"/>
              </a:ext>
            </a:extLst>
          </p:cNvPr>
          <p:cNvSpPr>
            <a:spLocks noGrp="1" noChangeArrowheads="1"/>
          </p:cNvSpPr>
          <p:nvPr>
            <p:ph type="body" idx="1"/>
          </p:nvPr>
        </p:nvSpPr>
        <p:spPr>
          <a:xfrm>
            <a:off x="681038" y="4722813"/>
            <a:ext cx="5446712" cy="447198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en-US">
                <a:latin typeface="Times"/>
                <a:cs typeface="Times"/>
              </a:rPr>
              <a:t>Go through definition of ‘candidate’: A person contesting a local government election becomes a candidate on the last date for publication of the notice of election if their candidacy has been declared on, or before, that date. Individuals who have not been declared a candidate by that date therefore become candidates on the date on which they are declared or nominated as a candidate (whichever is the earlier). A person may declare themselves to be a candidate or may be declared so by others.</a:t>
            </a:r>
          </a:p>
          <a:p>
            <a:pPr eaLnBrk="1" hangingPunct="1"/>
            <a:endParaRPr lang="en-GB" altLang="en-US"/>
          </a:p>
          <a:p>
            <a:pPr eaLnBrk="1" hangingPunct="1"/>
            <a:r>
              <a:rPr lang="en-GB" altLang="en-US">
                <a:latin typeface="Times"/>
                <a:cs typeface="Times"/>
              </a:rPr>
              <a:t>The election agent is responsible in law for the return, but the candidate must also submit a declaration that the return is correct and therefore should also know the rules. </a:t>
            </a:r>
            <a:endParaRPr lang="en-GB" altLang="en-US">
              <a:cs typeface="Times"/>
            </a:endParaRPr>
          </a:p>
          <a:p>
            <a:pPr eaLnBrk="1" hangingPunct="1"/>
            <a:endParaRPr lang="en-GB" altLang="en-US"/>
          </a:p>
          <a:p>
            <a:pPr eaLnBrk="1" hangingPunct="1"/>
            <a:r>
              <a:rPr lang="en-GB" altLang="en-US">
                <a:latin typeface="Times"/>
                <a:cs typeface="Times"/>
              </a:rPr>
              <a:t>The ‘pence per elector’ part of the candidate’s spending limit is based on the number of electors on the electoral register for the division/ward (or parish or ward if warded) at the last date for publication of the notice of election. The elections office will provide that figure - explain when and how.</a:t>
            </a:r>
          </a:p>
          <a:p>
            <a:pPr eaLnBrk="1" hangingPunct="1"/>
            <a:endParaRPr lang="en-GB" altLang="en-US"/>
          </a:p>
          <a:p>
            <a:pPr eaLnBrk="1" hangingPunct="1"/>
            <a:r>
              <a:rPr lang="en-GB" altLang="en-US">
                <a:latin typeface="Times"/>
                <a:cs typeface="Times"/>
              </a:rPr>
              <a:t>See the Commission’s guidance for candidates and agents for more information on candidate spending: </a:t>
            </a:r>
            <a:r>
              <a:rPr lang="en-GB">
                <a:latin typeface="Times"/>
                <a:cs typeface="Times"/>
              </a:rPr>
              <a:t>https://www.electoralcommission.org.uk/guidance-candidates-and-agents-local-government-elections-england/candidate-spending</a:t>
            </a:r>
          </a:p>
          <a:p>
            <a:pPr eaLnBrk="1" hangingPunct="1"/>
            <a:endParaRPr lang="en-GB" altLang="en-US"/>
          </a:p>
          <a:p>
            <a:pPr eaLnBrk="1" hangingPunct="1"/>
            <a:r>
              <a:rPr lang="en-GB" altLang="en-US">
                <a:latin typeface="Times"/>
                <a:cs typeface="Times"/>
              </a:rPr>
              <a:t>Note that at parish council elections, the responsibility for accounting for election spending rests with the candidate. Parish council candidates must keep receipts for items over £10.</a:t>
            </a:r>
          </a:p>
          <a:p>
            <a:pPr eaLnBrk="1" hangingPunct="1"/>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FA272FDC-2725-46AB-8128-B5DDDECF7E6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463B405-833E-4262-9B71-CD0D39CFDC44}" type="slidenum">
              <a:rPr lang="en-GB" altLang="en-US" sz="1200" smtClean="0">
                <a:latin typeface="Times" pitchFamily="18" charset="0"/>
              </a:rPr>
              <a:t>42</a:t>
            </a:fld>
            <a:endParaRPr lang="en-GB" altLang="en-US" sz="1200">
              <a:latin typeface="Times" pitchFamily="18" charset="0"/>
            </a:endParaRPr>
          </a:p>
        </p:txBody>
      </p:sp>
      <p:sp>
        <p:nvSpPr>
          <p:cNvPr id="81923" name="Rectangle 2">
            <a:extLst>
              <a:ext uri="{FF2B5EF4-FFF2-40B4-BE49-F238E27FC236}">
                <a16:creationId xmlns:a16="http://schemas.microsoft.com/office/drawing/2014/main" id="{34D72A8A-4D8F-48D3-9CF2-011AA74D9AF6}"/>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1924" name="Rectangle 3">
            <a:extLst>
              <a:ext uri="{FF2B5EF4-FFF2-40B4-BE49-F238E27FC236}">
                <a16:creationId xmlns:a16="http://schemas.microsoft.com/office/drawing/2014/main" id="{85A0E175-1111-446C-9FCD-36581E6630EB}"/>
              </a:ext>
            </a:extLst>
          </p:cNvPr>
          <p:cNvSpPr>
            <a:spLocks noGrp="1" noChangeArrowheads="1"/>
          </p:cNvSpPr>
          <p:nvPr>
            <p:ph type="body" idx="1"/>
          </p:nvPr>
        </p:nvSpPr>
        <p:spPr>
          <a:xfrm>
            <a:off x="681038" y="4722813"/>
            <a:ext cx="5446712" cy="447198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a:t>Go through points and remind that accounting for all relevant spending is legal requirement.</a:t>
            </a:r>
          </a:p>
          <a:p>
            <a:pPr eaLnBrk="1" hangingPunct="1"/>
            <a:endParaRPr lang="en-US" altLang="en-US"/>
          </a:p>
          <a:p>
            <a:pPr eaLnBrk="1" hangingPunct="1"/>
            <a:r>
              <a:rPr lang="en-US" altLang="en-US"/>
              <a:t>No money spent on your campaign can be reclaimed from council or the Electoral Commission. The rules simply restrict how much can be spent.</a:t>
            </a:r>
          </a:p>
          <a:p>
            <a:pPr eaLnBrk="1" hangingPunct="1"/>
            <a:endParaRPr lang="en-US" altLang="en-US"/>
          </a:p>
          <a:p>
            <a:pPr eaLnBrk="1" hangingPunct="1"/>
            <a:r>
              <a:rPr lang="en-US" altLang="en-US"/>
              <a:t>At parish council elections, the returns are due 28 calendar days after the day of the election. Even if the election was uncontested or the candidate did not spend anything. Not allowed to sit or vote on the parish council if late, until spending return is completed and submitted.</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8DCBB29A-D4E8-440F-9A14-6F438B3E222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CFEFEA1-C904-4DD1-84D4-E1567D3DFA95}" type="slidenum">
              <a:rPr lang="en-GB" altLang="en-US" sz="1200" smtClean="0">
                <a:latin typeface="Times" pitchFamily="18" charset="0"/>
              </a:rPr>
              <a:t>43</a:t>
            </a:fld>
            <a:endParaRPr lang="en-GB" altLang="en-US" sz="1200">
              <a:latin typeface="Times" pitchFamily="18" charset="0"/>
            </a:endParaRPr>
          </a:p>
        </p:txBody>
      </p:sp>
      <p:sp>
        <p:nvSpPr>
          <p:cNvPr id="83971" name="Rectangle 2">
            <a:extLst>
              <a:ext uri="{FF2B5EF4-FFF2-40B4-BE49-F238E27FC236}">
                <a16:creationId xmlns:a16="http://schemas.microsoft.com/office/drawing/2014/main" id="{275C71BD-64E0-4688-8453-2BB6871C7977}"/>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3972" name="Rectangle 3">
            <a:extLst>
              <a:ext uri="{FF2B5EF4-FFF2-40B4-BE49-F238E27FC236}">
                <a16:creationId xmlns:a16="http://schemas.microsoft.com/office/drawing/2014/main" id="{9C043474-5C92-484A-A0B0-367FDBB6586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B1808321-27DE-4D11-AB08-479C15C75AB1}"/>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6019" name="Notes Placeholder 2">
            <a:extLst>
              <a:ext uri="{FF2B5EF4-FFF2-40B4-BE49-F238E27FC236}">
                <a16:creationId xmlns:a16="http://schemas.microsoft.com/office/drawing/2014/main" id="{C35E77E1-84F3-468A-A5A4-91DE5A6AC8C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Refer to Overview document of the Commission’s candidates and agents document, which also includes Commission contact details.</a:t>
            </a:r>
          </a:p>
          <a:p>
            <a:endParaRPr lang="en-GB" altLang="en-US"/>
          </a:p>
          <a:p>
            <a:r>
              <a:rPr lang="en-GB" altLang="en-US"/>
              <a:t>Elections office – If a different member of your team is responsible for the different elements of the election it might be a good opportunity to highlight these so that candidates and agents can call the relevant officers direct.  </a:t>
            </a:r>
          </a:p>
          <a:p>
            <a:endParaRPr lang="en-US" altLang="en-US"/>
          </a:p>
        </p:txBody>
      </p:sp>
      <p:sp>
        <p:nvSpPr>
          <p:cNvPr id="86020" name="Slide Number Placeholder 3">
            <a:extLst>
              <a:ext uri="{FF2B5EF4-FFF2-40B4-BE49-F238E27FC236}">
                <a16:creationId xmlns:a16="http://schemas.microsoft.com/office/drawing/2014/main" id="{AFAAA3C8-F9B1-4116-A4DA-623F482D4A2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93DA844-A22A-40A1-AA5D-357EF2A8187A}" type="slidenum">
              <a:rPr lang="en-GB" altLang="en-US" sz="1200" smtClean="0">
                <a:latin typeface="Times" pitchFamily="18" charset="0"/>
              </a:rPr>
              <a:t>44</a:t>
            </a:fld>
            <a:endParaRPr lang="en-GB" altLang="en-US" sz="1200">
              <a:latin typeface="Times"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3F9E4D11-B799-4413-BBEE-4575608103DD}"/>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88067" name="Notes Placeholder 2">
            <a:extLst>
              <a:ext uri="{FF2B5EF4-FFF2-40B4-BE49-F238E27FC236}">
                <a16:creationId xmlns:a16="http://schemas.microsoft.com/office/drawing/2014/main" id="{FCAF1CC9-7DC2-4214-85CD-36050824946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
        <p:nvSpPr>
          <p:cNvPr id="88068" name="Slide Number Placeholder 3">
            <a:extLst>
              <a:ext uri="{FF2B5EF4-FFF2-40B4-BE49-F238E27FC236}">
                <a16:creationId xmlns:a16="http://schemas.microsoft.com/office/drawing/2014/main" id="{BFD93368-6459-4F6B-B58A-DA735118EF17}"/>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0367C42-2FBD-430A-A752-FEC4493470C7}" type="slidenum">
              <a:rPr lang="en-GB" altLang="en-US" sz="1200" smtClean="0">
                <a:latin typeface="Times" pitchFamily="18" charset="0"/>
              </a:rPr>
              <a:t>45</a:t>
            </a:fld>
            <a:endParaRPr lang="en-GB" altLang="en-US" sz="1200">
              <a:latin typeface="Times"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3A28B5A4-351F-4744-AD8E-29C159125C9A}"/>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90115" name="Notes Placeholder 2">
            <a:extLst>
              <a:ext uri="{FF2B5EF4-FFF2-40B4-BE49-F238E27FC236}">
                <a16:creationId xmlns:a16="http://schemas.microsoft.com/office/drawing/2014/main" id="{A844822F-C35A-49A2-9AF1-ED5009115E6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p>
        </p:txBody>
      </p:sp>
      <p:sp>
        <p:nvSpPr>
          <p:cNvPr id="90116" name="Slide Number Placeholder 3">
            <a:extLst>
              <a:ext uri="{FF2B5EF4-FFF2-40B4-BE49-F238E27FC236}">
                <a16:creationId xmlns:a16="http://schemas.microsoft.com/office/drawing/2014/main" id="{A9D44764-446D-4D2E-B7D5-8C30437ECC1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180EB88-D930-486D-BB90-5BBC8C63F70C}" type="slidenum">
              <a:rPr lang="en-GB" altLang="en-US" sz="1200" smtClean="0">
                <a:latin typeface="Times" pitchFamily="18" charset="0"/>
              </a:rPr>
              <a:t>46</a:t>
            </a:fld>
            <a:endParaRPr lang="en-GB" altLang="en-US" sz="1200">
              <a:latin typeface="Times"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D450F07D-2F3A-4257-A57B-EBEB8628A2DD}"/>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EF5030DC-E23D-4071-9BFF-3D73CD65CBD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Voter Authority Certificate – available if an elector does not have an acceptable form of photo ID. Can be applied for online or by using a paper form. </a:t>
            </a:r>
          </a:p>
          <a:p>
            <a:endParaRPr lang="en-GB" altLang="en-US"/>
          </a:p>
          <a:p>
            <a:r>
              <a:rPr lang="en-GB" altLang="en-US"/>
              <a:t>Anonymous Elector Document – if an elector who is registered anonymously wishes to vote in person at a polling station they must apply for an Anonymous Elector’s Document. They may not use any other type of ID. </a:t>
            </a:r>
          </a:p>
          <a:p>
            <a:endParaRPr lang="en-GB" altLang="en-US"/>
          </a:p>
          <a:p>
            <a:r>
              <a:rPr lang="en-GB" altLang="en-US"/>
              <a:t>Emergency proxies – available if elector falls ill, or where the elector’s occupation, service or employment  means they cannot go to the polling station in person, or on Voter ID grounds but </a:t>
            </a:r>
            <a:r>
              <a:rPr lang="en-GB" altLang="en-US" b="1"/>
              <a:t>only</a:t>
            </a:r>
            <a:r>
              <a:rPr lang="en-GB" altLang="en-US"/>
              <a:t> if after the deadline for applications E-6. More detail contained within the notes on slide 26. </a:t>
            </a:r>
          </a:p>
          <a:p>
            <a:endParaRPr lang="en-GB" altLang="en-US">
              <a:solidFill>
                <a:srgbClr val="FF0000"/>
              </a:solidFill>
            </a:endParaRPr>
          </a:p>
          <a:p>
            <a:r>
              <a:rPr lang="en-GB" altLang="en-US">
                <a:solidFill>
                  <a:srgbClr val="FF0000"/>
                </a:solidFill>
              </a:rPr>
              <a:t>Highlight: agent deadlines &amp; expenses returns deadlines. </a:t>
            </a:r>
          </a:p>
          <a:p>
            <a:endParaRPr lang="en-US" altLang="en-US"/>
          </a:p>
          <a:p>
            <a:pPr eaLnBrk="1" hangingPunct="1"/>
            <a:r>
              <a:rPr lang="en-GB" altLang="en-US"/>
              <a:t>Return of election expenses parishes: + 28 days from the date of the election</a:t>
            </a:r>
          </a:p>
          <a:p>
            <a:endParaRPr lang="en-US" altLang="en-US"/>
          </a:p>
        </p:txBody>
      </p:sp>
      <p:sp>
        <p:nvSpPr>
          <p:cNvPr id="14340" name="Slide Number Placeholder 3">
            <a:extLst>
              <a:ext uri="{FF2B5EF4-FFF2-40B4-BE49-F238E27FC236}">
                <a16:creationId xmlns:a16="http://schemas.microsoft.com/office/drawing/2014/main" id="{C52E9AF3-E9F5-49C7-A20E-5B824DF207F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A99EAE9-D03C-4309-998D-398EDD64EF63}" type="slidenum">
              <a:rPr lang="en-GB" altLang="en-US" sz="1200" smtClean="0">
                <a:latin typeface="Times" pitchFamily="18" charset="0"/>
              </a:rPr>
              <a:t>5</a:t>
            </a:fld>
            <a:endParaRPr lang="en-GB" altLang="en-US" sz="1200">
              <a:latin typeface="Times"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5096DA4A-7310-4616-AD0A-79930584CF6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9A5085C-719D-43F0-8E82-D2299BFCF6E4}" type="slidenum">
              <a:rPr lang="en-GB" altLang="en-US" sz="1200" smtClean="0">
                <a:latin typeface="Times" pitchFamily="18" charset="0"/>
              </a:rPr>
              <a:t>6</a:t>
            </a:fld>
            <a:endParaRPr lang="en-GB" altLang="en-US" sz="1200">
              <a:latin typeface="Times" pitchFamily="18" charset="0"/>
            </a:endParaRPr>
          </a:p>
        </p:txBody>
      </p:sp>
      <p:sp>
        <p:nvSpPr>
          <p:cNvPr id="18435" name="Rectangle 2">
            <a:extLst>
              <a:ext uri="{FF2B5EF4-FFF2-40B4-BE49-F238E27FC236}">
                <a16:creationId xmlns:a16="http://schemas.microsoft.com/office/drawing/2014/main" id="{8B577429-40BB-40FD-A7C8-F2A114AB5A62}"/>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8436" name="Rectangle 3">
            <a:extLst>
              <a:ext uri="{FF2B5EF4-FFF2-40B4-BE49-F238E27FC236}">
                <a16:creationId xmlns:a16="http://schemas.microsoft.com/office/drawing/2014/main" id="{48F87914-5885-4DA1-A9B4-7ACEF9237A9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atin typeface="Times"/>
                <a:cs typeface="Times"/>
              </a:rPr>
              <a:t>You should explain to candidates that to qualify to stand, they must be a British citizen, an eligible Commonwealth citizen, a qualifying EU citizen or an EU citizen with retained rights. The meaning of a qualifying EU citizen or an EU citizen with retained rights is provided in the candidates and agents guidance.</a:t>
            </a:r>
          </a:p>
          <a:p>
            <a:endParaRPr lang="en-GB" altLang="en-US">
              <a:latin typeface="Times"/>
              <a:cs typeface="Times"/>
            </a:endParaRPr>
          </a:p>
          <a:p>
            <a:r>
              <a:rPr lang="en-GB" altLang="en-US">
                <a:latin typeface="Times"/>
                <a:cs typeface="Times"/>
              </a:rPr>
              <a:t>Explain what ‘qualifying’ means: i.e. someone who has indefinite leave to enter or remain in the UK, or does not require such leave.</a:t>
            </a:r>
            <a:endParaRPr lang="en-GB">
              <a:cs typeface="Times"/>
            </a:endParaRPr>
          </a:p>
          <a:p>
            <a:endParaRPr lang="en-GB" altLang="en-US">
              <a:cs typeface="Times"/>
            </a:endParaRPr>
          </a:p>
          <a:p>
            <a:pPr eaLnBrk="1" hangingPunct="1"/>
            <a:r>
              <a:rPr lang="en-GB" altLang="en-US">
                <a:latin typeface="Times"/>
                <a:cs typeface="Times"/>
              </a:rPr>
              <a:t>The qualification to be a registered elector is an on-going qualification that must be satisfied (unless qualified under another criterion stated above) for the duration of the term of office should a candidate be elected.</a:t>
            </a:r>
          </a:p>
          <a:p>
            <a:pPr eaLnBrk="1" hangingPunct="1"/>
            <a:endParaRPr lang="en-GB" altLang="en-US"/>
          </a:p>
          <a:p>
            <a:pPr eaLnBrk="1" hangingPunct="1"/>
            <a:r>
              <a:rPr lang="en-GB" altLang="en-US">
                <a:latin typeface="Times"/>
                <a:cs typeface="Times"/>
              </a:rPr>
              <a:t>Highlight that it is important to mark all of the qualifications that the candidate satisfies when completing the consent to nomination.</a:t>
            </a:r>
          </a:p>
          <a:p>
            <a:pPr eaLnBrk="1" hangingPunct="1"/>
            <a:endParaRPr lang="en-GB" altLang="en-US"/>
          </a:p>
          <a:p>
            <a:pPr eaLnBrk="1" hangingPunct="1"/>
            <a:r>
              <a:rPr lang="en-GB" altLang="en-US">
                <a:latin typeface="Times"/>
                <a:cs typeface="Times"/>
              </a:rPr>
              <a:t>Highlight that someone does not need to be in paid employment in order to satisfy the principal/only place of work qualification. </a:t>
            </a:r>
            <a:endParaRPr lang="en-GB" altLang="en-US">
              <a:cs typeface="Times"/>
            </a:endParaRPr>
          </a:p>
          <a:p>
            <a:pPr eaLnBrk="1" hangingPunct="1"/>
            <a:endParaRPr lang="en-GB" altLang="en-US"/>
          </a:p>
          <a:p>
            <a:pPr eaLnBrk="1" hangingPunct="1"/>
            <a:r>
              <a:rPr lang="en-GB" altLang="en-US">
                <a:latin typeface="Times"/>
                <a:cs typeface="Times"/>
              </a:rPr>
              <a:t>At parish council elections, the qualification of living in the local authority area is extended: it includes the parish and any area within 4.8km of it.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631B3724-1CA3-49A0-B980-F9EF6139DB8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0916125-32E1-4E56-8DE6-1FD8A0A1BEED}" type="slidenum">
              <a:rPr lang="en-GB" altLang="en-US" sz="1200" smtClean="0">
                <a:latin typeface="Times" pitchFamily="18" charset="0"/>
              </a:rPr>
              <a:t>7</a:t>
            </a:fld>
            <a:endParaRPr lang="en-GB" altLang="en-US" sz="1200">
              <a:latin typeface="Times" pitchFamily="18" charset="0"/>
            </a:endParaRPr>
          </a:p>
        </p:txBody>
      </p:sp>
      <p:sp>
        <p:nvSpPr>
          <p:cNvPr id="20483" name="Rectangle 2">
            <a:extLst>
              <a:ext uri="{FF2B5EF4-FFF2-40B4-BE49-F238E27FC236}">
                <a16:creationId xmlns:a16="http://schemas.microsoft.com/office/drawing/2014/main" id="{4C1A1C39-6C90-46BC-AE1F-5FE8117FC1CC}"/>
              </a:ext>
            </a:extLst>
          </p:cNvPr>
          <p:cNvSpPr>
            <a:spLocks noGrp="1" noRot="1" noChangeAspect="1" noChangeArrowheads="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4" name="Rectangle 3">
            <a:extLst>
              <a:ext uri="{FF2B5EF4-FFF2-40B4-BE49-F238E27FC236}">
                <a16:creationId xmlns:a16="http://schemas.microsoft.com/office/drawing/2014/main" id="{F292FF88-7FF7-4B51-BF2C-73C982E7AC6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latin typeface="Times"/>
                <a:cs typeface="Times"/>
              </a:rPr>
              <a:t>A person may also be disqualified from election if they have been disqualified from standing for election to a local authority following a decision of the First-tier Tribunal (formerly the Adjudication Panel for England). </a:t>
            </a:r>
            <a:endParaRPr lang="en-GB" altLang="en-US"/>
          </a:p>
          <a:p>
            <a:endParaRPr lang="en-GB" altLang="en-US"/>
          </a:p>
          <a:p>
            <a:r>
              <a:rPr lang="en-GB" altLang="en-US">
                <a:latin typeface="Times"/>
                <a:cs typeface="Times"/>
              </a:rPr>
              <a:t>Political restrictions do not apply at parish council elections.</a:t>
            </a:r>
          </a:p>
          <a:p>
            <a:endParaRPr lang="en-GB" altLang="en-US"/>
          </a:p>
          <a:p>
            <a:r>
              <a:rPr lang="en-GB" altLang="en-US" b="1">
                <a:latin typeface="Times"/>
                <a:cs typeface="Times"/>
              </a:rPr>
              <a:t>This list is not comprehensive. </a:t>
            </a:r>
            <a:r>
              <a:rPr lang="en-GB">
                <a:latin typeface="Times"/>
                <a:cs typeface="Times"/>
              </a:rPr>
              <a:t>Candidates should read the Commission’s guidance for further information on disqualifications. Information on disqualifications can be found under "What you need to know before you stand as a candidate" in the guidance for candidates and agents: https://www.electoralcommission.org.uk/guidance-candidates-and-agents-local-government-elections-england/what-you-need-know-you-stand-a-candidate/qualifications-and-disqualifications-standing-election/disqualifications</a:t>
            </a:r>
          </a:p>
          <a:p>
            <a:endParaRPr lang="en-GB" altLang="en-US"/>
          </a:p>
          <a:p>
            <a:r>
              <a:rPr lang="en-US" altLang="en-US">
                <a:latin typeface="Times"/>
                <a:cs typeface="Times"/>
              </a:rPr>
              <a:t>If candidates are in doubt about whether they are disqualified, they must do everything they can to check that they are not disqualified before submitting their nomination papers. Candidates must be sure that they are not disqualified as they will be asked to sign one of the required nomination papers to confirm that they are not disqualified. It is a criminal offence to make a false statement on nomination papers as to the qualification for being elected, so if candidates are in any doubt, they should contact their employer, consult the legislation or, if necessary, take their own independent legal advice. </a:t>
            </a:r>
            <a:endParaRPr lang="en-US" altLang="en-US">
              <a:cs typeface="Times"/>
            </a:endParaRPr>
          </a:p>
          <a:p>
            <a:endParaRPr lang="en-US" altLang="en-US"/>
          </a:p>
          <a:p>
            <a:r>
              <a:rPr lang="en-US" altLang="en-US">
                <a:latin typeface="Times"/>
                <a:cs typeface="Times"/>
              </a:rPr>
              <a:t>The Returning Officer will not be able to confirm whether or not candidates are disqualified.</a:t>
            </a:r>
            <a:endParaRPr lang="en-GB" altLang="en-US">
              <a:latin typeface="Times"/>
              <a:cs typeface="Times"/>
            </a:endParaRPr>
          </a:p>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C8E5F3D2-D804-46C1-8727-1FF25F61D8D6}"/>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58510903-C7AD-42E3-8EEB-6876B9A15186}"/>
              </a:ext>
            </a:extLst>
          </p:cNvPr>
          <p:cNvSpPr>
            <a:spLocks noGrp="1"/>
          </p:cNvSpPr>
          <p:nvPr>
            <p:ph type="body" idx="1"/>
          </p:nvPr>
        </p:nvSpPr>
        <p:spPr/>
        <p:txBody>
          <a:bodyPr/>
          <a:lstStyle/>
          <a:p>
            <a:pPr>
              <a:defRPr/>
            </a:pPr>
            <a:r>
              <a:rPr lang="en-GB">
                <a:latin typeface="Times"/>
                <a:cs typeface="Times"/>
              </a:rPr>
              <a:t>Nomination guidance and forms can be found on the Electoral Commission’s website.</a:t>
            </a:r>
            <a:endParaRPr lang="en-US">
              <a:latin typeface="Times"/>
              <a:cs typeface="Times"/>
            </a:endParaRPr>
          </a:p>
          <a:p>
            <a:pPr>
              <a:defRPr/>
            </a:pPr>
            <a:endParaRPr lang="en-GB"/>
          </a:p>
          <a:p>
            <a:pPr>
              <a:defRPr/>
            </a:pPr>
            <a:r>
              <a:rPr lang="en-GB">
                <a:latin typeface="Times"/>
                <a:cs typeface="Times"/>
              </a:rPr>
              <a:t>Highlight deadline can’t be moved.</a:t>
            </a:r>
          </a:p>
          <a:p>
            <a:pPr>
              <a:defRPr/>
            </a:pPr>
            <a:endParaRPr lang="en-GB" altLang="en-US"/>
          </a:p>
          <a:p>
            <a:pPr>
              <a:defRPr/>
            </a:pPr>
            <a:endParaRPr lang="en-GB" altLang="en-US"/>
          </a:p>
          <a:p>
            <a:pPr>
              <a:defRPr/>
            </a:pPr>
            <a:endParaRPr lang="en-GB" altLang="en-US"/>
          </a:p>
        </p:txBody>
      </p:sp>
      <p:sp>
        <p:nvSpPr>
          <p:cNvPr id="22532" name="Slide Number Placeholder 3">
            <a:extLst>
              <a:ext uri="{FF2B5EF4-FFF2-40B4-BE49-F238E27FC236}">
                <a16:creationId xmlns:a16="http://schemas.microsoft.com/office/drawing/2014/main" id="{5F93AA38-2370-4CB0-82BA-ABDCC6BF2C2F}"/>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D3EF007-E8D9-4461-8A89-F09F4BDD7DD6}" type="slidenum">
              <a:rPr lang="en-GB" altLang="en-US" sz="1200" smtClean="0">
                <a:latin typeface="Times" pitchFamily="18" charset="0"/>
              </a:rPr>
              <a:t>9</a:t>
            </a:fld>
            <a:endParaRPr lang="en-GB" altLang="en-US" sz="1200">
              <a:latin typeface="Times"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415AF3F9-7A53-4AF0-908D-0EE8545416A0}"/>
              </a:ext>
            </a:extLst>
          </p:cNvPr>
          <p:cNvSpPr>
            <a:spLocks noGrp="1" noRot="1" noChangeAspect="1" noTextEdit="1"/>
          </p:cNvSpPr>
          <p:nvPr>
            <p:ph type="sldImg"/>
          </p:nvPr>
        </p:nvSpPr>
        <p:spPr bwMode="auto">
          <a:xfrm>
            <a:off x="917575" y="746125"/>
            <a:ext cx="4973638" cy="3729038"/>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F8715116-59AE-4D7D-A8BF-A0251CF402D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atin typeface="Times"/>
                <a:cs typeface="Times"/>
              </a:rPr>
              <a:t>Remind the candidates or agents that they must make sure the form is completed correctly. Take time to complete it and use the Commission’s guidance. Arrange for an informal check.</a:t>
            </a:r>
            <a:br>
              <a:rPr lang="en-US">
                <a:latin typeface="Times"/>
                <a:cs typeface="Times"/>
              </a:rPr>
            </a:br>
            <a:endParaRPr lang="en-US">
              <a:cs typeface="Times"/>
            </a:endParaRPr>
          </a:p>
          <a:p>
            <a:r>
              <a:rPr lang="en-US">
                <a:latin typeface="Times"/>
                <a:cs typeface="Times"/>
              </a:rPr>
              <a:t>The nomination form, home address form and consent to nomination must be delivered by hand and cannot be submitted by post, fax, e-mail or other electronic means. The certificate of </a:t>
            </a:r>
            <a:r>
              <a:rPr lang="en-US" err="1">
                <a:latin typeface="Times"/>
                <a:cs typeface="Times"/>
              </a:rPr>
              <a:t>authorisation</a:t>
            </a:r>
            <a:r>
              <a:rPr lang="en-US">
                <a:latin typeface="Times"/>
                <a:cs typeface="Times"/>
              </a:rPr>
              <a:t> and the emblem request form may be submitted by post, but may not be submitted by fax, e-mail or other electronic means. </a:t>
            </a:r>
            <a:br>
              <a:rPr lang="en-US"/>
            </a:br>
            <a:endParaRPr lang="en-US">
              <a:cs typeface="Times"/>
            </a:endParaRPr>
          </a:p>
          <a:p>
            <a:r>
              <a:rPr lang="en-US">
                <a:latin typeface="Times"/>
                <a:cs typeface="Times"/>
              </a:rPr>
              <a:t>No restrictions on who can deliver the nomination papers but should be candidate/agent or someone they trust.</a:t>
            </a:r>
          </a:p>
          <a:p>
            <a:endParaRPr lang="en-US" altLang="en-US">
              <a:solidFill>
                <a:srgbClr val="000000"/>
              </a:solidFill>
              <a:latin typeface="Times"/>
              <a:cs typeface="Times"/>
            </a:endParaRPr>
          </a:p>
          <a:p>
            <a:endParaRPr lang="en-US" altLang="en-US">
              <a:solidFill>
                <a:srgbClr val="FF0000"/>
              </a:solidFill>
            </a:endParaRPr>
          </a:p>
          <a:p>
            <a:endParaRPr lang="en-US" altLang="en-US">
              <a:solidFill>
                <a:srgbClr val="FF0000"/>
              </a:solidFill>
            </a:endParaRPr>
          </a:p>
          <a:p>
            <a:endParaRPr lang="en-US" altLang="en-US">
              <a:solidFill>
                <a:srgbClr val="FF0000"/>
              </a:solidFill>
            </a:endParaRPr>
          </a:p>
          <a:p>
            <a:endParaRPr lang="en-US" altLang="en-US">
              <a:solidFill>
                <a:srgbClr val="FF0000"/>
              </a:solidFill>
            </a:endParaRPr>
          </a:p>
        </p:txBody>
      </p:sp>
      <p:sp>
        <p:nvSpPr>
          <p:cNvPr id="24580" name="Slide Number Placeholder 3">
            <a:extLst>
              <a:ext uri="{FF2B5EF4-FFF2-40B4-BE49-F238E27FC236}">
                <a16:creationId xmlns:a16="http://schemas.microsoft.com/office/drawing/2014/main" id="{67308117-BCEE-47F9-8B39-7B59E7F876D1}"/>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BC08653-9ACF-4B3B-B331-6BB16724950B}" type="slidenum">
              <a:rPr lang="en-GB" altLang="en-US" sz="1200" smtClean="0">
                <a:latin typeface="Times" pitchFamily="18" charset="0"/>
              </a:rPr>
              <a:t>10</a:t>
            </a:fld>
            <a:endParaRPr lang="en-GB" altLang="en-US" sz="1200">
              <a:latin typeface="Times"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4" descr="electoral com_rev">
            <a:extLst>
              <a:ext uri="{FF2B5EF4-FFF2-40B4-BE49-F238E27FC236}">
                <a16:creationId xmlns:a16="http://schemas.microsoft.com/office/drawing/2014/main" id="{9805C57F-5F40-46A1-A692-446285F632A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GB" noProof="0"/>
              <a:t>Click to edit Master </a:t>
            </a:r>
            <a:br>
              <a:rPr lang="en-GB" noProof="0"/>
            </a:br>
            <a:r>
              <a:rPr lang="en-GB" noProof="0"/>
              <a:t>title style</a:t>
            </a:r>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GB" noProof="0"/>
              <a:t>Click to edit Master subtitle style</a:t>
            </a:r>
          </a:p>
        </p:txBody>
      </p:sp>
      <p:sp>
        <p:nvSpPr>
          <p:cNvPr id="5" name="Date Placeholder 4">
            <a:extLst>
              <a:ext uri="{FF2B5EF4-FFF2-40B4-BE49-F238E27FC236}">
                <a16:creationId xmlns:a16="http://schemas.microsoft.com/office/drawing/2014/main" id="{BBFE2493-8C2C-412B-A661-FD11B0FC31BE}"/>
              </a:ext>
            </a:extLst>
          </p:cNvPr>
          <p:cNvSpPr>
            <a:spLocks noGrp="1" noChangeArrowheads="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A2112220-CC16-4492-AC5C-B839298F921E}"/>
              </a:ext>
            </a:extLst>
          </p:cNvPr>
          <p:cNvSpPr>
            <a:spLocks noGrp="1" noChangeArrowheads="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617BD147-B1DA-47FF-92ED-614506B9222E}"/>
              </a:ext>
            </a:extLst>
          </p:cNvPr>
          <p:cNvSpPr>
            <a:spLocks noGrp="1" noChangeArrowheads="1"/>
          </p:cNvSpPr>
          <p:nvPr>
            <p:ph type="sldNum" sz="quarter" idx="12"/>
          </p:nvPr>
        </p:nvSpPr>
        <p:spPr/>
        <p:txBody>
          <a:bodyPr/>
          <a:lstStyle>
            <a:lvl1pPr>
              <a:defRPr/>
            </a:lvl1pPr>
          </a:lstStyle>
          <a:p>
            <a:pPr>
              <a:defRPr/>
            </a:pPr>
            <a:fld id="{71ABC6FB-AEE9-4025-AB5B-4A09C44FFABA}" type="slidenum">
              <a:rPr lang="en-GB" altLang="en-US"/>
              <a:pPr>
                <a:defRPr/>
              </a:pPr>
              <a:t>‹#›</a:t>
            </a:fld>
            <a:endParaRPr lang="en-GB" altLang="en-US"/>
          </a:p>
        </p:txBody>
      </p:sp>
    </p:spTree>
    <p:extLst>
      <p:ext uri="{BB962C8B-B14F-4D97-AF65-F5344CB8AC3E}">
        <p14:creationId xmlns:p14="http://schemas.microsoft.com/office/powerpoint/2010/main" val="1733122957"/>
      </p:ext>
    </p:extLst>
  </p:cSld>
  <p:clrMapOvr>
    <a:overrideClrMapping bg1="dk2" tx1="lt1" bg2="dk1"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318AC355-6DFB-43DA-B728-789B34C7BB9D}"/>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17B224CF-95C3-407A-B6F1-2E2BF53DE606}"/>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5BBA683E-915D-4834-B9D7-505E8F52A714}"/>
              </a:ext>
            </a:extLst>
          </p:cNvPr>
          <p:cNvSpPr>
            <a:spLocks noGrp="1" noChangeArrowheads="1"/>
          </p:cNvSpPr>
          <p:nvPr>
            <p:ph type="sldNum" sz="quarter" idx="12"/>
          </p:nvPr>
        </p:nvSpPr>
        <p:spPr/>
        <p:txBody>
          <a:bodyPr/>
          <a:lstStyle>
            <a:lvl1pPr>
              <a:defRPr/>
            </a:lvl1pPr>
          </a:lstStyle>
          <a:p>
            <a:pPr>
              <a:defRPr/>
            </a:pPr>
            <a:fld id="{F908788E-8430-497A-AC04-5AC20F8B7E21}" type="slidenum">
              <a:rPr lang="en-GB" altLang="en-US"/>
              <a:pPr>
                <a:defRPr/>
              </a:pPr>
              <a:t>‹#›</a:t>
            </a:fld>
            <a:endParaRPr lang="en-GB" altLang="en-US"/>
          </a:p>
        </p:txBody>
      </p:sp>
    </p:spTree>
    <p:extLst>
      <p:ext uri="{BB962C8B-B14F-4D97-AF65-F5344CB8AC3E}">
        <p14:creationId xmlns:p14="http://schemas.microsoft.com/office/powerpoint/2010/main" val="381278827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0097C0D1-1AD8-4596-B8AE-4D4CDD50DF5C}"/>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E384A51C-DC75-48F2-8A12-1EE13D927FA1}"/>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F6B6BD50-1AC9-4830-BBB1-4B77F81CDD9E}"/>
              </a:ext>
            </a:extLst>
          </p:cNvPr>
          <p:cNvSpPr>
            <a:spLocks noGrp="1" noChangeArrowheads="1"/>
          </p:cNvSpPr>
          <p:nvPr>
            <p:ph type="sldNum" sz="quarter" idx="12"/>
          </p:nvPr>
        </p:nvSpPr>
        <p:spPr/>
        <p:txBody>
          <a:bodyPr/>
          <a:lstStyle>
            <a:lvl1pPr>
              <a:defRPr/>
            </a:lvl1pPr>
          </a:lstStyle>
          <a:p>
            <a:pPr>
              <a:defRPr/>
            </a:pPr>
            <a:fld id="{6CC20F41-383A-43CB-B94A-537BE319A9C5}" type="slidenum">
              <a:rPr lang="en-GB" altLang="en-US"/>
              <a:pPr>
                <a:defRPr/>
              </a:pPr>
              <a:t>‹#›</a:t>
            </a:fld>
            <a:endParaRPr lang="en-GB" altLang="en-US"/>
          </a:p>
        </p:txBody>
      </p:sp>
    </p:spTree>
    <p:extLst>
      <p:ext uri="{BB962C8B-B14F-4D97-AF65-F5344CB8AC3E}">
        <p14:creationId xmlns:p14="http://schemas.microsoft.com/office/powerpoint/2010/main" val="352854033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2971800" y="1828800"/>
            <a:ext cx="5943600" cy="205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971800" y="4038600"/>
            <a:ext cx="5943600" cy="2057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97D2B8D9-1B8B-4702-91D3-0938DBD6CDCD}"/>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70DB5347-E61B-425F-8D6D-7EDCE9C93DD2}"/>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D0B491CF-2F93-412F-A6DA-5849861BC019}"/>
              </a:ext>
            </a:extLst>
          </p:cNvPr>
          <p:cNvSpPr>
            <a:spLocks noGrp="1" noChangeArrowheads="1"/>
          </p:cNvSpPr>
          <p:nvPr>
            <p:ph type="sldNum" sz="quarter" idx="12"/>
          </p:nvPr>
        </p:nvSpPr>
        <p:spPr/>
        <p:txBody>
          <a:bodyPr/>
          <a:lstStyle>
            <a:lvl1pPr>
              <a:defRPr/>
            </a:lvl1pPr>
          </a:lstStyle>
          <a:p>
            <a:pPr>
              <a:defRPr/>
            </a:pPr>
            <a:fld id="{1616E58F-8E56-4DC5-B544-0EB9F2F1F003}" type="slidenum">
              <a:rPr lang="en-GB" altLang="en-US"/>
              <a:pPr>
                <a:defRPr/>
              </a:pPr>
              <a:t>‹#›</a:t>
            </a:fld>
            <a:endParaRPr lang="en-GB" altLang="en-US"/>
          </a:p>
        </p:txBody>
      </p:sp>
    </p:spTree>
    <p:extLst>
      <p:ext uri="{BB962C8B-B14F-4D97-AF65-F5344CB8AC3E}">
        <p14:creationId xmlns:p14="http://schemas.microsoft.com/office/powerpoint/2010/main" val="413940847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Table Placeholder 2"/>
          <p:cNvSpPr>
            <a:spLocks noGrp="1"/>
          </p:cNvSpPr>
          <p:nvPr>
            <p:ph type="tbl" idx="1"/>
          </p:nvPr>
        </p:nvSpPr>
        <p:spPr>
          <a:xfrm>
            <a:off x="2971800" y="1828800"/>
            <a:ext cx="5943600" cy="4267200"/>
          </a:xfrm>
        </p:spPr>
        <p:txBody>
          <a:bodyPr/>
          <a:lstStyle/>
          <a:p>
            <a:pPr lvl="0"/>
            <a:endParaRPr lang="en-GB" noProof="0"/>
          </a:p>
        </p:txBody>
      </p:sp>
      <p:sp>
        <p:nvSpPr>
          <p:cNvPr id="4" name="Rectangle 4">
            <a:extLst>
              <a:ext uri="{FF2B5EF4-FFF2-40B4-BE49-F238E27FC236}">
                <a16:creationId xmlns:a16="http://schemas.microsoft.com/office/drawing/2014/main" id="{33EC2999-65B8-4C2B-BE3A-10E19C5F6866}"/>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49B3631-934F-41CD-89F0-6C5C5E6195B1}"/>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9821DE33-59E9-4103-BC73-21E5D3615A3C}"/>
              </a:ext>
            </a:extLst>
          </p:cNvPr>
          <p:cNvSpPr>
            <a:spLocks noGrp="1" noChangeArrowheads="1"/>
          </p:cNvSpPr>
          <p:nvPr>
            <p:ph type="sldNum" sz="quarter" idx="12"/>
          </p:nvPr>
        </p:nvSpPr>
        <p:spPr/>
        <p:txBody>
          <a:bodyPr/>
          <a:lstStyle>
            <a:lvl1pPr>
              <a:defRPr/>
            </a:lvl1pPr>
          </a:lstStyle>
          <a:p>
            <a:pPr>
              <a:defRPr/>
            </a:pPr>
            <a:fld id="{996AA229-D606-4586-8E6A-83C5484AE5EE}" type="slidenum">
              <a:rPr lang="en-GB" altLang="en-US"/>
              <a:pPr>
                <a:defRPr/>
              </a:pPr>
              <a:t>‹#›</a:t>
            </a:fld>
            <a:endParaRPr lang="en-GB" altLang="en-US"/>
          </a:p>
        </p:txBody>
      </p:sp>
    </p:spTree>
    <p:extLst>
      <p:ext uri="{BB962C8B-B14F-4D97-AF65-F5344CB8AC3E}">
        <p14:creationId xmlns:p14="http://schemas.microsoft.com/office/powerpoint/2010/main" val="318911602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SmartArt Placeholder 2"/>
          <p:cNvSpPr>
            <a:spLocks noGrp="1"/>
          </p:cNvSpPr>
          <p:nvPr>
            <p:ph type="dgm" idx="1"/>
          </p:nvPr>
        </p:nvSpPr>
        <p:spPr>
          <a:xfrm>
            <a:off x="2971800" y="1828800"/>
            <a:ext cx="5943600" cy="4267200"/>
          </a:xfrm>
        </p:spPr>
        <p:txBody>
          <a:bodyPr/>
          <a:lstStyle/>
          <a:p>
            <a:pPr lvl="0"/>
            <a:endParaRPr lang="en-GB" noProof="0"/>
          </a:p>
        </p:txBody>
      </p:sp>
      <p:sp>
        <p:nvSpPr>
          <p:cNvPr id="4" name="Rectangle 4">
            <a:extLst>
              <a:ext uri="{FF2B5EF4-FFF2-40B4-BE49-F238E27FC236}">
                <a16:creationId xmlns:a16="http://schemas.microsoft.com/office/drawing/2014/main" id="{79CF254C-E871-45F6-9A85-B7220648B186}"/>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E1545767-6B05-409A-9DB0-247CB9F67834}"/>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D81E8115-7D77-4096-A8DB-D1AC7A440983}"/>
              </a:ext>
            </a:extLst>
          </p:cNvPr>
          <p:cNvSpPr>
            <a:spLocks noGrp="1" noChangeArrowheads="1"/>
          </p:cNvSpPr>
          <p:nvPr>
            <p:ph type="sldNum" sz="quarter" idx="12"/>
          </p:nvPr>
        </p:nvSpPr>
        <p:spPr/>
        <p:txBody>
          <a:bodyPr/>
          <a:lstStyle>
            <a:lvl1pPr>
              <a:defRPr/>
            </a:lvl1pPr>
          </a:lstStyle>
          <a:p>
            <a:pPr>
              <a:defRPr/>
            </a:pPr>
            <a:fld id="{AE7B01BA-2444-4420-9B7A-FCE50F8608BA}" type="slidenum">
              <a:rPr lang="en-GB" altLang="en-US"/>
              <a:pPr>
                <a:defRPr/>
              </a:pPr>
              <a:t>‹#›</a:t>
            </a:fld>
            <a:endParaRPr lang="en-GB" altLang="en-US"/>
          </a:p>
        </p:txBody>
      </p:sp>
    </p:spTree>
    <p:extLst>
      <p:ext uri="{BB962C8B-B14F-4D97-AF65-F5344CB8AC3E}">
        <p14:creationId xmlns:p14="http://schemas.microsoft.com/office/powerpoint/2010/main" val="198635033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645FE93F-A675-4E0D-8F85-B615F183E1DA}"/>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49B512E6-409E-4EF1-9414-48680013812B}"/>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F2A54B80-0E14-4252-8258-B40C09098FDD}"/>
              </a:ext>
            </a:extLst>
          </p:cNvPr>
          <p:cNvSpPr>
            <a:spLocks noGrp="1" noChangeArrowheads="1"/>
          </p:cNvSpPr>
          <p:nvPr>
            <p:ph type="sldNum" sz="quarter" idx="12"/>
          </p:nvPr>
        </p:nvSpPr>
        <p:spPr/>
        <p:txBody>
          <a:bodyPr/>
          <a:lstStyle>
            <a:lvl1pPr>
              <a:defRPr/>
            </a:lvl1pPr>
          </a:lstStyle>
          <a:p>
            <a:pPr>
              <a:defRPr/>
            </a:pPr>
            <a:fld id="{56A228C5-2097-49E5-8243-FE546864F64A}" type="slidenum">
              <a:rPr lang="en-GB" altLang="en-US"/>
              <a:pPr>
                <a:defRPr/>
              </a:pPr>
              <a:t>‹#›</a:t>
            </a:fld>
            <a:endParaRPr lang="en-GB" altLang="en-US"/>
          </a:p>
        </p:txBody>
      </p:sp>
    </p:spTree>
    <p:extLst>
      <p:ext uri="{BB962C8B-B14F-4D97-AF65-F5344CB8AC3E}">
        <p14:creationId xmlns:p14="http://schemas.microsoft.com/office/powerpoint/2010/main" val="302384770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6F0E87E-D104-4243-BA60-BD311BA10F9C}"/>
              </a:ext>
            </a:extLst>
          </p:cNvPr>
          <p:cNvSpPr>
            <a:spLocks noGrp="1" noChangeArrowheads="1"/>
          </p:cNvSpPr>
          <p:nvPr>
            <p:ph type="dt" sz="half" idx="10"/>
          </p:nvPr>
        </p:nvSpPr>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4A166DEC-EFF1-443F-92DD-E065DE105C01}"/>
              </a:ext>
            </a:extLst>
          </p:cNvPr>
          <p:cNvSpPr>
            <a:spLocks noGrp="1" noChangeArrowheads="1"/>
          </p:cNvSpPr>
          <p:nvPr>
            <p:ph type="ftr" sz="quarter" idx="11"/>
          </p:nvPr>
        </p:nvSpPr>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6F2C512C-9824-4BBD-95FC-12E5E8F9AEEE}"/>
              </a:ext>
            </a:extLst>
          </p:cNvPr>
          <p:cNvSpPr>
            <a:spLocks noGrp="1" noChangeArrowheads="1"/>
          </p:cNvSpPr>
          <p:nvPr>
            <p:ph type="sldNum" sz="quarter" idx="12"/>
          </p:nvPr>
        </p:nvSpPr>
        <p:spPr/>
        <p:txBody>
          <a:bodyPr/>
          <a:lstStyle>
            <a:lvl1pPr>
              <a:defRPr/>
            </a:lvl1pPr>
          </a:lstStyle>
          <a:p>
            <a:pPr>
              <a:defRPr/>
            </a:pPr>
            <a:fld id="{F4B176AD-487B-415E-AEFC-690B3A66116F}" type="slidenum">
              <a:rPr lang="en-GB" altLang="en-US"/>
              <a:pPr>
                <a:defRPr/>
              </a:pPr>
              <a:t>‹#›</a:t>
            </a:fld>
            <a:endParaRPr lang="en-GB" altLang="en-US"/>
          </a:p>
        </p:txBody>
      </p:sp>
    </p:spTree>
    <p:extLst>
      <p:ext uri="{BB962C8B-B14F-4D97-AF65-F5344CB8AC3E}">
        <p14:creationId xmlns:p14="http://schemas.microsoft.com/office/powerpoint/2010/main" val="139077424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8C58E90F-786E-4FAC-898F-DDD195D29B84}"/>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6348058A-EE7A-4873-98BF-6DF7CC49050B}"/>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F3A7683D-1076-4889-AAF3-FEBC163AC7B3}"/>
              </a:ext>
            </a:extLst>
          </p:cNvPr>
          <p:cNvSpPr>
            <a:spLocks noGrp="1" noChangeArrowheads="1"/>
          </p:cNvSpPr>
          <p:nvPr>
            <p:ph type="sldNum" sz="quarter" idx="12"/>
          </p:nvPr>
        </p:nvSpPr>
        <p:spPr/>
        <p:txBody>
          <a:bodyPr/>
          <a:lstStyle>
            <a:lvl1pPr>
              <a:defRPr/>
            </a:lvl1pPr>
          </a:lstStyle>
          <a:p>
            <a:pPr>
              <a:defRPr/>
            </a:pPr>
            <a:fld id="{F17D1DF0-CE70-4B95-BB88-3F1285AD4F27}" type="slidenum">
              <a:rPr lang="en-GB" altLang="en-US"/>
              <a:pPr>
                <a:defRPr/>
              </a:pPr>
              <a:t>‹#›</a:t>
            </a:fld>
            <a:endParaRPr lang="en-GB" altLang="en-US"/>
          </a:p>
        </p:txBody>
      </p:sp>
    </p:spTree>
    <p:extLst>
      <p:ext uri="{BB962C8B-B14F-4D97-AF65-F5344CB8AC3E}">
        <p14:creationId xmlns:p14="http://schemas.microsoft.com/office/powerpoint/2010/main" val="376331864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DD4F35D7-B506-4902-AE5E-75B2ACE0E07D}"/>
              </a:ext>
            </a:extLst>
          </p:cNvPr>
          <p:cNvSpPr>
            <a:spLocks noGrp="1" noChangeArrowheads="1"/>
          </p:cNvSpPr>
          <p:nvPr>
            <p:ph type="dt" sz="half" idx="10"/>
          </p:nvPr>
        </p:nvSpPr>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E11CBCBF-00CB-4BB5-A775-089A6DCA11DE}"/>
              </a:ext>
            </a:extLst>
          </p:cNvPr>
          <p:cNvSpPr>
            <a:spLocks noGrp="1" noChangeArrowheads="1"/>
          </p:cNvSpPr>
          <p:nvPr>
            <p:ph type="ftr" sz="quarter" idx="11"/>
          </p:nvPr>
        </p:nvSpPr>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AD357EEB-3EF0-4F11-B3CE-EDC03FE75D32}"/>
              </a:ext>
            </a:extLst>
          </p:cNvPr>
          <p:cNvSpPr>
            <a:spLocks noGrp="1" noChangeArrowheads="1"/>
          </p:cNvSpPr>
          <p:nvPr>
            <p:ph type="sldNum" sz="quarter" idx="12"/>
          </p:nvPr>
        </p:nvSpPr>
        <p:spPr/>
        <p:txBody>
          <a:bodyPr/>
          <a:lstStyle>
            <a:lvl1pPr>
              <a:defRPr/>
            </a:lvl1pPr>
          </a:lstStyle>
          <a:p>
            <a:pPr>
              <a:defRPr/>
            </a:pPr>
            <a:fld id="{6BD969FA-E8B7-4741-904E-EE4E0B2401CE}" type="slidenum">
              <a:rPr lang="en-GB" altLang="en-US"/>
              <a:pPr>
                <a:defRPr/>
              </a:pPr>
              <a:t>‹#›</a:t>
            </a:fld>
            <a:endParaRPr lang="en-GB" altLang="en-US"/>
          </a:p>
        </p:txBody>
      </p:sp>
    </p:spTree>
    <p:extLst>
      <p:ext uri="{BB962C8B-B14F-4D97-AF65-F5344CB8AC3E}">
        <p14:creationId xmlns:p14="http://schemas.microsoft.com/office/powerpoint/2010/main" val="86336504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79249BF7-DB26-4AA1-8B26-48B773F7B73C}"/>
              </a:ext>
            </a:extLst>
          </p:cNvPr>
          <p:cNvSpPr>
            <a:spLocks noGrp="1" noChangeArrowheads="1"/>
          </p:cNvSpPr>
          <p:nvPr>
            <p:ph type="dt" sz="half" idx="10"/>
          </p:nvPr>
        </p:nvSpPr>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E337A65C-75B9-47E7-B9B9-CE23279B6E6E}"/>
              </a:ext>
            </a:extLst>
          </p:cNvPr>
          <p:cNvSpPr>
            <a:spLocks noGrp="1" noChangeArrowheads="1"/>
          </p:cNvSpPr>
          <p:nvPr>
            <p:ph type="ftr" sz="quarter" idx="11"/>
          </p:nvPr>
        </p:nvSpPr>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7E02610F-5EF5-4D8A-A6EC-B6109CD71DB1}"/>
              </a:ext>
            </a:extLst>
          </p:cNvPr>
          <p:cNvSpPr>
            <a:spLocks noGrp="1" noChangeArrowheads="1"/>
          </p:cNvSpPr>
          <p:nvPr>
            <p:ph type="sldNum" sz="quarter" idx="12"/>
          </p:nvPr>
        </p:nvSpPr>
        <p:spPr/>
        <p:txBody>
          <a:bodyPr/>
          <a:lstStyle>
            <a:lvl1pPr>
              <a:defRPr/>
            </a:lvl1pPr>
          </a:lstStyle>
          <a:p>
            <a:pPr>
              <a:defRPr/>
            </a:pPr>
            <a:fld id="{97C9522F-1258-4002-B83E-06038E9AD199}" type="slidenum">
              <a:rPr lang="en-GB" altLang="en-US"/>
              <a:pPr>
                <a:defRPr/>
              </a:pPr>
              <a:t>‹#›</a:t>
            </a:fld>
            <a:endParaRPr lang="en-GB" altLang="en-US"/>
          </a:p>
        </p:txBody>
      </p:sp>
    </p:spTree>
    <p:extLst>
      <p:ext uri="{BB962C8B-B14F-4D97-AF65-F5344CB8AC3E}">
        <p14:creationId xmlns:p14="http://schemas.microsoft.com/office/powerpoint/2010/main" val="192680310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0DF0611-2E59-4520-9CDC-D8FCC76C0498}"/>
              </a:ext>
            </a:extLst>
          </p:cNvPr>
          <p:cNvSpPr>
            <a:spLocks noGrp="1" noChangeArrowheads="1"/>
          </p:cNvSpPr>
          <p:nvPr>
            <p:ph type="dt" sz="half" idx="10"/>
          </p:nvPr>
        </p:nvSpPr>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B83BB229-BC8E-4BC4-8F0E-9995ED103CD7}"/>
              </a:ext>
            </a:extLst>
          </p:cNvPr>
          <p:cNvSpPr>
            <a:spLocks noGrp="1" noChangeArrowheads="1"/>
          </p:cNvSpPr>
          <p:nvPr>
            <p:ph type="ftr" sz="quarter" idx="11"/>
          </p:nvPr>
        </p:nvSpPr>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A5410158-CFA0-48FF-8306-5936763E30AF}"/>
              </a:ext>
            </a:extLst>
          </p:cNvPr>
          <p:cNvSpPr>
            <a:spLocks noGrp="1" noChangeArrowheads="1"/>
          </p:cNvSpPr>
          <p:nvPr>
            <p:ph type="sldNum" sz="quarter" idx="12"/>
          </p:nvPr>
        </p:nvSpPr>
        <p:spPr/>
        <p:txBody>
          <a:bodyPr/>
          <a:lstStyle>
            <a:lvl1pPr>
              <a:defRPr/>
            </a:lvl1pPr>
          </a:lstStyle>
          <a:p>
            <a:pPr>
              <a:defRPr/>
            </a:pPr>
            <a:fld id="{E351C94E-85BA-42D5-BA2D-F9DB4BF15F99}" type="slidenum">
              <a:rPr lang="en-GB" altLang="en-US"/>
              <a:pPr>
                <a:defRPr/>
              </a:pPr>
              <a:t>‹#›</a:t>
            </a:fld>
            <a:endParaRPr lang="en-GB" altLang="en-US"/>
          </a:p>
        </p:txBody>
      </p:sp>
    </p:spTree>
    <p:extLst>
      <p:ext uri="{BB962C8B-B14F-4D97-AF65-F5344CB8AC3E}">
        <p14:creationId xmlns:p14="http://schemas.microsoft.com/office/powerpoint/2010/main" val="385284642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D4B5767-C30B-4371-BD9E-7BC2E720DEED}"/>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62D25F36-C06B-4337-B3F2-7913A07E1AA5}"/>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906EB19A-72D9-409E-B901-E5D439E32992}"/>
              </a:ext>
            </a:extLst>
          </p:cNvPr>
          <p:cNvSpPr>
            <a:spLocks noGrp="1" noChangeArrowheads="1"/>
          </p:cNvSpPr>
          <p:nvPr>
            <p:ph type="sldNum" sz="quarter" idx="12"/>
          </p:nvPr>
        </p:nvSpPr>
        <p:spPr/>
        <p:txBody>
          <a:bodyPr/>
          <a:lstStyle>
            <a:lvl1pPr>
              <a:defRPr/>
            </a:lvl1pPr>
          </a:lstStyle>
          <a:p>
            <a:pPr>
              <a:defRPr/>
            </a:pPr>
            <a:fld id="{811FC4A7-48A1-4363-8D1C-505ECFC88B9B}" type="slidenum">
              <a:rPr lang="en-GB" altLang="en-US"/>
              <a:pPr>
                <a:defRPr/>
              </a:pPr>
              <a:t>‹#›</a:t>
            </a:fld>
            <a:endParaRPr lang="en-GB" altLang="en-US"/>
          </a:p>
        </p:txBody>
      </p:sp>
    </p:spTree>
    <p:extLst>
      <p:ext uri="{BB962C8B-B14F-4D97-AF65-F5344CB8AC3E}">
        <p14:creationId xmlns:p14="http://schemas.microsoft.com/office/powerpoint/2010/main" val="16761326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3D39C12-B4DC-4809-B187-707B210BB680}"/>
              </a:ext>
            </a:extLst>
          </p:cNvPr>
          <p:cNvSpPr>
            <a:spLocks noGrp="1" noChangeArrowheads="1"/>
          </p:cNvSpPr>
          <p:nvPr>
            <p:ph type="dt" sz="half" idx="10"/>
          </p:nvPr>
        </p:nvSpPr>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56F2B701-D4BF-4C95-9DC1-DB0624DDC934}"/>
              </a:ext>
            </a:extLst>
          </p:cNvPr>
          <p:cNvSpPr>
            <a:spLocks noGrp="1" noChangeArrowheads="1"/>
          </p:cNvSpPr>
          <p:nvPr>
            <p:ph type="ftr" sz="quarter" idx="11"/>
          </p:nvPr>
        </p:nvSpPr>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E153C66C-0BEC-46CF-A572-11F2ACCA1D00}"/>
              </a:ext>
            </a:extLst>
          </p:cNvPr>
          <p:cNvSpPr>
            <a:spLocks noGrp="1" noChangeArrowheads="1"/>
          </p:cNvSpPr>
          <p:nvPr>
            <p:ph type="sldNum" sz="quarter" idx="12"/>
          </p:nvPr>
        </p:nvSpPr>
        <p:spPr/>
        <p:txBody>
          <a:bodyPr/>
          <a:lstStyle>
            <a:lvl1pPr>
              <a:defRPr/>
            </a:lvl1pPr>
          </a:lstStyle>
          <a:p>
            <a:pPr>
              <a:defRPr/>
            </a:pPr>
            <a:fld id="{6BB252BB-6BE1-4E87-AC0E-44A2440E84F1}" type="slidenum">
              <a:rPr lang="en-GB" altLang="en-US"/>
              <a:pPr>
                <a:defRPr/>
              </a:pPr>
              <a:t>‹#›</a:t>
            </a:fld>
            <a:endParaRPr lang="en-GB" altLang="en-US"/>
          </a:p>
        </p:txBody>
      </p:sp>
    </p:spTree>
    <p:extLst>
      <p:ext uri="{BB962C8B-B14F-4D97-AF65-F5344CB8AC3E}">
        <p14:creationId xmlns:p14="http://schemas.microsoft.com/office/powerpoint/2010/main" val="361420226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D444AD4-29F7-45CB-94ED-4F4E7F43F0AE}"/>
              </a:ext>
            </a:extLst>
          </p:cNvPr>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CE45492F-9866-4951-86C6-5420D3E3E765}"/>
              </a:ext>
            </a:extLst>
          </p:cNvPr>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A81290B4-CE32-49B8-8075-588532D82C79}"/>
              </a:ext>
            </a:extLst>
          </p:cNvPr>
          <p:cNvSpPr>
            <a:spLocks noGrp="1" noChangeArrowheads="1"/>
          </p:cNvSpPr>
          <p:nvPr>
            <p:ph type="dt" sz="half" idx="2"/>
          </p:nvPr>
        </p:nvSpPr>
        <p:spPr bwMode="auto">
          <a:xfrm>
            <a:off x="381000" y="6477000"/>
            <a:ext cx="1371600" cy="228600"/>
          </a:xfrm>
          <a:prstGeom prst="rect">
            <a:avLst/>
          </a:prstGeom>
          <a:noFill/>
          <a:ln>
            <a:noFill/>
          </a:ln>
          <a:effectLst/>
        </p:spPr>
        <p:txBody>
          <a:bodyPr vert="horz" wrap="square" lIns="0" tIns="0" rIns="0" bIns="0" numCol="1" anchor="t" anchorCtr="0" compatLnSpc="1">
            <a:prstTxWarp prst="textNoShape">
              <a:avLst/>
            </a:prstTxWarp>
          </a:bodyPr>
          <a:lstStyle>
            <a:lvl1pPr algn="l">
              <a:defRPr sz="1000">
                <a:latin typeface="Arial"/>
              </a:defRPr>
            </a:lvl1pPr>
          </a:lstStyle>
          <a:p>
            <a:pPr>
              <a:defRPr/>
            </a:pPr>
            <a:endParaRPr lang="en-GB"/>
          </a:p>
        </p:txBody>
      </p:sp>
      <p:sp>
        <p:nvSpPr>
          <p:cNvPr id="1029" name="Rectangle 5">
            <a:extLst>
              <a:ext uri="{FF2B5EF4-FFF2-40B4-BE49-F238E27FC236}">
                <a16:creationId xmlns:a16="http://schemas.microsoft.com/office/drawing/2014/main" id="{2565CD59-00C9-4155-8FEE-B1039DEA0BB2}"/>
              </a:ext>
            </a:extLst>
          </p:cNvPr>
          <p:cNvSpPr>
            <a:spLocks noGrp="1" noChangeArrowheads="1"/>
          </p:cNvSpPr>
          <p:nvPr>
            <p:ph type="ftr" sz="quarter" idx="3"/>
          </p:nvPr>
        </p:nvSpPr>
        <p:spPr bwMode="auto">
          <a:xfrm>
            <a:off x="3124200" y="6477000"/>
            <a:ext cx="3656013" cy="228600"/>
          </a:xfrm>
          <a:prstGeom prst="rect">
            <a:avLst/>
          </a:prstGeom>
          <a:noFill/>
          <a:ln>
            <a:noFill/>
          </a:ln>
          <a:effectLst/>
        </p:spPr>
        <p:txBody>
          <a:bodyPr vert="horz" wrap="square" lIns="0" tIns="0" rIns="0" bIns="0" numCol="1" anchor="t" anchorCtr="0" compatLnSpc="1">
            <a:prstTxWarp prst="textNoShape">
              <a:avLst/>
            </a:prstTxWarp>
          </a:bodyPr>
          <a:lstStyle>
            <a:lvl1pPr algn="l">
              <a:defRPr sz="1000">
                <a:latin typeface="Arial"/>
              </a:defRPr>
            </a:lvl1pPr>
          </a:lstStyle>
          <a:p>
            <a:pPr>
              <a:defRPr/>
            </a:pPr>
            <a:endParaRPr lang="en-GB"/>
          </a:p>
        </p:txBody>
      </p:sp>
      <p:sp>
        <p:nvSpPr>
          <p:cNvPr id="1030" name="Rectangle 6">
            <a:extLst>
              <a:ext uri="{FF2B5EF4-FFF2-40B4-BE49-F238E27FC236}">
                <a16:creationId xmlns:a16="http://schemas.microsoft.com/office/drawing/2014/main" id="{C50127E6-83D0-4BE6-A4D1-C72321171882}"/>
              </a:ext>
            </a:extLst>
          </p:cNvPr>
          <p:cNvSpPr>
            <a:spLocks noGrp="1" noChangeArrowheads="1"/>
          </p:cNvSpPr>
          <p:nvPr>
            <p:ph type="sldNum" sz="quarter" idx="4"/>
          </p:nvPr>
        </p:nvSpPr>
        <p:spPr bwMode="auto">
          <a:xfrm>
            <a:off x="7010400" y="6477000"/>
            <a:ext cx="1905000" cy="228600"/>
          </a:xfrm>
          <a:prstGeom prst="rect">
            <a:avLst/>
          </a:prstGeom>
          <a:noFill/>
          <a:ln>
            <a:noFill/>
          </a:ln>
          <a:effectLst/>
        </p:spPr>
        <p:txBody>
          <a:bodyPr vert="horz" wrap="square" lIns="0" tIns="0" rIns="0" bIns="0" numCol="1" anchor="t" anchorCtr="0" compatLnSpc="1">
            <a:prstTxWarp prst="textNoShape">
              <a:avLst/>
            </a:prstTxWarp>
          </a:bodyPr>
          <a:lstStyle>
            <a:lvl1pPr algn="r">
              <a:defRPr sz="1400"/>
            </a:lvl1pPr>
          </a:lstStyle>
          <a:p>
            <a:pPr>
              <a:defRPr/>
            </a:pPr>
            <a:fld id="{9B04204E-A6F1-4BEE-9F8A-4E5D841D58C5}" type="slidenum">
              <a:rPr lang="en-GB" altLang="en-US"/>
              <a:pPr>
                <a:defRPr/>
              </a:pPr>
              <a:t>‹#›</a:t>
            </a:fld>
            <a:endParaRPr lang="en-GB" altLang="en-US"/>
          </a:p>
        </p:txBody>
      </p:sp>
      <p:pic>
        <p:nvPicPr>
          <p:cNvPr id="1031" name="Picture 11" descr="electoral com_rgb">
            <a:extLst>
              <a:ext uri="{FF2B5EF4-FFF2-40B4-BE49-F238E27FC236}">
                <a16:creationId xmlns:a16="http://schemas.microsoft.com/office/drawing/2014/main" id="{F7AE4973-E180-4544-BF6A-369870318B92}"/>
              </a:ext>
            </a:extLst>
          </p:cNvPr>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297" r:id="rId1"/>
    <p:sldLayoutId id="2147485284" r:id="rId2"/>
    <p:sldLayoutId id="2147485285" r:id="rId3"/>
    <p:sldLayoutId id="2147485286" r:id="rId4"/>
    <p:sldLayoutId id="2147485287" r:id="rId5"/>
    <p:sldLayoutId id="2147485288" r:id="rId6"/>
    <p:sldLayoutId id="2147485289" r:id="rId7"/>
    <p:sldLayoutId id="2147485290" r:id="rId8"/>
    <p:sldLayoutId id="2147485291" r:id="rId9"/>
    <p:sldLayoutId id="2147485292" r:id="rId10"/>
    <p:sldLayoutId id="2147485293" r:id="rId11"/>
    <p:sldLayoutId id="2147485294" r:id="rId12"/>
    <p:sldLayoutId id="2147485295" r:id="rId13"/>
    <p:sldLayoutId id="2147485296" r:id="rId14"/>
  </p:sldLayoutIdLst>
  <p:transition/>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a:defRPr>
      </a:lvl2pPr>
      <a:lvl3pPr algn="l" rtl="0" eaLnBrk="0" fontAlgn="base" hangingPunct="0">
        <a:spcBef>
          <a:spcPct val="0"/>
        </a:spcBef>
        <a:spcAft>
          <a:spcPct val="0"/>
        </a:spcAft>
        <a:defRPr sz="2800">
          <a:solidFill>
            <a:schemeClr val="tx2"/>
          </a:solidFill>
          <a:latin typeface="Arial"/>
        </a:defRPr>
      </a:lvl3pPr>
      <a:lvl4pPr algn="l" rtl="0" eaLnBrk="0" fontAlgn="base" hangingPunct="0">
        <a:spcBef>
          <a:spcPct val="0"/>
        </a:spcBef>
        <a:spcAft>
          <a:spcPct val="0"/>
        </a:spcAft>
        <a:defRPr sz="2800">
          <a:solidFill>
            <a:schemeClr val="tx2"/>
          </a:solidFill>
          <a:latin typeface="Arial"/>
        </a:defRPr>
      </a:lvl4pPr>
      <a:lvl5pPr algn="l" rtl="0" eaLnBrk="0" fontAlgn="base" hangingPunct="0">
        <a:spcBef>
          <a:spcPct val="0"/>
        </a:spcBef>
        <a:spcAft>
          <a:spcPct val="0"/>
        </a:spcAft>
        <a:defRPr sz="2800">
          <a:solidFill>
            <a:schemeClr val="tx2"/>
          </a:solidFill>
          <a:latin typeface="Arial"/>
        </a:defRPr>
      </a:lvl5pPr>
      <a:lvl6pPr marL="457200" algn="l" rtl="0" fontAlgn="base">
        <a:spcBef>
          <a:spcPct val="0"/>
        </a:spcBef>
        <a:spcAft>
          <a:spcPct val="0"/>
        </a:spcAft>
        <a:defRPr sz="2800">
          <a:solidFill>
            <a:schemeClr val="tx2"/>
          </a:solidFill>
          <a:latin typeface="Arial"/>
        </a:defRPr>
      </a:lvl6pPr>
      <a:lvl7pPr marL="914400" algn="l" rtl="0" fontAlgn="base">
        <a:spcBef>
          <a:spcPct val="0"/>
        </a:spcBef>
        <a:spcAft>
          <a:spcPct val="0"/>
        </a:spcAft>
        <a:defRPr sz="2800">
          <a:solidFill>
            <a:schemeClr val="tx2"/>
          </a:solidFill>
          <a:latin typeface="Arial"/>
        </a:defRPr>
      </a:lvl7pPr>
      <a:lvl8pPr marL="1371600" algn="l" rtl="0" fontAlgn="base">
        <a:spcBef>
          <a:spcPct val="0"/>
        </a:spcBef>
        <a:spcAft>
          <a:spcPct val="0"/>
        </a:spcAft>
        <a:defRPr sz="2800">
          <a:solidFill>
            <a:schemeClr val="tx2"/>
          </a:solidFill>
          <a:latin typeface="Arial"/>
        </a:defRPr>
      </a:lvl8pPr>
      <a:lvl9pPr marL="1828800" algn="l" rtl="0" fontAlgn="base">
        <a:spcBef>
          <a:spcPct val="0"/>
        </a:spcBef>
        <a:spcAft>
          <a:spcPct val="0"/>
        </a:spcAft>
        <a:defRPr sz="2800">
          <a:solidFill>
            <a:schemeClr val="tx2"/>
          </a:solidFill>
          <a:latin typeface="Arial"/>
        </a:defRPr>
      </a:lvl9pPr>
    </p:titleStyle>
    <p:body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gov.uk/register-to-vote"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gov.uk/apply-postal-vote"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www.gov.uk/apply-proxy-vote"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gov.uk/apply-for-photo-id-voter-authority-certificate"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
            <a:extLst>
              <a:ext uri="{FF2B5EF4-FFF2-40B4-BE49-F238E27FC236}">
                <a16:creationId xmlns:a16="http://schemas.microsoft.com/office/drawing/2014/main" id="{5C3AA6B1-98DA-4800-B924-95FB813EFB35}"/>
              </a:ext>
            </a:extLst>
          </p:cNvPr>
          <p:cNvSpPr>
            <a:spLocks noGrp="1" noChangeArrowheads="1"/>
          </p:cNvSpPr>
          <p:nvPr>
            <p:ph type="ctrTitle"/>
          </p:nvPr>
        </p:nvSpPr>
        <p:spPr/>
        <p:txBody>
          <a:bodyPr/>
          <a:lstStyle/>
          <a:p>
            <a:pPr eaLnBrk="1" hangingPunct="1"/>
            <a:r>
              <a:rPr lang="en-GB" altLang="en-US"/>
              <a:t>Candidates and agents briefing</a:t>
            </a:r>
          </a:p>
        </p:txBody>
      </p:sp>
      <p:sp>
        <p:nvSpPr>
          <p:cNvPr id="5124" name="Rectangle 11">
            <a:extLst>
              <a:ext uri="{FF2B5EF4-FFF2-40B4-BE49-F238E27FC236}">
                <a16:creationId xmlns:a16="http://schemas.microsoft.com/office/drawing/2014/main" id="{015BB3EC-CBB4-4CE9-B69B-A80ADA865A3F}"/>
              </a:ext>
            </a:extLst>
          </p:cNvPr>
          <p:cNvSpPr>
            <a:spLocks noGrp="1" noChangeArrowheads="1"/>
          </p:cNvSpPr>
          <p:nvPr>
            <p:ph type="subTitle" idx="1"/>
          </p:nvPr>
        </p:nvSpPr>
        <p:spPr/>
        <p:txBody>
          <a:bodyPr/>
          <a:lstStyle/>
          <a:p>
            <a:pPr eaLnBrk="1" hangingPunct="1"/>
            <a:r>
              <a:rPr lang="en-GB" altLang="en-US"/>
              <a:t>Local government elections</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31452500-EA30-44CD-B3F8-39F5243B33DA}"/>
              </a:ext>
            </a:extLst>
          </p:cNvPr>
          <p:cNvSpPr>
            <a:spLocks noGrp="1" noChangeArrowheads="1"/>
          </p:cNvSpPr>
          <p:nvPr>
            <p:ph type="title"/>
          </p:nvPr>
        </p:nvSpPr>
        <p:spPr/>
        <p:txBody>
          <a:bodyPr/>
          <a:lstStyle/>
          <a:p>
            <a:pPr eaLnBrk="1" hangingPunct="1"/>
            <a:r>
              <a:rPr lang="en-GB" altLang="en-US"/>
              <a:t>Submitting nomination papers (2)</a:t>
            </a:r>
          </a:p>
        </p:txBody>
      </p:sp>
      <p:sp>
        <p:nvSpPr>
          <p:cNvPr id="10243" name="Rectangle 3">
            <a:extLst>
              <a:ext uri="{FF2B5EF4-FFF2-40B4-BE49-F238E27FC236}">
                <a16:creationId xmlns:a16="http://schemas.microsoft.com/office/drawing/2014/main" id="{0949D6A2-C7D4-41C1-A920-86B044DDF18B}"/>
              </a:ext>
            </a:extLst>
          </p:cNvPr>
          <p:cNvSpPr>
            <a:spLocks noGrp="1" noChangeArrowheads="1"/>
          </p:cNvSpPr>
          <p:nvPr>
            <p:ph type="body" idx="1"/>
          </p:nvPr>
        </p:nvSpPr>
        <p:spPr/>
        <p:txBody>
          <a:bodyPr/>
          <a:lstStyle/>
          <a:p>
            <a:pPr eaLnBrk="1" hangingPunct="1">
              <a:defRPr/>
            </a:pPr>
            <a:r>
              <a:rPr lang="en-GB"/>
              <a:t>Take care when completing your nomination papers, as mistakes may invalidate your nomination</a:t>
            </a:r>
          </a:p>
          <a:p>
            <a:pPr eaLnBrk="1" hangingPunct="1">
              <a:defRPr/>
            </a:pPr>
            <a:r>
              <a:rPr lang="en-GB"/>
              <a:t>Complete nomination papers early and arrange for us to provide an informal check</a:t>
            </a:r>
          </a:p>
          <a:p>
            <a:pPr eaLnBrk="1" hangingPunct="1">
              <a:defRPr/>
            </a:pPr>
            <a:r>
              <a:rPr lang="en-GB"/>
              <a:t>The nomination form</a:t>
            </a:r>
            <a:r>
              <a:rPr lang="en-GB">
                <a:solidFill>
                  <a:schemeClr val="tx1">
                    <a:lumMod val="75000"/>
                  </a:schemeClr>
                </a:solidFill>
              </a:rPr>
              <a:t>, home address form </a:t>
            </a:r>
            <a:r>
              <a:rPr lang="en-GB"/>
              <a:t>and consent to nomination </a:t>
            </a:r>
            <a:r>
              <a:rPr lang="en-GB" b="1"/>
              <a:t>must be delivered by hand </a:t>
            </a:r>
            <a:r>
              <a:rPr lang="en-GB"/>
              <a:t>and cannot be submitted by post, fax, email or other electronic means.</a:t>
            </a:r>
          </a:p>
          <a:p>
            <a:pPr marL="0" indent="0" eaLnBrk="1" hangingPunct="1">
              <a:buFontTx/>
              <a:buNone/>
              <a:defRPr/>
            </a:pPr>
            <a:endParaRPr lang="en-GB"/>
          </a:p>
          <a:p>
            <a:pPr marL="457200" indent="-457200" eaLnBrk="1" hangingPunct="1">
              <a:buFontTx/>
              <a:buNone/>
              <a:defRPr/>
            </a:pPr>
            <a:endParaRPr lang="en-GB"/>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176AB68-1137-4611-ABF1-1D3B12F63DEA}"/>
              </a:ext>
            </a:extLst>
          </p:cNvPr>
          <p:cNvSpPr>
            <a:spLocks noGrp="1" noChangeArrowheads="1"/>
          </p:cNvSpPr>
          <p:nvPr>
            <p:ph type="title"/>
          </p:nvPr>
        </p:nvSpPr>
        <p:spPr/>
        <p:txBody>
          <a:bodyPr/>
          <a:lstStyle/>
          <a:p>
            <a:pPr eaLnBrk="1" hangingPunct="1"/>
            <a:r>
              <a:rPr lang="en-GB" altLang="en-US"/>
              <a:t>Nomination form (1)</a:t>
            </a:r>
          </a:p>
        </p:txBody>
      </p:sp>
      <p:sp>
        <p:nvSpPr>
          <p:cNvPr id="10243" name="Rectangle 3">
            <a:extLst>
              <a:ext uri="{FF2B5EF4-FFF2-40B4-BE49-F238E27FC236}">
                <a16:creationId xmlns:a16="http://schemas.microsoft.com/office/drawing/2014/main" id="{EA93D801-4B3F-4AB6-91C8-F1E286C65EF0}"/>
              </a:ext>
            </a:extLst>
          </p:cNvPr>
          <p:cNvSpPr>
            <a:spLocks noGrp="1" noChangeArrowheads="1"/>
          </p:cNvSpPr>
          <p:nvPr>
            <p:ph type="body" idx="1"/>
          </p:nvPr>
        </p:nvSpPr>
        <p:spPr>
          <a:xfrm>
            <a:off x="2444750" y="1549400"/>
            <a:ext cx="6421438" cy="4718050"/>
          </a:xfrm>
        </p:spPr>
        <p:txBody>
          <a:bodyPr/>
          <a:lstStyle/>
          <a:p>
            <a:pPr lvl="1" eaLnBrk="1" hangingPunct="1">
              <a:defRPr/>
            </a:pPr>
            <a:r>
              <a:rPr lang="en-GB"/>
              <a:t>Include your full name</a:t>
            </a:r>
            <a:endParaRPr lang="en-GB">
              <a:solidFill>
                <a:srgbClr val="FF0000"/>
              </a:solidFill>
            </a:endParaRPr>
          </a:p>
          <a:p>
            <a:pPr lvl="1" eaLnBrk="1" hangingPunct="1">
              <a:defRPr/>
            </a:pPr>
            <a:r>
              <a:rPr lang="en-GB"/>
              <a:t>Optional: </a:t>
            </a:r>
            <a:r>
              <a:rPr lang="en-GB">
                <a:ea typeface="+mn-lt"/>
                <a:cs typeface="+mn-lt"/>
              </a:rPr>
              <a:t>use commonly used name box(es) if commonly known by a name other than your full name and wish to use it instead. </a:t>
            </a:r>
            <a:br>
              <a:rPr lang="en-GB">
                <a:ea typeface="+mn-lt"/>
                <a:cs typeface="+mn-lt"/>
              </a:rPr>
            </a:br>
            <a:endParaRPr lang="en-GB"/>
          </a:p>
          <a:p>
            <a:pPr lvl="1" eaLnBrk="1" hangingPunct="1">
              <a:defRPr/>
            </a:pPr>
            <a:r>
              <a:rPr lang="en-GB"/>
              <a:t>Description field – 3 options: </a:t>
            </a:r>
          </a:p>
          <a:p>
            <a:pPr lvl="2" eaLnBrk="1" hangingPunct="1">
              <a:defRPr/>
            </a:pPr>
            <a:r>
              <a:rPr lang="en-GB"/>
              <a:t>leave blank</a:t>
            </a:r>
            <a:endParaRPr lang="en-GB">
              <a:cs typeface="Arial"/>
            </a:endParaRPr>
          </a:p>
          <a:p>
            <a:pPr lvl="2" eaLnBrk="1" hangingPunct="1">
              <a:defRPr/>
            </a:pPr>
            <a:r>
              <a:rPr lang="en-GB"/>
              <a:t>Independent </a:t>
            </a:r>
            <a:endParaRPr lang="en-GB">
              <a:cs typeface="Arial"/>
            </a:endParaRPr>
          </a:p>
          <a:p>
            <a:pPr lvl="2" eaLnBrk="1" hangingPunct="1">
              <a:defRPr/>
            </a:pPr>
            <a:r>
              <a:rPr lang="en-GB"/>
              <a:t>party candidates can use party name or description authorised by a certificate issued by or on behalf of the Nominating Officer</a:t>
            </a:r>
            <a:r>
              <a:rPr lang="en-GB">
                <a:solidFill>
                  <a:schemeClr val="accent6"/>
                </a:solidFill>
              </a:rPr>
              <a:t>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ED2F53D2-5CD6-410B-A53C-EE1728C43EF3}"/>
              </a:ext>
            </a:extLst>
          </p:cNvPr>
          <p:cNvSpPr>
            <a:spLocks noGrp="1" noChangeArrowheads="1"/>
          </p:cNvSpPr>
          <p:nvPr>
            <p:ph type="title"/>
          </p:nvPr>
        </p:nvSpPr>
        <p:spPr/>
        <p:txBody>
          <a:bodyPr/>
          <a:lstStyle/>
          <a:p>
            <a:r>
              <a:rPr lang="en-GB" altLang="en-US"/>
              <a:t>Nomination form (2)</a:t>
            </a:r>
          </a:p>
        </p:txBody>
      </p:sp>
      <p:sp>
        <p:nvSpPr>
          <p:cNvPr id="3" name="Content Placeholder 2">
            <a:extLst>
              <a:ext uri="{FF2B5EF4-FFF2-40B4-BE49-F238E27FC236}">
                <a16:creationId xmlns:a16="http://schemas.microsoft.com/office/drawing/2014/main" id="{D55F3041-9F41-442A-A345-2AC5D7883EB6}"/>
              </a:ext>
            </a:extLst>
          </p:cNvPr>
          <p:cNvSpPr>
            <a:spLocks noGrp="1"/>
          </p:cNvSpPr>
          <p:nvPr>
            <p:ph idx="1"/>
          </p:nvPr>
        </p:nvSpPr>
        <p:spPr>
          <a:xfrm>
            <a:off x="2595208" y="1827514"/>
            <a:ext cx="6202362" cy="4410075"/>
          </a:xfrm>
        </p:spPr>
        <p:txBody>
          <a:bodyPr/>
          <a:lstStyle/>
          <a:p>
            <a:pPr marL="342900" lvl="1" indent="0">
              <a:buFontTx/>
              <a:buNone/>
              <a:defRPr/>
            </a:pPr>
            <a:endParaRPr lang="en-GB" sz="2000"/>
          </a:p>
          <a:p>
            <a:pPr lvl="1">
              <a:buFont typeface="Arial" panose="020B0604020202020204" pitchFamily="34" charset="0"/>
              <a:buChar char="•"/>
              <a:defRPr/>
            </a:pPr>
            <a:r>
              <a:rPr lang="en-GB" sz="2000"/>
              <a:t>Subscribers: 2 subscribers are required for elections </a:t>
            </a:r>
            <a:endParaRPr lang="en-GB" sz="2000">
              <a:cs typeface="Arial"/>
            </a:endParaRPr>
          </a:p>
          <a:p>
            <a:pPr lvl="1">
              <a:buFont typeface="Arial" panose="020B0604020202020204" pitchFamily="34" charset="0"/>
              <a:buChar char="•"/>
              <a:defRPr/>
            </a:pPr>
            <a:r>
              <a:rPr lang="en-GB" sz="2000"/>
              <a:t>Must sign and print and after their names. Check details of subscribers against electoral register </a:t>
            </a:r>
            <a:endParaRPr lang="en-GB" sz="2000">
              <a:cs typeface="Arial"/>
            </a:endParaRPr>
          </a:p>
          <a:p>
            <a:pPr lvl="1">
              <a:buFont typeface="Arial" panose="020B0604020202020204" pitchFamily="34" charset="0"/>
              <a:buChar char="•"/>
              <a:defRPr/>
            </a:pPr>
            <a:r>
              <a:rPr lang="en-GB" sz="2000"/>
              <a:t>Only ask subscribers to sign </a:t>
            </a:r>
            <a:r>
              <a:rPr lang="en-GB" sz="2000">
                <a:solidFill>
                  <a:schemeClr val="accent6"/>
                </a:solidFill>
              </a:rPr>
              <a:t>after</a:t>
            </a:r>
            <a:r>
              <a:rPr lang="en-GB" sz="2000"/>
              <a:t> completing the name, address and description fields on the form</a:t>
            </a:r>
            <a:endParaRPr lang="en-GB" sz="2000">
              <a:cs typeface="Arial"/>
            </a:endParaRPr>
          </a:p>
          <a:p>
            <a:pPr lvl="1">
              <a:buFont typeface="Arial" panose="020B0604020202020204" pitchFamily="34" charset="0"/>
              <a:buChar char="•"/>
              <a:defRPr/>
            </a:pPr>
            <a:r>
              <a:rPr lang="en-GB" sz="2000"/>
              <a:t>Data protection requirements</a:t>
            </a:r>
            <a:endParaRPr lang="en-GB" sz="2000">
              <a:cs typeface="Arial"/>
            </a:endParaRPr>
          </a:p>
          <a:p>
            <a:pPr marL="228600" lvl="1" indent="-228600">
              <a:buFontTx/>
              <a:buChar char="•"/>
              <a:defRPr/>
            </a:pPr>
            <a:endParaRPr lang="en-GB" sz="2000">
              <a:ea typeface="+mn-ea"/>
              <a:cs typeface="+mn-cs"/>
            </a:endParaRPr>
          </a:p>
          <a:p>
            <a:pPr lvl="1">
              <a:defRPr/>
            </a:pPr>
            <a:endParaRPr lang="en-GB" sz="200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E7933F40-5622-4A19-93C0-950C7662F121}"/>
              </a:ext>
            </a:extLst>
          </p:cNvPr>
          <p:cNvSpPr>
            <a:spLocks noGrp="1" noChangeArrowheads="1"/>
          </p:cNvSpPr>
          <p:nvPr>
            <p:ph type="title"/>
          </p:nvPr>
        </p:nvSpPr>
        <p:spPr>
          <a:xfrm>
            <a:off x="381000" y="1828800"/>
            <a:ext cx="2351088" cy="4267200"/>
          </a:xfrm>
        </p:spPr>
        <p:txBody>
          <a:bodyPr/>
          <a:lstStyle/>
          <a:p>
            <a:r>
              <a:rPr lang="en-GB" altLang="en-US"/>
              <a:t>Home address form</a:t>
            </a:r>
          </a:p>
        </p:txBody>
      </p:sp>
      <p:sp>
        <p:nvSpPr>
          <p:cNvPr id="29699" name="Content Placeholder 2">
            <a:extLst>
              <a:ext uri="{FF2B5EF4-FFF2-40B4-BE49-F238E27FC236}">
                <a16:creationId xmlns:a16="http://schemas.microsoft.com/office/drawing/2014/main" id="{43B59E5C-11CB-430A-9188-EBE08BA76815}"/>
              </a:ext>
            </a:extLst>
          </p:cNvPr>
          <p:cNvSpPr>
            <a:spLocks noGrp="1" noChangeArrowheads="1"/>
          </p:cNvSpPr>
          <p:nvPr>
            <p:ph idx="1"/>
          </p:nvPr>
        </p:nvSpPr>
        <p:spPr>
          <a:xfrm>
            <a:off x="2865438" y="1917700"/>
            <a:ext cx="5688012" cy="4432300"/>
          </a:xfrm>
        </p:spPr>
        <p:txBody>
          <a:bodyPr/>
          <a:lstStyle/>
          <a:p>
            <a:pPr lvl="1">
              <a:buFont typeface="Arial" panose="020B0604020202020204" pitchFamily="34" charset="0"/>
              <a:buChar char="•"/>
            </a:pPr>
            <a:r>
              <a:rPr lang="en-GB" altLang="en-US" sz="2000"/>
              <a:t>Part 1 of the home address form must state:</a:t>
            </a:r>
          </a:p>
          <a:p>
            <a:pPr lvl="1">
              <a:buFont typeface="Arial" panose="020B0604020202020204" pitchFamily="34" charset="0"/>
              <a:buChar char="-"/>
            </a:pPr>
            <a:endParaRPr lang="en-GB" altLang="en-US" sz="2000"/>
          </a:p>
          <a:p>
            <a:pPr lvl="2">
              <a:spcBef>
                <a:spcPct val="0"/>
              </a:spcBef>
              <a:buFont typeface="Arial" panose="020B0604020202020204" pitchFamily="34" charset="0"/>
              <a:buChar char="-"/>
            </a:pPr>
            <a:r>
              <a:rPr lang="en-GB" altLang="en-US"/>
              <a:t>your full name and home address in full</a:t>
            </a:r>
          </a:p>
          <a:p>
            <a:pPr lvl="2">
              <a:spcBef>
                <a:spcPct val="0"/>
              </a:spcBef>
              <a:buFont typeface="Arial" panose="020B0604020202020204" pitchFamily="34" charset="0"/>
              <a:buChar char="-"/>
            </a:pPr>
            <a:r>
              <a:rPr lang="en-GB" altLang="en-US"/>
              <a:t>your qualifying address, or, where you have declared on your consent to nomination that you meet more than one qualification, your qualifying addresses</a:t>
            </a:r>
          </a:p>
          <a:p>
            <a:pPr lvl="2">
              <a:spcBef>
                <a:spcPct val="0"/>
              </a:spcBef>
              <a:buFont typeface="Arial" panose="020B0604020202020204" pitchFamily="34" charset="0"/>
              <a:buChar char="-"/>
            </a:pPr>
            <a:r>
              <a:rPr lang="en-GB" altLang="en-US"/>
              <a:t>which of the qualifications your qualifying address or addresses relate to (a, b, c and/or d) </a:t>
            </a:r>
          </a:p>
          <a:p>
            <a:pPr lvl="2">
              <a:spcBef>
                <a:spcPct val="0"/>
              </a:spcBef>
              <a:buFont typeface="Arial" panose="020B0604020202020204" pitchFamily="34" charset="0"/>
              <a:buChar char="-"/>
            </a:pPr>
            <a:r>
              <a:rPr lang="en-GB" altLang="en-US"/>
              <a:t>the full name and the home address in full of the witness to your consent to nomination</a:t>
            </a:r>
          </a:p>
          <a:p>
            <a:pPr lvl="2">
              <a:spcBef>
                <a:spcPct val="0"/>
              </a:spcBef>
              <a:buFont typeface="Arial" panose="020B0604020202020204" pitchFamily="34" charset="0"/>
              <a:buChar char="-"/>
            </a:pPr>
            <a:endParaRPr lang="en-GB" alt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2954FA82-4725-4749-8A2E-8DD7235A81B6}"/>
              </a:ext>
            </a:extLst>
          </p:cNvPr>
          <p:cNvSpPr>
            <a:spLocks noGrp="1" noChangeArrowheads="1"/>
          </p:cNvSpPr>
          <p:nvPr>
            <p:ph type="title"/>
          </p:nvPr>
        </p:nvSpPr>
        <p:spPr/>
        <p:txBody>
          <a:bodyPr/>
          <a:lstStyle/>
          <a:p>
            <a:r>
              <a:rPr lang="en-GB" altLang="en-US"/>
              <a:t>Home address form (2)</a:t>
            </a:r>
          </a:p>
        </p:txBody>
      </p:sp>
      <p:sp>
        <p:nvSpPr>
          <p:cNvPr id="31747" name="Content Placeholder 2">
            <a:extLst>
              <a:ext uri="{FF2B5EF4-FFF2-40B4-BE49-F238E27FC236}">
                <a16:creationId xmlns:a16="http://schemas.microsoft.com/office/drawing/2014/main" id="{5198CE5C-24ED-4108-B692-D050E9E3B1C4}"/>
              </a:ext>
            </a:extLst>
          </p:cNvPr>
          <p:cNvSpPr>
            <a:spLocks noGrp="1" noChangeArrowheads="1"/>
          </p:cNvSpPr>
          <p:nvPr>
            <p:ph idx="1"/>
          </p:nvPr>
        </p:nvSpPr>
        <p:spPr>
          <a:xfrm>
            <a:off x="2971800" y="1844675"/>
            <a:ext cx="5943600" cy="4251325"/>
          </a:xfrm>
        </p:spPr>
        <p:txBody>
          <a:bodyPr/>
          <a:lstStyle/>
          <a:p>
            <a:pPr lvl="1">
              <a:buFont typeface="Arial" panose="020B0604020202020204" pitchFamily="34" charset="0"/>
              <a:buChar char="•"/>
            </a:pPr>
            <a:r>
              <a:rPr lang="en-GB" altLang="en-US" sz="2000"/>
              <a:t>Part 2 of the home address form must be completed if you do not want your address to be made public:</a:t>
            </a:r>
          </a:p>
          <a:p>
            <a:pPr lvl="1">
              <a:buFont typeface="Arial" panose="020B0604020202020204" pitchFamily="34" charset="0"/>
              <a:buChar char="-"/>
            </a:pPr>
            <a:endParaRPr lang="en-GB" altLang="en-US" sz="2000"/>
          </a:p>
          <a:p>
            <a:pPr lvl="2">
              <a:buFont typeface="Arial" panose="020B0604020202020204" pitchFamily="34" charset="0"/>
              <a:buChar char="-"/>
            </a:pPr>
            <a:r>
              <a:rPr lang="en-GB" altLang="en-US"/>
              <a:t>The name of the relevant area in which your home address is situated (if your home address is in the UK),</a:t>
            </a:r>
          </a:p>
          <a:p>
            <a:pPr lvl="2">
              <a:buFont typeface="Arial" panose="020B0604020202020204" pitchFamily="34" charset="0"/>
              <a:buChar char="-"/>
            </a:pPr>
            <a:r>
              <a:rPr lang="en-GB" altLang="en-US"/>
              <a:t>if you live outside the UK, the name of the country in which your home address is situated.</a:t>
            </a:r>
          </a:p>
          <a:p>
            <a:pPr lvl="1">
              <a:buFont typeface="Arial" panose="020B0604020202020204" pitchFamily="34" charset="0"/>
              <a:buChar char="•"/>
            </a:pPr>
            <a:endParaRPr lang="en-GB" altLang="en-US"/>
          </a:p>
          <a:p>
            <a:pPr lvl="1"/>
            <a:endParaRPr lang="en-GB" altLang="en-US" sz="2000"/>
          </a:p>
          <a:p>
            <a:pPr lvl="2">
              <a:spcBef>
                <a:spcPct val="0"/>
              </a:spcBef>
              <a:buFont typeface="Arial" panose="020B0604020202020204" pitchFamily="34" charset="0"/>
              <a:buChar char="-"/>
            </a:pPr>
            <a:endParaRPr lang="en-GB" altLang="en-US"/>
          </a:p>
          <a:p>
            <a:pPr lvl="2">
              <a:spcBef>
                <a:spcPct val="0"/>
              </a:spcBef>
              <a:buFont typeface="Arial" panose="020B0604020202020204" pitchFamily="34" charset="0"/>
              <a:buChar char="-"/>
            </a:pPr>
            <a:endParaRPr lang="en-GB" alt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3999F666-CCC2-46D4-8B8D-00815A282FCA}"/>
              </a:ext>
            </a:extLst>
          </p:cNvPr>
          <p:cNvSpPr>
            <a:spLocks noGrp="1" noChangeArrowheads="1"/>
          </p:cNvSpPr>
          <p:nvPr>
            <p:ph type="title"/>
          </p:nvPr>
        </p:nvSpPr>
        <p:spPr/>
        <p:txBody>
          <a:bodyPr/>
          <a:lstStyle/>
          <a:p>
            <a:r>
              <a:rPr lang="en-GB" altLang="en-US"/>
              <a:t>Consent to nomination form</a:t>
            </a:r>
          </a:p>
        </p:txBody>
      </p:sp>
      <p:sp>
        <p:nvSpPr>
          <p:cNvPr id="3" name="Content Placeholder 2">
            <a:extLst>
              <a:ext uri="{FF2B5EF4-FFF2-40B4-BE49-F238E27FC236}">
                <a16:creationId xmlns:a16="http://schemas.microsoft.com/office/drawing/2014/main" id="{A515D2FF-D941-4390-A8DD-12CF6803589F}"/>
              </a:ext>
            </a:extLst>
          </p:cNvPr>
          <p:cNvSpPr>
            <a:spLocks noGrp="1"/>
          </p:cNvSpPr>
          <p:nvPr>
            <p:ph idx="1"/>
          </p:nvPr>
        </p:nvSpPr>
        <p:spPr/>
        <p:txBody>
          <a:bodyPr/>
          <a:lstStyle/>
          <a:p>
            <a:pPr marL="228600" lvl="1" indent="-228600">
              <a:buFontTx/>
              <a:buChar char="•"/>
              <a:defRPr/>
            </a:pPr>
            <a:r>
              <a:rPr lang="en-GB" sz="2400"/>
              <a:t>Must include:</a:t>
            </a:r>
          </a:p>
          <a:p>
            <a:pPr lvl="1" eaLnBrk="1" hangingPunct="1">
              <a:defRPr/>
            </a:pPr>
            <a:r>
              <a:rPr lang="en-GB"/>
              <a:t>name </a:t>
            </a:r>
          </a:p>
          <a:p>
            <a:pPr lvl="1" eaLnBrk="1" hangingPunct="1">
              <a:defRPr/>
            </a:pPr>
            <a:r>
              <a:rPr lang="en-GB"/>
              <a:t>which area standing in</a:t>
            </a:r>
          </a:p>
          <a:p>
            <a:pPr lvl="1" eaLnBrk="1" hangingPunct="1">
              <a:defRPr/>
            </a:pPr>
            <a:r>
              <a:rPr lang="en-GB"/>
              <a:t>confirmation of qualification(s) that apply (at least 1, but select all that apply)</a:t>
            </a:r>
          </a:p>
          <a:p>
            <a:pPr lvl="1" eaLnBrk="1" hangingPunct="1">
              <a:defRPr/>
            </a:pPr>
            <a:r>
              <a:rPr lang="en-GB"/>
              <a:t>date of birth &amp; signature</a:t>
            </a:r>
          </a:p>
          <a:p>
            <a:pPr lvl="1" eaLnBrk="1" hangingPunct="1">
              <a:defRPr/>
            </a:pPr>
            <a:r>
              <a:rPr lang="en-GB"/>
              <a:t>date of consent</a:t>
            </a:r>
          </a:p>
          <a:p>
            <a:pPr lvl="1" eaLnBrk="1" hangingPunct="1">
              <a:defRPr/>
            </a:pPr>
            <a:r>
              <a:rPr lang="en-GB"/>
              <a:t>witness’ name, and signature</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13D4A81-4048-4C50-A881-6E978696ED02}"/>
              </a:ext>
            </a:extLst>
          </p:cNvPr>
          <p:cNvSpPr>
            <a:spLocks noGrp="1" noChangeArrowheads="1"/>
          </p:cNvSpPr>
          <p:nvPr>
            <p:ph type="title"/>
          </p:nvPr>
        </p:nvSpPr>
        <p:spPr/>
        <p:txBody>
          <a:bodyPr/>
          <a:lstStyle/>
          <a:p>
            <a:pPr eaLnBrk="1" hangingPunct="1"/>
            <a:r>
              <a:rPr lang="en-GB" altLang="en-US"/>
              <a:t>Certificate of authorisation</a:t>
            </a:r>
          </a:p>
        </p:txBody>
      </p:sp>
      <p:sp>
        <p:nvSpPr>
          <p:cNvPr id="14339" name="Rectangle 3">
            <a:extLst>
              <a:ext uri="{FF2B5EF4-FFF2-40B4-BE49-F238E27FC236}">
                <a16:creationId xmlns:a16="http://schemas.microsoft.com/office/drawing/2014/main" id="{7E42706E-3F55-45B2-95D9-B8F56A19905B}"/>
              </a:ext>
            </a:extLst>
          </p:cNvPr>
          <p:cNvSpPr>
            <a:spLocks noGrp="1" noChangeArrowheads="1"/>
          </p:cNvSpPr>
          <p:nvPr>
            <p:ph type="body" idx="1"/>
          </p:nvPr>
        </p:nvSpPr>
        <p:spPr/>
        <p:txBody>
          <a:bodyPr/>
          <a:lstStyle/>
          <a:p>
            <a:pPr eaLnBrk="1" hangingPunct="1">
              <a:defRPr/>
            </a:pPr>
            <a:r>
              <a:rPr lang="en-GB" sz="1800"/>
              <a:t>Party candidates must have written permission to use the party name/description from the Nominating Officer (or a person authorised to act on their behalf) </a:t>
            </a:r>
          </a:p>
          <a:p>
            <a:pPr marL="0" indent="0" eaLnBrk="1" hangingPunct="1">
              <a:buFontTx/>
              <a:buNone/>
              <a:defRPr/>
            </a:pPr>
            <a:endParaRPr lang="en-GB" sz="1800"/>
          </a:p>
          <a:p>
            <a:pPr eaLnBrk="1" hangingPunct="1">
              <a:defRPr/>
            </a:pPr>
            <a:r>
              <a:rPr lang="en-GB" sz="1800"/>
              <a:t>The certificate may:</a:t>
            </a:r>
          </a:p>
          <a:p>
            <a:pPr lvl="1" eaLnBrk="1" hangingPunct="1">
              <a:defRPr/>
            </a:pPr>
            <a:r>
              <a:rPr lang="en-GB" sz="1800"/>
              <a:t>allow the use of the party name or a particular description</a:t>
            </a:r>
          </a:p>
          <a:p>
            <a:pPr lvl="1" eaLnBrk="1" hangingPunct="1">
              <a:defRPr/>
            </a:pPr>
            <a:r>
              <a:rPr lang="en-GB" sz="1800"/>
              <a:t>allow candidate to choose whether to use the party name or any of the descriptions registered with the Electoral Commission</a:t>
            </a:r>
          </a:p>
          <a:p>
            <a:pPr marL="342900" lvl="1" indent="0" eaLnBrk="1" hangingPunct="1">
              <a:buFontTx/>
              <a:buNone/>
              <a:defRPr/>
            </a:pPr>
            <a:endParaRPr lang="en-GB" sz="1800"/>
          </a:p>
          <a:p>
            <a:pPr marL="228600" lvl="1" indent="-228600" eaLnBrk="1" hangingPunct="1">
              <a:buFontTx/>
              <a:buChar char="•"/>
              <a:defRPr/>
            </a:pPr>
            <a:r>
              <a:rPr lang="en-GB" sz="1800">
                <a:ea typeface="+mn-ea"/>
                <a:cs typeface="+mn-cs"/>
              </a:rPr>
              <a:t>Must be submitted by 4pm </a:t>
            </a:r>
            <a:r>
              <a:rPr lang="en-GB" sz="1800">
                <a:solidFill>
                  <a:srgbClr val="FF0000"/>
                </a:solidFill>
                <a:ea typeface="+mn-ea"/>
                <a:cs typeface="+mn-cs"/>
              </a:rPr>
              <a:t>[E-19]</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494B994C-0FA8-452F-BFC7-6BEB1E11370F}"/>
              </a:ext>
            </a:extLst>
          </p:cNvPr>
          <p:cNvSpPr>
            <a:spLocks noGrp="1" noChangeArrowheads="1"/>
          </p:cNvSpPr>
          <p:nvPr>
            <p:ph type="title"/>
          </p:nvPr>
        </p:nvSpPr>
        <p:spPr/>
        <p:txBody>
          <a:bodyPr/>
          <a:lstStyle/>
          <a:p>
            <a:r>
              <a:rPr lang="en-GB" altLang="en-US"/>
              <a:t>Emblem request form</a:t>
            </a:r>
          </a:p>
        </p:txBody>
      </p:sp>
      <p:sp>
        <p:nvSpPr>
          <p:cNvPr id="3" name="Content Placeholder 2">
            <a:extLst>
              <a:ext uri="{FF2B5EF4-FFF2-40B4-BE49-F238E27FC236}">
                <a16:creationId xmlns:a16="http://schemas.microsoft.com/office/drawing/2014/main" id="{FAFD9E39-3775-45F5-964E-5911581665A2}"/>
              </a:ext>
            </a:extLst>
          </p:cNvPr>
          <p:cNvSpPr>
            <a:spLocks noGrp="1"/>
          </p:cNvSpPr>
          <p:nvPr>
            <p:ph idx="1"/>
          </p:nvPr>
        </p:nvSpPr>
        <p:spPr/>
        <p:txBody>
          <a:bodyPr/>
          <a:lstStyle/>
          <a:p>
            <a:pPr marL="228600" lvl="1" indent="-228600">
              <a:buFontTx/>
              <a:buChar char="•"/>
              <a:defRPr/>
            </a:pPr>
            <a:r>
              <a:rPr lang="en-GB" sz="1800"/>
              <a:t>Party candidates can ask for an emblem to be printed on the ballot paper</a:t>
            </a:r>
          </a:p>
          <a:p>
            <a:pPr marL="0" lvl="1" indent="0">
              <a:buFontTx/>
              <a:buNone/>
              <a:defRPr/>
            </a:pPr>
            <a:endParaRPr lang="en-GB" sz="1800"/>
          </a:p>
          <a:p>
            <a:pPr marL="228600" lvl="1" indent="-228600">
              <a:buFontTx/>
              <a:buChar char="•"/>
              <a:defRPr/>
            </a:pPr>
            <a:r>
              <a:rPr lang="en-GB" sz="1800"/>
              <a:t>Emblem request form must be submitted by 4pm </a:t>
            </a:r>
            <a:r>
              <a:rPr lang="en-GB" sz="1800">
                <a:solidFill>
                  <a:srgbClr val="FF0000"/>
                </a:solidFill>
              </a:rPr>
              <a:t>[E-19]</a:t>
            </a:r>
          </a:p>
          <a:p>
            <a:pPr marL="0" lvl="1" indent="0">
              <a:buFontTx/>
              <a:buNone/>
              <a:defRPr/>
            </a:pPr>
            <a:endParaRPr lang="en-GB" sz="1800"/>
          </a:p>
          <a:p>
            <a:pPr marL="228600" lvl="1" indent="-228600">
              <a:buFontTx/>
              <a:buChar char="•"/>
              <a:defRPr/>
            </a:pPr>
            <a:r>
              <a:rPr lang="en-GB" sz="1800"/>
              <a:t>Party candidates should supply an electronic version of the emblem to the Returning Officer if required</a:t>
            </a:r>
          </a:p>
          <a:p>
            <a:pPr marL="0" indent="0">
              <a:buFontTx/>
              <a:buNone/>
              <a:defRPr/>
            </a:pPr>
            <a:endParaRPr lang="en-GB"/>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6AB74B25-6FD9-4340-824E-A3B51614F978}"/>
              </a:ext>
            </a:extLst>
          </p:cNvPr>
          <p:cNvSpPr>
            <a:spLocks noGrp="1" noChangeArrowheads="1"/>
          </p:cNvSpPr>
          <p:nvPr>
            <p:ph type="title"/>
          </p:nvPr>
        </p:nvSpPr>
        <p:spPr/>
        <p:txBody>
          <a:bodyPr/>
          <a:lstStyle/>
          <a:p>
            <a:pPr eaLnBrk="1" hangingPunct="1"/>
            <a:r>
              <a:rPr lang="en-GB" altLang="en-US"/>
              <a:t>Joint party candidates</a:t>
            </a:r>
          </a:p>
        </p:txBody>
      </p:sp>
      <p:sp>
        <p:nvSpPr>
          <p:cNvPr id="15363" name="Rectangle 3">
            <a:extLst>
              <a:ext uri="{FF2B5EF4-FFF2-40B4-BE49-F238E27FC236}">
                <a16:creationId xmlns:a16="http://schemas.microsoft.com/office/drawing/2014/main" id="{542DEFC6-10C5-4561-A5AA-7BD44C4A9A3A}"/>
              </a:ext>
            </a:extLst>
          </p:cNvPr>
          <p:cNvSpPr>
            <a:spLocks noGrp="1" noChangeArrowheads="1"/>
          </p:cNvSpPr>
          <p:nvPr>
            <p:ph type="body" idx="1"/>
          </p:nvPr>
        </p:nvSpPr>
        <p:spPr/>
        <p:txBody>
          <a:bodyPr/>
          <a:lstStyle/>
          <a:p>
            <a:pPr eaLnBrk="1" hangingPunct="1">
              <a:defRPr/>
            </a:pPr>
            <a:r>
              <a:rPr lang="en-GB"/>
              <a:t>Nominated by </a:t>
            </a:r>
            <a:r>
              <a:rPr lang="en-GB" b="1">
                <a:solidFill>
                  <a:schemeClr val="accent2"/>
                </a:solidFill>
              </a:rPr>
              <a:t>more than one party</a:t>
            </a:r>
          </a:p>
          <a:p>
            <a:pPr marL="0" indent="0" eaLnBrk="1" hangingPunct="1">
              <a:buFontTx/>
              <a:buNone/>
              <a:defRPr/>
            </a:pPr>
            <a:endParaRPr lang="en-GB" b="1">
              <a:solidFill>
                <a:schemeClr val="accent2"/>
              </a:solidFill>
            </a:endParaRPr>
          </a:p>
          <a:p>
            <a:pPr eaLnBrk="1" hangingPunct="1">
              <a:defRPr/>
            </a:pPr>
            <a:r>
              <a:rPr lang="en-GB"/>
              <a:t>May use registered joint party descriptions</a:t>
            </a:r>
          </a:p>
          <a:p>
            <a:pPr lvl="1" eaLnBrk="1" hangingPunct="1">
              <a:defRPr/>
            </a:pPr>
            <a:r>
              <a:rPr lang="en-GB"/>
              <a:t>must be supported by certificate of authorisation </a:t>
            </a:r>
            <a:r>
              <a:rPr lang="en-GB">
                <a:solidFill>
                  <a:schemeClr val="accent6"/>
                </a:solidFill>
              </a:rPr>
              <a:t>from each party</a:t>
            </a:r>
          </a:p>
          <a:p>
            <a:pPr marL="342900" lvl="1" indent="0" eaLnBrk="1" hangingPunct="1">
              <a:buFontTx/>
              <a:buNone/>
              <a:defRPr/>
            </a:pPr>
            <a:endParaRPr lang="en-GB">
              <a:solidFill>
                <a:schemeClr val="accent6"/>
              </a:solidFill>
            </a:endParaRPr>
          </a:p>
          <a:p>
            <a:pPr eaLnBrk="1" hangingPunct="1">
              <a:defRPr/>
            </a:pPr>
            <a:r>
              <a:rPr lang="en-GB"/>
              <a:t>May use one emblem of one of the parties but there are no joint party emblems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a:extLst>
              <a:ext uri="{FF2B5EF4-FFF2-40B4-BE49-F238E27FC236}">
                <a16:creationId xmlns:a16="http://schemas.microsoft.com/office/drawing/2014/main" id="{0A58B2D5-1FAC-4CD7-B9F1-D485F75BB52B}"/>
              </a:ext>
            </a:extLst>
          </p:cNvPr>
          <p:cNvSpPr>
            <a:spLocks noGrp="1" noChangeArrowheads="1"/>
          </p:cNvSpPr>
          <p:nvPr>
            <p:ph type="title"/>
          </p:nvPr>
        </p:nvSpPr>
        <p:spPr/>
        <p:txBody>
          <a:bodyPr/>
          <a:lstStyle/>
          <a:p>
            <a:pPr eaLnBrk="1" hangingPunct="1"/>
            <a:r>
              <a:rPr lang="en-GB" altLang="en-US"/>
              <a:t>Election agent</a:t>
            </a:r>
          </a:p>
        </p:txBody>
      </p:sp>
      <p:sp>
        <p:nvSpPr>
          <p:cNvPr id="16387" name="Rectangle 6">
            <a:extLst>
              <a:ext uri="{FF2B5EF4-FFF2-40B4-BE49-F238E27FC236}">
                <a16:creationId xmlns:a16="http://schemas.microsoft.com/office/drawing/2014/main" id="{55E4E845-9565-4B67-AE59-5532C469EE31}"/>
              </a:ext>
            </a:extLst>
          </p:cNvPr>
          <p:cNvSpPr>
            <a:spLocks noGrp="1" noChangeArrowheads="1"/>
          </p:cNvSpPr>
          <p:nvPr>
            <p:ph type="body" idx="1"/>
          </p:nvPr>
        </p:nvSpPr>
        <p:spPr>
          <a:xfrm>
            <a:off x="2914650" y="1533525"/>
            <a:ext cx="5943600" cy="4329113"/>
          </a:xfrm>
        </p:spPr>
        <p:txBody>
          <a:bodyPr/>
          <a:lstStyle/>
          <a:p>
            <a:pPr marL="0" indent="0" eaLnBrk="1" hangingPunct="1">
              <a:buFontTx/>
              <a:buNone/>
              <a:defRPr/>
            </a:pPr>
            <a:endParaRPr lang="en-GB"/>
          </a:p>
          <a:p>
            <a:pPr eaLnBrk="1" hangingPunct="1">
              <a:defRPr/>
            </a:pPr>
            <a:r>
              <a:rPr lang="en-GB"/>
              <a:t>Responsible for the proper management of your election campaign; particularly its financial management.</a:t>
            </a:r>
          </a:p>
          <a:p>
            <a:pPr marL="0" indent="0" eaLnBrk="1" hangingPunct="1">
              <a:buFontTx/>
              <a:buNone/>
              <a:defRPr/>
            </a:pPr>
            <a:endParaRPr lang="en-GB"/>
          </a:p>
          <a:p>
            <a:pPr eaLnBrk="1" hangingPunct="1">
              <a:defRPr/>
            </a:pPr>
            <a:r>
              <a:rPr lang="en-GB"/>
              <a:t>Notification of appointment must reach the RO by 4pm - </a:t>
            </a:r>
            <a:r>
              <a:rPr lang="en-GB">
                <a:solidFill>
                  <a:srgbClr val="FF0000"/>
                </a:solidFill>
              </a:rPr>
              <a:t>[E-19]. </a:t>
            </a:r>
            <a:r>
              <a:rPr lang="en-GB"/>
              <a:t>Form is included in nomination pack.</a:t>
            </a:r>
          </a:p>
          <a:p>
            <a:pPr marL="0" indent="0" eaLnBrk="1" hangingPunct="1">
              <a:buFontTx/>
              <a:buNone/>
              <a:defRPr/>
            </a:pPr>
            <a:endParaRPr lang="en-GB"/>
          </a:p>
          <a:p>
            <a:pPr eaLnBrk="1" hangingPunct="1">
              <a:defRPr/>
            </a:pPr>
            <a:r>
              <a:rPr lang="en-GB"/>
              <a:t>You will become your own agent by default if none is appointed.</a:t>
            </a:r>
          </a:p>
          <a:p>
            <a:pPr marL="0" indent="0" eaLnBrk="1" hangingPunct="1">
              <a:buFontTx/>
              <a:buNone/>
              <a:defRPr/>
            </a:pPr>
            <a:endParaRPr lang="en-GB"/>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C2CD97D-8D26-4A22-A4F8-FCAC51A923A0}"/>
              </a:ext>
            </a:extLst>
          </p:cNvPr>
          <p:cNvSpPr>
            <a:spLocks noGrp="1" noChangeArrowheads="1"/>
          </p:cNvSpPr>
          <p:nvPr>
            <p:ph type="title"/>
          </p:nvPr>
        </p:nvSpPr>
        <p:spPr>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a:t>Topics </a:t>
            </a:r>
            <a:br>
              <a:rPr lang="en-GB" altLang="en-US"/>
            </a:br>
            <a:endParaRPr lang="en-GB" altLang="en-US"/>
          </a:p>
        </p:txBody>
      </p:sp>
      <p:sp>
        <p:nvSpPr>
          <p:cNvPr id="7171" name="Rectangle 3">
            <a:extLst>
              <a:ext uri="{FF2B5EF4-FFF2-40B4-BE49-F238E27FC236}">
                <a16:creationId xmlns:a16="http://schemas.microsoft.com/office/drawing/2014/main" id="{753B82F3-6150-41D2-9B4B-88275B67FE3E}"/>
              </a:ext>
            </a:extLst>
          </p:cNvPr>
          <p:cNvSpPr>
            <a:spLocks noGrp="1" noChangeArrowheads="1"/>
          </p:cNvSpPr>
          <p:nvPr>
            <p:ph type="body" idx="1"/>
          </p:nvPr>
        </p:nvSpPr>
        <p:spPr>
          <a:xfrm>
            <a:off x="1909621" y="1557506"/>
            <a:ext cx="5943600" cy="5187825"/>
          </a:xfrm>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eaLnBrk="1" hangingPunct="1">
              <a:buNone/>
            </a:pPr>
            <a:r>
              <a:rPr lang="en-GB" altLang="en-US" sz="2000"/>
              <a:t>This briefing will outline:</a:t>
            </a:r>
          </a:p>
          <a:p>
            <a:pPr marL="342900" indent="-342900">
              <a:buFont typeface="Arial"/>
              <a:buChar char="•"/>
            </a:pPr>
            <a:r>
              <a:rPr lang="en-GB" altLang="en-US" sz="2000"/>
              <a:t>who’s who</a:t>
            </a:r>
            <a:endParaRPr lang="en-GB"/>
          </a:p>
          <a:p>
            <a:pPr marL="342900" indent="-342900" eaLnBrk="1" hangingPunct="1">
              <a:buFont typeface="Arial"/>
            </a:pPr>
            <a:r>
              <a:rPr lang="en-GB" altLang="en-US" sz="2000"/>
              <a:t>key dates of the election timetable</a:t>
            </a:r>
          </a:p>
          <a:p>
            <a:pPr marL="342900" indent="-342900" eaLnBrk="1" hangingPunct="1">
              <a:buFont typeface="Arial"/>
            </a:pPr>
            <a:r>
              <a:rPr lang="en-GB" altLang="en-US" sz="2000"/>
              <a:t>qualifications and disqualifications</a:t>
            </a:r>
          </a:p>
          <a:p>
            <a:pPr marL="342900" indent="-342900" eaLnBrk="1" hangingPunct="1">
              <a:buFont typeface="Arial"/>
            </a:pPr>
            <a:r>
              <a:rPr lang="en-GB" altLang="en-US" sz="2000"/>
              <a:t>nominations</a:t>
            </a:r>
          </a:p>
          <a:p>
            <a:pPr marL="342900" indent="-342900" eaLnBrk="1" hangingPunct="1">
              <a:buFont typeface="Arial"/>
            </a:pPr>
            <a:r>
              <a:rPr lang="en-GB" altLang="en-US" sz="2000"/>
              <a:t>agents</a:t>
            </a:r>
          </a:p>
          <a:p>
            <a:pPr marL="342900" indent="-342900">
              <a:buFont typeface="Arial"/>
            </a:pPr>
            <a:r>
              <a:rPr lang="en-GB" altLang="en-US" sz="2000"/>
              <a:t>voter ID</a:t>
            </a:r>
          </a:p>
          <a:p>
            <a:pPr marL="342900" indent="-342900">
              <a:buFont typeface="Arial"/>
            </a:pPr>
            <a:r>
              <a:rPr lang="en-GB" altLang="en-US" sz="2000"/>
              <a:t>postal votes</a:t>
            </a:r>
          </a:p>
          <a:p>
            <a:pPr marL="342900" indent="-342900" eaLnBrk="1" hangingPunct="1">
              <a:buFont typeface="Arial"/>
            </a:pPr>
            <a:r>
              <a:rPr lang="en-GB" altLang="en-US" sz="2000"/>
              <a:t>polling day </a:t>
            </a:r>
          </a:p>
          <a:p>
            <a:pPr marL="342900" indent="-342900" eaLnBrk="1" hangingPunct="1">
              <a:buFont typeface="Arial"/>
            </a:pPr>
            <a:r>
              <a:rPr lang="en-GB" altLang="en-US" sz="2000"/>
              <a:t>counting of votes</a:t>
            </a:r>
          </a:p>
          <a:p>
            <a:pPr marL="342900" indent="-342900" eaLnBrk="1" hangingPunct="1">
              <a:buFont typeface="Arial"/>
            </a:pPr>
            <a:r>
              <a:rPr lang="en-GB" altLang="en-US" sz="2000"/>
              <a:t>candidate spending</a:t>
            </a:r>
          </a:p>
          <a:p>
            <a:pPr marL="342900" indent="-342900">
              <a:buFont typeface="Arial"/>
            </a:pPr>
            <a:r>
              <a:rPr lang="en-GB" altLang="en-US" sz="2000"/>
              <a:t>integrity issues</a:t>
            </a:r>
          </a:p>
          <a:p>
            <a:pPr marL="342900" indent="-342900" eaLnBrk="1" hangingPunct="1">
              <a:buFont typeface="Arial"/>
            </a:pPr>
            <a:r>
              <a:rPr lang="en-GB" altLang="en-US" sz="2000"/>
              <a:t>contacts</a:t>
            </a:r>
          </a:p>
        </p:txBody>
      </p:sp>
    </p:spTree>
  </p:cSld>
  <p:clrMapOvr>
    <a:overrideClrMapping bg1="lt1" tx1="dk1" bg2="lt2" tx2="dk2" accent1="accent1" accent2="accent2" accent3="accent3" accent4="accent4" accent5="accent5" accent6="accent6" hlink="hlink" folHlink="folHlink"/>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E17FD7CC-4772-42D1-8180-CCCF8CB42DA5}"/>
              </a:ext>
            </a:extLst>
          </p:cNvPr>
          <p:cNvSpPr>
            <a:spLocks noGrp="1" noChangeArrowheads="1"/>
          </p:cNvSpPr>
          <p:nvPr>
            <p:ph type="title"/>
          </p:nvPr>
        </p:nvSpPr>
        <p:spPr/>
        <p:txBody>
          <a:bodyPr/>
          <a:lstStyle/>
          <a:p>
            <a:r>
              <a:rPr lang="en-GB" altLang="en-US"/>
              <a:t>Other agents	</a:t>
            </a:r>
          </a:p>
        </p:txBody>
      </p:sp>
      <p:sp>
        <p:nvSpPr>
          <p:cNvPr id="3" name="Content Placeholder 2">
            <a:extLst>
              <a:ext uri="{FF2B5EF4-FFF2-40B4-BE49-F238E27FC236}">
                <a16:creationId xmlns:a16="http://schemas.microsoft.com/office/drawing/2014/main" id="{4E7A1582-DA2E-49A4-9FF2-8F2942442178}"/>
              </a:ext>
            </a:extLst>
          </p:cNvPr>
          <p:cNvSpPr>
            <a:spLocks noGrp="1"/>
          </p:cNvSpPr>
          <p:nvPr>
            <p:ph idx="1"/>
          </p:nvPr>
        </p:nvSpPr>
        <p:spPr/>
        <p:txBody>
          <a:bodyPr/>
          <a:lstStyle/>
          <a:p>
            <a:pPr marL="228600" lvl="1" indent="-228600" eaLnBrk="1" hangingPunct="1">
              <a:buFontTx/>
              <a:buChar char="•"/>
              <a:defRPr/>
            </a:pPr>
            <a:r>
              <a:rPr lang="en-GB" sz="2400"/>
              <a:t>Other agents can be appointed to attend postal vote openings, polling stations and the count on your behalf:</a:t>
            </a:r>
            <a:endParaRPr lang="en-GB"/>
          </a:p>
          <a:p>
            <a:pPr lvl="1" eaLnBrk="1" hangingPunct="1">
              <a:defRPr/>
            </a:pPr>
            <a:r>
              <a:rPr lang="en-GB"/>
              <a:t>You must give notice in writing of any people appointed as polling and counting agents by </a:t>
            </a:r>
            <a:r>
              <a:rPr lang="en-GB">
                <a:solidFill>
                  <a:srgbClr val="FF0000"/>
                </a:solidFill>
              </a:rPr>
              <a:t>[E-5].</a:t>
            </a:r>
          </a:p>
          <a:p>
            <a:pPr lvl="1" eaLnBrk="1" hangingPunct="1">
              <a:defRPr/>
            </a:pPr>
            <a:r>
              <a:rPr lang="en-GB"/>
              <a:t>The appointment of postal voting agents attending a particular opening session must be made before the start of the session. We will give 48 hours’ notice.</a:t>
            </a:r>
          </a:p>
          <a:p>
            <a:pPr marL="342900" lvl="1" indent="0" eaLnBrk="1" hangingPunct="1">
              <a:buFontTx/>
              <a:buNone/>
              <a:defRPr/>
            </a:pPr>
            <a:endParaRPr lang="en-GB"/>
          </a:p>
          <a:p>
            <a:pPr marL="342900" lvl="1" indent="0" eaLnBrk="1" hangingPunct="1">
              <a:buFontTx/>
              <a:buNone/>
              <a:defRPr/>
            </a:pPr>
            <a:endParaRPr lang="en-GB"/>
          </a:p>
          <a:p>
            <a:pPr>
              <a:defRPr/>
            </a:pPr>
            <a:endParaRPr lang="en-GB"/>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2A3FD21C-B1B2-4C53-AE72-F79C16933A39}"/>
              </a:ext>
            </a:extLst>
          </p:cNvPr>
          <p:cNvSpPr>
            <a:spLocks noGrp="1" noChangeArrowheads="1"/>
          </p:cNvSpPr>
          <p:nvPr>
            <p:ph type="title"/>
          </p:nvPr>
        </p:nvSpPr>
        <p:spPr/>
        <p:txBody>
          <a:bodyPr/>
          <a:lstStyle/>
          <a:p>
            <a:r>
              <a:rPr lang="en-GB" altLang="en-US"/>
              <a:t>Access to electoral register/absent voting lists</a:t>
            </a:r>
          </a:p>
        </p:txBody>
      </p:sp>
      <p:sp>
        <p:nvSpPr>
          <p:cNvPr id="3" name="Content Placeholder 2">
            <a:extLst>
              <a:ext uri="{FF2B5EF4-FFF2-40B4-BE49-F238E27FC236}">
                <a16:creationId xmlns:a16="http://schemas.microsoft.com/office/drawing/2014/main" id="{42979695-4510-4961-BDC2-B40AFDC82561}"/>
              </a:ext>
            </a:extLst>
          </p:cNvPr>
          <p:cNvSpPr>
            <a:spLocks noGrp="1"/>
          </p:cNvSpPr>
          <p:nvPr>
            <p:ph idx="1"/>
          </p:nvPr>
        </p:nvSpPr>
        <p:spPr>
          <a:xfrm>
            <a:off x="2687638" y="1828800"/>
            <a:ext cx="5943600" cy="4713288"/>
          </a:xfrm>
        </p:spPr>
        <p:txBody>
          <a:bodyPr/>
          <a:lstStyle/>
          <a:p>
            <a:pPr>
              <a:defRPr/>
            </a:pPr>
            <a:r>
              <a:rPr lang="en-GB"/>
              <a:t>Access by candidates – once you </a:t>
            </a:r>
            <a:r>
              <a:rPr lang="en-GB" b="1"/>
              <a:t>officially</a:t>
            </a:r>
            <a:r>
              <a:rPr lang="en-GB"/>
              <a:t> become a candidate:</a:t>
            </a:r>
          </a:p>
          <a:p>
            <a:pPr lvl="1">
              <a:defRPr/>
            </a:pPr>
            <a:r>
              <a:rPr lang="en-GB"/>
              <a:t>earliest, on </a:t>
            </a:r>
            <a:r>
              <a:rPr lang="en-GB">
                <a:solidFill>
                  <a:srgbClr val="FF0000"/>
                </a:solidFill>
              </a:rPr>
              <a:t>[last date for publication of notice of election (E-25)] </a:t>
            </a:r>
            <a:r>
              <a:rPr lang="en-GB"/>
              <a:t>if you, or others declared yourself a candidate</a:t>
            </a:r>
          </a:p>
          <a:p>
            <a:pPr lvl="1">
              <a:defRPr/>
            </a:pPr>
            <a:r>
              <a:rPr lang="en-GB"/>
              <a:t>once you or others have declared yourself a candidate after this date / date you submit your nomination papers</a:t>
            </a:r>
          </a:p>
          <a:p>
            <a:pPr marL="228600" lvl="1" indent="-228600">
              <a:buFontTx/>
              <a:buChar char="•"/>
              <a:defRPr/>
            </a:pPr>
            <a:r>
              <a:rPr lang="en-GB" sz="2400">
                <a:ea typeface="+mn-ea"/>
                <a:cs typeface="+mn-cs"/>
              </a:rPr>
              <a:t>Make </a:t>
            </a:r>
            <a:r>
              <a:rPr lang="en-GB" sz="2400">
                <a:solidFill>
                  <a:srgbClr val="B9005C"/>
                </a:solidFill>
                <a:ea typeface="+mn-ea"/>
                <a:cs typeface="+mn-cs"/>
              </a:rPr>
              <a:t>written</a:t>
            </a:r>
            <a:r>
              <a:rPr lang="en-GB" sz="2400">
                <a:ea typeface="+mn-ea"/>
                <a:cs typeface="+mn-cs"/>
              </a:rPr>
              <a:t> request to the ERO – forms are available from the office / are included in your nomination pack.</a:t>
            </a:r>
          </a:p>
          <a:p>
            <a:pPr marL="0" lvl="1" indent="0">
              <a:buFontTx/>
              <a:buNone/>
              <a:defRPr/>
            </a:pPr>
            <a:endParaRPr lang="en-GB" sz="2400" b="1">
              <a:solidFill>
                <a:schemeClr val="accent6"/>
              </a:solidFill>
            </a:endParaRPr>
          </a:p>
          <a:p>
            <a:pPr marL="228600" lvl="1" indent="-228600">
              <a:buFontTx/>
              <a:buChar char="•"/>
              <a:defRPr/>
            </a:pPr>
            <a:endParaRPr lang="en-GB" sz="2400">
              <a:ea typeface="+mn-ea"/>
              <a:cs typeface="+mn-cs"/>
            </a:endParaRPr>
          </a:p>
          <a:p>
            <a:pPr marL="342900" lvl="1" indent="0">
              <a:buFontTx/>
              <a:buNone/>
              <a:defRPr/>
            </a:pPr>
            <a:endParaRPr lang="en-GB">
              <a:solidFill>
                <a:schemeClr val="accent6"/>
              </a:solidFill>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F21E3B50-DAEC-4277-B579-04E88EB3B869}"/>
              </a:ext>
            </a:extLst>
          </p:cNvPr>
          <p:cNvSpPr>
            <a:spLocks noGrp="1" noChangeArrowheads="1"/>
          </p:cNvSpPr>
          <p:nvPr>
            <p:ph type="title"/>
          </p:nvPr>
        </p:nvSpPr>
        <p:spPr/>
        <p:txBody>
          <a:bodyPr/>
          <a:lstStyle/>
          <a:p>
            <a:r>
              <a:rPr lang="en-GB" altLang="en-US"/>
              <a:t>Access to electoral register / absent voting lists</a:t>
            </a:r>
          </a:p>
        </p:txBody>
      </p:sp>
      <p:sp>
        <p:nvSpPr>
          <p:cNvPr id="3" name="Content Placeholder 2">
            <a:extLst>
              <a:ext uri="{FF2B5EF4-FFF2-40B4-BE49-F238E27FC236}">
                <a16:creationId xmlns:a16="http://schemas.microsoft.com/office/drawing/2014/main" id="{9E73B53C-2DA5-4AE6-B3A6-6775933382DC}"/>
              </a:ext>
            </a:extLst>
          </p:cNvPr>
          <p:cNvSpPr>
            <a:spLocks noGrp="1"/>
          </p:cNvSpPr>
          <p:nvPr>
            <p:ph idx="1"/>
          </p:nvPr>
        </p:nvSpPr>
        <p:spPr/>
        <p:txBody>
          <a:bodyPr/>
          <a:lstStyle/>
          <a:p>
            <a:pPr>
              <a:defRPr/>
            </a:pPr>
            <a:r>
              <a:rPr lang="en-GB">
                <a:solidFill>
                  <a:schemeClr val="accent6"/>
                </a:solidFill>
              </a:rPr>
              <a:t>Only use data for permitted purposes</a:t>
            </a:r>
            <a:endParaRPr lang="en-GB" b="1">
              <a:solidFill>
                <a:schemeClr val="accent6"/>
              </a:solidFill>
            </a:endParaRPr>
          </a:p>
          <a:p>
            <a:pPr lvl="1">
              <a:defRPr/>
            </a:pPr>
            <a:r>
              <a:rPr lang="en-GB"/>
              <a:t>to complete the nomination form</a:t>
            </a:r>
          </a:p>
          <a:p>
            <a:pPr lvl="1">
              <a:defRPr/>
            </a:pPr>
            <a:r>
              <a:rPr lang="en-GB"/>
              <a:t>to help you campaign</a:t>
            </a:r>
          </a:p>
          <a:p>
            <a:pPr lvl="1">
              <a:defRPr/>
            </a:pPr>
            <a:r>
              <a:rPr lang="en-GB"/>
              <a:t>to check that donations/loans are permissible</a:t>
            </a:r>
          </a:p>
          <a:p>
            <a:pPr marL="0" lvl="1" indent="0">
              <a:buFontTx/>
              <a:buNone/>
              <a:defRPr/>
            </a:pPr>
            <a:endParaRPr lang="en-GB" sz="2400" b="1">
              <a:solidFill>
                <a:schemeClr val="accent6"/>
              </a:solidFill>
            </a:endParaRPr>
          </a:p>
          <a:p>
            <a:pPr marL="228600" lvl="1" indent="-228600">
              <a:buFontTx/>
              <a:buChar char="•"/>
              <a:defRPr/>
            </a:pPr>
            <a:endParaRPr lang="en-GB" sz="2400">
              <a:ea typeface="+mn-ea"/>
              <a:cs typeface="+mn-cs"/>
            </a:endParaRPr>
          </a:p>
          <a:p>
            <a:pPr marL="342900" lvl="1" indent="0">
              <a:buFontTx/>
              <a:buNone/>
              <a:defRPr/>
            </a:pPr>
            <a:endParaRPr lang="en-GB">
              <a:solidFill>
                <a:schemeClr val="accent6"/>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D4FF59DB-F705-4348-B82A-08E22E468EE8}"/>
              </a:ext>
            </a:extLst>
          </p:cNvPr>
          <p:cNvSpPr>
            <a:spLocks noGrp="1" noChangeArrowheads="1"/>
          </p:cNvSpPr>
          <p:nvPr>
            <p:ph type="title"/>
          </p:nvPr>
        </p:nvSpPr>
        <p:spPr/>
        <p:txBody>
          <a:bodyPr/>
          <a:lstStyle/>
          <a:p>
            <a:r>
              <a:rPr lang="en-GB" altLang="en-US"/>
              <a:t>Registration (1)</a:t>
            </a:r>
          </a:p>
        </p:txBody>
      </p:sp>
      <p:sp>
        <p:nvSpPr>
          <p:cNvPr id="3" name="Content Placeholder 2">
            <a:extLst>
              <a:ext uri="{FF2B5EF4-FFF2-40B4-BE49-F238E27FC236}">
                <a16:creationId xmlns:a16="http://schemas.microsoft.com/office/drawing/2014/main" id="{6DBDF00C-AB99-4220-8D77-AFFF3D887031}"/>
              </a:ext>
            </a:extLst>
          </p:cNvPr>
          <p:cNvSpPr>
            <a:spLocks noGrp="1"/>
          </p:cNvSpPr>
          <p:nvPr>
            <p:ph idx="1"/>
          </p:nvPr>
        </p:nvSpPr>
        <p:spPr/>
        <p:txBody>
          <a:bodyPr/>
          <a:lstStyle/>
          <a:p>
            <a:pPr>
              <a:defRPr/>
            </a:pPr>
            <a:r>
              <a:rPr lang="en-GB"/>
              <a:t>As a candidate you are uniquely placed to encourage people to register to vote. </a:t>
            </a:r>
          </a:p>
          <a:p>
            <a:pPr>
              <a:defRPr/>
            </a:pPr>
            <a:r>
              <a:rPr lang="en-GB"/>
              <a:t>You should encourage people to register as soon as possible.</a:t>
            </a:r>
          </a:p>
          <a:p>
            <a:pPr>
              <a:defRPr/>
            </a:pPr>
            <a:r>
              <a:rPr lang="en-GB"/>
              <a:t>The deadline for applying for the election is </a:t>
            </a:r>
            <a:r>
              <a:rPr lang="en-GB">
                <a:solidFill>
                  <a:srgbClr val="FF0000"/>
                </a:solidFill>
              </a:rPr>
              <a:t>[insert date]</a:t>
            </a:r>
            <a:r>
              <a:rPr lang="en-GB"/>
              <a:t>. </a:t>
            </a:r>
          </a:p>
          <a:p>
            <a:pPr>
              <a:defRPr/>
            </a:pPr>
            <a:r>
              <a:rPr lang="en-GB"/>
              <a:t>Individuals can apply to register online at </a:t>
            </a:r>
            <a:r>
              <a:rPr lang="en-GB" b="1">
                <a:hlinkClick r:id="rId3"/>
              </a:rPr>
              <a:t>https://www.gov.uk/register-to-vote</a:t>
            </a:r>
            <a:r>
              <a:rPr lang="en-GB"/>
              <a:t>. It only takes a few minutes.</a:t>
            </a:r>
          </a:p>
          <a:p>
            <a:pPr marL="0" indent="0">
              <a:buFontTx/>
              <a:buNone/>
              <a:defRPr/>
            </a:pPr>
            <a:endParaRPr lang="en-GB"/>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02BCA012-2AFD-4386-8BEA-C7F2619D4EAA}"/>
              </a:ext>
            </a:extLst>
          </p:cNvPr>
          <p:cNvSpPr>
            <a:spLocks noGrp="1" noChangeArrowheads="1"/>
          </p:cNvSpPr>
          <p:nvPr>
            <p:ph type="title"/>
          </p:nvPr>
        </p:nvSpPr>
        <p:spPr>
          <a:xfrm>
            <a:off x="536575" y="1241425"/>
            <a:ext cx="2516188" cy="4267200"/>
          </a:xfrm>
        </p:spPr>
        <p:txBody>
          <a:bodyPr/>
          <a:lstStyle/>
          <a:p>
            <a:r>
              <a:rPr lang="en-GB" altLang="en-US"/>
              <a:t>Registration (2)</a:t>
            </a:r>
          </a:p>
        </p:txBody>
      </p:sp>
      <p:sp>
        <p:nvSpPr>
          <p:cNvPr id="52227" name="Content Placeholder 2">
            <a:extLst>
              <a:ext uri="{FF2B5EF4-FFF2-40B4-BE49-F238E27FC236}">
                <a16:creationId xmlns:a16="http://schemas.microsoft.com/office/drawing/2014/main" id="{2D17D5D0-2B9E-4BC9-9723-27D8714F52A0}"/>
              </a:ext>
            </a:extLst>
          </p:cNvPr>
          <p:cNvSpPr>
            <a:spLocks noGrp="1" noChangeArrowheads="1"/>
          </p:cNvSpPr>
          <p:nvPr>
            <p:ph idx="1"/>
          </p:nvPr>
        </p:nvSpPr>
        <p:spPr/>
        <p:txBody>
          <a:bodyPr/>
          <a:lstStyle/>
          <a:p>
            <a:r>
              <a:rPr lang="en-GB" altLang="en-US"/>
              <a:t>When discussing registering to vote with individuals, you will need to make them aware that they will need to provide:</a:t>
            </a:r>
          </a:p>
          <a:p>
            <a:pPr lvl="1"/>
            <a:r>
              <a:rPr lang="en-GB" altLang="en-US"/>
              <a:t>their National Insurance number</a:t>
            </a:r>
          </a:p>
          <a:p>
            <a:pPr lvl="1"/>
            <a:r>
              <a:rPr lang="en-GB" altLang="en-US"/>
              <a:t>date of birth and address</a:t>
            </a:r>
          </a:p>
          <a:p>
            <a:r>
              <a:rPr lang="en-GB" altLang="en-US"/>
              <a:t>People who do not have / cannot retrieve their National Insurance number can still register, but they may need to provide further information. If so, they will be contacted by the ERO.</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5EF7F413-A842-46DF-B8B4-E3313EBCF5EE}"/>
              </a:ext>
            </a:extLst>
          </p:cNvPr>
          <p:cNvSpPr>
            <a:spLocks noGrp="1" noChangeArrowheads="1"/>
          </p:cNvSpPr>
          <p:nvPr>
            <p:ph type="title"/>
          </p:nvPr>
        </p:nvSpPr>
        <p:spPr/>
        <p:txBody>
          <a:bodyPr/>
          <a:lstStyle/>
          <a:p>
            <a:r>
              <a:rPr lang="en-GB" altLang="en-US"/>
              <a:t>Absent voting applications</a:t>
            </a:r>
          </a:p>
        </p:txBody>
      </p:sp>
      <p:sp>
        <p:nvSpPr>
          <p:cNvPr id="54275" name="Content Placeholder 2">
            <a:extLst>
              <a:ext uri="{FF2B5EF4-FFF2-40B4-BE49-F238E27FC236}">
                <a16:creationId xmlns:a16="http://schemas.microsoft.com/office/drawing/2014/main" id="{FEF39728-B988-4A54-A63D-23CB9DC2D615}"/>
              </a:ext>
            </a:extLst>
          </p:cNvPr>
          <p:cNvSpPr>
            <a:spLocks noGrp="1" noChangeArrowheads="1"/>
          </p:cNvSpPr>
          <p:nvPr>
            <p:ph idx="1"/>
          </p:nvPr>
        </p:nvSpPr>
        <p:spPr>
          <a:xfrm>
            <a:off x="2971800" y="1548055"/>
            <a:ext cx="5943600" cy="5138091"/>
          </a:xfrm>
        </p:spPr>
        <p:txBody>
          <a:bodyPr/>
          <a:lstStyle/>
          <a:p>
            <a:r>
              <a:rPr lang="en-GB" sz="1800"/>
              <a:t>Highlight that electors can now apply online at </a:t>
            </a:r>
            <a:r>
              <a:rPr lang="en-GB" sz="1800">
                <a:hlinkClick r:id="rId3"/>
              </a:rPr>
              <a:t>www.gov.uk/apply-postal-vote</a:t>
            </a:r>
            <a:r>
              <a:rPr lang="en-GB" sz="1800"/>
              <a:t> or </a:t>
            </a:r>
            <a:r>
              <a:rPr lang="en-GB" sz="1800">
                <a:hlinkClick r:id="rId4"/>
              </a:rPr>
              <a:t>www.gov.uk/apply-proxy-vote</a:t>
            </a:r>
            <a:r>
              <a:rPr lang="en-GB" sz="1800"/>
              <a:t> </a:t>
            </a:r>
            <a:endParaRPr lang="en-US" sz="1800"/>
          </a:p>
          <a:p>
            <a:r>
              <a:rPr lang="en-GB" sz="1800"/>
              <a:t>When talking to electors about applying to vote by post or proxy, you should make them aware of the relevant deadlines and advise them to apply early </a:t>
            </a:r>
            <a:endParaRPr lang="en-US" sz="1800"/>
          </a:p>
          <a:p>
            <a:r>
              <a:rPr lang="en-GB" sz="1800"/>
              <a:t>You will need to make them aware that they will need to provide their National Insurance number, date of birth, signature and address to register.</a:t>
            </a:r>
          </a:p>
          <a:p>
            <a:r>
              <a:rPr lang="en-GB" sz="1800"/>
              <a:t>People who do not have / cannot retrieve their National Insurance Number or cannot provide a signature can still apply, but they may need to provide further information. If so, they will be contacted by the ERO.</a:t>
            </a:r>
            <a:endParaRPr lang="en-US" sz="1800"/>
          </a:p>
          <a:p>
            <a:r>
              <a:rPr lang="en-GB" sz="1800"/>
              <a:t>If you are encouraging people to apply for a postal (or proxy) vote, make sure you explain that they will only qualify for one if they are (or will be) registered in time to vote at the elections.</a:t>
            </a:r>
          </a:p>
          <a:p>
            <a:pPr marL="0" indent="0">
              <a:buNone/>
            </a:pPr>
            <a:endParaRPr lang="en-GB" altLang="en-US"/>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266A-C771-5A96-D12E-C3D897C994E1}"/>
              </a:ext>
            </a:extLst>
          </p:cNvPr>
          <p:cNvSpPr>
            <a:spLocks noGrp="1"/>
          </p:cNvSpPr>
          <p:nvPr>
            <p:ph type="title"/>
          </p:nvPr>
        </p:nvSpPr>
        <p:spPr/>
        <p:txBody>
          <a:bodyPr/>
          <a:lstStyle/>
          <a:p>
            <a:r>
              <a:rPr lang="en-GB"/>
              <a:t>Absent voting - campaigners</a:t>
            </a:r>
            <a:endParaRPr lang="en-US"/>
          </a:p>
        </p:txBody>
      </p:sp>
      <p:sp>
        <p:nvSpPr>
          <p:cNvPr id="3" name="Content Placeholder 2">
            <a:extLst>
              <a:ext uri="{FF2B5EF4-FFF2-40B4-BE49-F238E27FC236}">
                <a16:creationId xmlns:a16="http://schemas.microsoft.com/office/drawing/2014/main" id="{85617AB1-D3CF-0E02-A967-CECD75C7DBBB}"/>
              </a:ext>
            </a:extLst>
          </p:cNvPr>
          <p:cNvSpPr>
            <a:spLocks noGrp="1"/>
          </p:cNvSpPr>
          <p:nvPr>
            <p:ph idx="1"/>
          </p:nvPr>
        </p:nvSpPr>
        <p:spPr/>
        <p:txBody>
          <a:bodyPr/>
          <a:lstStyle/>
          <a:p>
            <a:r>
              <a:rPr lang="en-GB"/>
              <a:t>Campaigners </a:t>
            </a:r>
            <a:r>
              <a:rPr lang="en-US"/>
              <a:t>cannot handle postal votes for other electors who are not close relatives or someone for whom they provide regular care</a:t>
            </a:r>
          </a:p>
          <a:p>
            <a:r>
              <a:rPr lang="en-US"/>
              <a:t>Campaigners may handle postal voting documents if that’s a feature of a job they hold (e.g. a postal worker) </a:t>
            </a:r>
          </a:p>
          <a:p>
            <a:r>
              <a:rPr lang="en-US"/>
              <a:t>New limits on the number of postal votes that can be handed in – a maximum of five plus their own for each poll</a:t>
            </a:r>
          </a:p>
        </p:txBody>
      </p:sp>
    </p:spTree>
    <p:extLst>
      <p:ext uri="{BB962C8B-B14F-4D97-AF65-F5344CB8AC3E}">
        <p14:creationId xmlns:p14="http://schemas.microsoft.com/office/powerpoint/2010/main" val="343868787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266A-C771-5A96-D12E-C3D897C994E1}"/>
              </a:ext>
            </a:extLst>
          </p:cNvPr>
          <p:cNvSpPr>
            <a:spLocks noGrp="1"/>
          </p:cNvSpPr>
          <p:nvPr>
            <p:ph type="title"/>
          </p:nvPr>
        </p:nvSpPr>
        <p:spPr/>
        <p:txBody>
          <a:bodyPr/>
          <a:lstStyle/>
          <a:p>
            <a:r>
              <a:rPr lang="en-GB"/>
              <a:t>Absent voting – Who is a campaigner?</a:t>
            </a:r>
            <a:endParaRPr lang="en-US"/>
          </a:p>
        </p:txBody>
      </p:sp>
      <p:sp>
        <p:nvSpPr>
          <p:cNvPr id="3" name="Content Placeholder 2">
            <a:extLst>
              <a:ext uri="{FF2B5EF4-FFF2-40B4-BE49-F238E27FC236}">
                <a16:creationId xmlns:a16="http://schemas.microsoft.com/office/drawing/2014/main" id="{85617AB1-D3CF-0E02-A967-CECD75C7DBBB}"/>
              </a:ext>
            </a:extLst>
          </p:cNvPr>
          <p:cNvSpPr>
            <a:spLocks noGrp="1"/>
          </p:cNvSpPr>
          <p:nvPr>
            <p:ph idx="1"/>
          </p:nvPr>
        </p:nvSpPr>
        <p:spPr>
          <a:xfrm>
            <a:off x="2971800" y="1828799"/>
            <a:ext cx="5943600" cy="4823791"/>
          </a:xfrm>
        </p:spPr>
        <p:txBody>
          <a:bodyPr/>
          <a:lstStyle/>
          <a:p>
            <a:pPr marL="0" indent="0">
              <a:buNone/>
            </a:pPr>
            <a:r>
              <a:rPr lang="en-GB"/>
              <a:t>A campaigner is:</a:t>
            </a:r>
          </a:p>
          <a:p>
            <a:r>
              <a:rPr lang="en-GB"/>
              <a:t>a candidate at the election(s)</a:t>
            </a:r>
          </a:p>
          <a:p>
            <a:r>
              <a:rPr lang="en-GB"/>
              <a:t>an election agent</a:t>
            </a:r>
          </a:p>
          <a:p>
            <a:r>
              <a:rPr lang="en-GB"/>
              <a:t>employed by the candidate (for the purposes of the candidate’s activities at the election)</a:t>
            </a:r>
          </a:p>
          <a:p>
            <a:r>
              <a:rPr lang="en-GB"/>
              <a:t>a member of a registered political party who is carrying out activity to promote a particular outcome at an election</a:t>
            </a:r>
          </a:p>
          <a:p>
            <a:r>
              <a:rPr lang="en-GB"/>
              <a:t>someone employed by a registered political party in connection with that party’s political activities</a:t>
            </a:r>
            <a:endParaRPr lang="en-US"/>
          </a:p>
        </p:txBody>
      </p:sp>
    </p:spTree>
    <p:extLst>
      <p:ext uri="{BB962C8B-B14F-4D97-AF65-F5344CB8AC3E}">
        <p14:creationId xmlns:p14="http://schemas.microsoft.com/office/powerpoint/2010/main" val="129663388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4">
            <a:extLst>
              <a:ext uri="{FF2B5EF4-FFF2-40B4-BE49-F238E27FC236}">
                <a16:creationId xmlns:a16="http://schemas.microsoft.com/office/drawing/2014/main" id="{1CE79815-2BC4-46C9-A409-A07EB96A449F}"/>
              </a:ext>
            </a:extLst>
          </p:cNvPr>
          <p:cNvSpPr>
            <a:spLocks noGrp="1" noChangeArrowheads="1"/>
          </p:cNvSpPr>
          <p:nvPr>
            <p:ph type="title"/>
          </p:nvPr>
        </p:nvSpPr>
        <p:spPr/>
        <p:txBody>
          <a:bodyPr/>
          <a:lstStyle/>
          <a:p>
            <a:r>
              <a:rPr lang="en-GB" altLang="en-US"/>
              <a:t>Voter Identification</a:t>
            </a:r>
          </a:p>
        </p:txBody>
      </p:sp>
      <p:sp>
        <p:nvSpPr>
          <p:cNvPr id="56323" name="Content Placeholder 5">
            <a:extLst>
              <a:ext uri="{FF2B5EF4-FFF2-40B4-BE49-F238E27FC236}">
                <a16:creationId xmlns:a16="http://schemas.microsoft.com/office/drawing/2014/main" id="{BC3B1EA0-D9E9-4CAE-AE31-C439CE6F33D3}"/>
              </a:ext>
            </a:extLst>
          </p:cNvPr>
          <p:cNvSpPr>
            <a:spLocks noGrp="1" noChangeArrowheads="1"/>
          </p:cNvSpPr>
          <p:nvPr>
            <p:ph idx="1"/>
          </p:nvPr>
        </p:nvSpPr>
        <p:spPr/>
        <p:txBody>
          <a:bodyPr/>
          <a:lstStyle/>
          <a:p>
            <a:r>
              <a:rPr lang="en-GB" altLang="en-US"/>
              <a:t>Voters in this election will need to provide a form of accepted photographic ID if they wish to vote in person at a polling station. </a:t>
            </a:r>
          </a:p>
          <a:p>
            <a:r>
              <a:rPr lang="en-GB" altLang="en-US"/>
              <a:t>Voters will be able to present out of date photographic ID so long as the photograph is still a good likeness. </a:t>
            </a:r>
          </a:p>
          <a:p>
            <a:r>
              <a:rPr lang="en-GB" altLang="en-US"/>
              <a:t>If a voter fails to present a form of accepted photographic ID they will not be issued with a ballot paper. </a:t>
            </a:r>
          </a:p>
          <a:p>
            <a:r>
              <a:rPr lang="en-GB" altLang="en-US"/>
              <a:t>This includes those who act as a proxy for another person. </a:t>
            </a:r>
          </a:p>
          <a:p>
            <a:endParaRPr lang="en-GB" altLang="en-US"/>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0BD0FECA-2C11-4AFB-B47B-8623A4B6EF8F}"/>
              </a:ext>
            </a:extLst>
          </p:cNvPr>
          <p:cNvSpPr>
            <a:spLocks noGrp="1" noChangeArrowheads="1"/>
          </p:cNvSpPr>
          <p:nvPr>
            <p:ph type="title"/>
          </p:nvPr>
        </p:nvSpPr>
        <p:spPr/>
        <p:txBody>
          <a:bodyPr/>
          <a:lstStyle/>
          <a:p>
            <a:r>
              <a:rPr lang="en-GB" altLang="en-US"/>
              <a:t>Accepted forms of Voter ID</a:t>
            </a:r>
          </a:p>
        </p:txBody>
      </p:sp>
      <p:sp>
        <p:nvSpPr>
          <p:cNvPr id="58371" name="Content Placeholder 2">
            <a:extLst>
              <a:ext uri="{FF2B5EF4-FFF2-40B4-BE49-F238E27FC236}">
                <a16:creationId xmlns:a16="http://schemas.microsoft.com/office/drawing/2014/main" id="{D54F3B39-A915-4D76-847B-4B8FDBFFE69D}"/>
              </a:ext>
            </a:extLst>
          </p:cNvPr>
          <p:cNvSpPr>
            <a:spLocks noGrp="1" noChangeArrowheads="1"/>
          </p:cNvSpPr>
          <p:nvPr>
            <p:ph idx="1"/>
          </p:nvPr>
        </p:nvSpPr>
        <p:spPr/>
        <p:txBody>
          <a:bodyPr/>
          <a:lstStyle/>
          <a:p>
            <a:r>
              <a:rPr lang="en-GB" altLang="en-US" sz="2000"/>
              <a:t>Voters should be encouraged to check whether they have one of the forms of accepted photographic ID well in advance of the election</a:t>
            </a:r>
          </a:p>
          <a:p>
            <a:r>
              <a:rPr lang="en-GB" altLang="en-US" sz="2000"/>
              <a:t>If a voter does not have an accepted form of photographic ID, they can apply for a Voter Authority Certificate either online </a:t>
            </a:r>
            <a:r>
              <a:rPr lang="en-US" sz="2000">
                <a:hlinkClick r:id="rId3"/>
              </a:rPr>
              <a:t>https://www.gov.uk/apply-for-photo-id-voter-authority-certificate</a:t>
            </a:r>
            <a:r>
              <a:rPr lang="en-US" sz="1600"/>
              <a:t> </a:t>
            </a:r>
            <a:r>
              <a:rPr lang="en-GB" altLang="en-US" sz="2000"/>
              <a:t>or using a paper application form. </a:t>
            </a:r>
          </a:p>
          <a:p>
            <a:r>
              <a:rPr lang="en-GB" altLang="en-US" sz="2000"/>
              <a:t>Electors who are registered anonymously must have an Elector’s Document to vote in person</a:t>
            </a:r>
          </a:p>
          <a:p>
            <a:r>
              <a:rPr lang="en-GB" altLang="en-US" sz="2000"/>
              <a:t>Any applications must be received by the ERO by 5pm on the 6th working day before poll.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A5C375B-9D4D-4BA8-AA89-138AFD5C5965}"/>
              </a:ext>
            </a:extLst>
          </p:cNvPr>
          <p:cNvSpPr>
            <a:spLocks noGrp="1" noChangeArrowheads="1"/>
          </p:cNvSpPr>
          <p:nvPr>
            <p:ph type="title"/>
          </p:nvPr>
        </p:nvSpPr>
        <p:spPr/>
        <p:txBody>
          <a:bodyPr/>
          <a:lstStyle/>
          <a:p>
            <a:r>
              <a:rPr lang="en-GB" altLang="en-US"/>
              <a:t>Who’s who</a:t>
            </a:r>
          </a:p>
        </p:txBody>
      </p:sp>
      <p:sp>
        <p:nvSpPr>
          <p:cNvPr id="3" name="Content Placeholder 2">
            <a:extLst>
              <a:ext uri="{FF2B5EF4-FFF2-40B4-BE49-F238E27FC236}">
                <a16:creationId xmlns:a16="http://schemas.microsoft.com/office/drawing/2014/main" id="{0BD8780B-413B-44E9-B7E8-6EAF2AE88E2E}"/>
              </a:ext>
            </a:extLst>
          </p:cNvPr>
          <p:cNvSpPr>
            <a:spLocks noGrp="1"/>
          </p:cNvSpPr>
          <p:nvPr>
            <p:ph idx="1"/>
          </p:nvPr>
        </p:nvSpPr>
        <p:spPr/>
        <p:txBody>
          <a:bodyPr/>
          <a:lstStyle/>
          <a:p>
            <a:pPr>
              <a:defRPr/>
            </a:pPr>
            <a:r>
              <a:rPr lang="en-GB">
                <a:solidFill>
                  <a:schemeClr val="accent6"/>
                </a:solidFill>
              </a:rPr>
              <a:t>The Returning Officer</a:t>
            </a:r>
            <a:r>
              <a:rPr lang="en-GB"/>
              <a:t> is the person responsible for running the elections. The Returning Officer is </a:t>
            </a:r>
            <a:r>
              <a:rPr lang="en-GB">
                <a:solidFill>
                  <a:srgbClr val="FF0000"/>
                </a:solidFill>
              </a:rPr>
              <a:t>[insert name].</a:t>
            </a:r>
          </a:p>
          <a:p>
            <a:pPr>
              <a:defRPr/>
            </a:pPr>
            <a:r>
              <a:rPr lang="en-GB">
                <a:solidFill>
                  <a:schemeClr val="accent6"/>
                </a:solidFill>
              </a:rPr>
              <a:t>The Electoral Registration Officer </a:t>
            </a:r>
            <a:r>
              <a:rPr lang="en-GB"/>
              <a:t> is responsible for maintaining the register of electors and absent voters’ lists. The Electoral Registration Officer is </a:t>
            </a:r>
            <a:r>
              <a:rPr lang="en-GB">
                <a:solidFill>
                  <a:srgbClr val="FF0000"/>
                </a:solidFill>
              </a:rPr>
              <a:t>[insert name]</a:t>
            </a:r>
            <a:r>
              <a:rPr lang="en-GB"/>
              <a:t>.</a:t>
            </a:r>
          </a:p>
          <a:p>
            <a:pPr>
              <a:defRPr/>
            </a:pPr>
            <a:r>
              <a:rPr lang="en-GB"/>
              <a:t>Contact details are provided later</a:t>
            </a:r>
          </a:p>
          <a:p>
            <a:pPr marL="0" indent="0">
              <a:buFontTx/>
              <a:buNone/>
              <a:defRPr/>
            </a:pPr>
            <a:endParaRPr lang="en-GB"/>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3">
            <a:extLst>
              <a:ext uri="{FF2B5EF4-FFF2-40B4-BE49-F238E27FC236}">
                <a16:creationId xmlns:a16="http://schemas.microsoft.com/office/drawing/2014/main" id="{370E303E-F0AC-4D6D-9DF9-859AFC7B14A1}"/>
              </a:ext>
            </a:extLst>
          </p:cNvPr>
          <p:cNvSpPr>
            <a:spLocks noGrp="1" noChangeArrowheads="1"/>
          </p:cNvSpPr>
          <p:nvPr>
            <p:ph type="title"/>
          </p:nvPr>
        </p:nvSpPr>
        <p:spPr/>
        <p:txBody>
          <a:bodyPr/>
          <a:lstStyle/>
          <a:p>
            <a:r>
              <a:rPr lang="en-GB" altLang="en-US"/>
              <a:t>Accepted forms of Voter ID (1)</a:t>
            </a:r>
          </a:p>
        </p:txBody>
      </p:sp>
      <p:sp>
        <p:nvSpPr>
          <p:cNvPr id="60419" name="Content Placeholder 1">
            <a:extLst>
              <a:ext uri="{FF2B5EF4-FFF2-40B4-BE49-F238E27FC236}">
                <a16:creationId xmlns:a16="http://schemas.microsoft.com/office/drawing/2014/main" id="{5D66F666-8457-4C46-8444-0CDCA3D2DA88}"/>
              </a:ext>
            </a:extLst>
          </p:cNvPr>
          <p:cNvSpPr>
            <a:spLocks noGrp="1" noChangeArrowheads="1"/>
          </p:cNvSpPr>
          <p:nvPr>
            <p:ph sz="half" idx="1"/>
          </p:nvPr>
        </p:nvSpPr>
        <p:spPr>
          <a:xfrm>
            <a:off x="3006969" y="1828800"/>
            <a:ext cx="2895600" cy="4267200"/>
          </a:xfrm>
        </p:spPr>
        <p:txBody>
          <a:bodyPr/>
          <a:lstStyle/>
          <a:p>
            <a:pPr marL="0" indent="0">
              <a:buNone/>
            </a:pPr>
            <a:r>
              <a:rPr lang="en-GB" altLang="en-US" sz="2400" b="1"/>
              <a:t>International travel </a:t>
            </a:r>
          </a:p>
          <a:p>
            <a:r>
              <a:rPr lang="en-GB" altLang="en-US" sz="1600"/>
              <a:t>Passport issued by the UK, any of the Channel Islands, the Isle of Man or a British Overseas Territory</a:t>
            </a:r>
          </a:p>
          <a:p>
            <a:r>
              <a:rPr lang="en-GB" altLang="en-US" sz="1600"/>
              <a:t>Passport or passport card issued by an EEA state or a country whose citizens are Commonwealth citizens</a:t>
            </a:r>
          </a:p>
        </p:txBody>
      </p:sp>
      <p:sp>
        <p:nvSpPr>
          <p:cNvPr id="60420" name="Content Placeholder 2">
            <a:extLst>
              <a:ext uri="{FF2B5EF4-FFF2-40B4-BE49-F238E27FC236}">
                <a16:creationId xmlns:a16="http://schemas.microsoft.com/office/drawing/2014/main" id="{4D386059-6466-4840-896C-14A3D0845BF3}"/>
              </a:ext>
            </a:extLst>
          </p:cNvPr>
          <p:cNvSpPr>
            <a:spLocks noGrp="1" noChangeArrowheads="1"/>
          </p:cNvSpPr>
          <p:nvPr>
            <p:ph sz="half" idx="2"/>
          </p:nvPr>
        </p:nvSpPr>
        <p:spPr/>
        <p:txBody>
          <a:bodyPr/>
          <a:lstStyle/>
          <a:p>
            <a:pPr marL="0" indent="0">
              <a:buNone/>
            </a:pPr>
            <a:r>
              <a:rPr lang="en-GB" altLang="en-US" sz="2400" b="1"/>
              <a:t>Driving and Parking</a:t>
            </a:r>
          </a:p>
          <a:p>
            <a:r>
              <a:rPr lang="en-GB" altLang="en-US" sz="1600"/>
              <a:t>Driving licence (issued by the UK, any of the Channel Islands, the Isle of Man, or an EEA state)</a:t>
            </a:r>
          </a:p>
          <a:p>
            <a:r>
              <a:rPr lang="en-GB" altLang="en-US" sz="1600"/>
              <a:t>A Blue Badge</a:t>
            </a:r>
          </a:p>
          <a:p>
            <a:endParaRPr lang="en-GB" altLang="en-US"/>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19CA7-A247-2F80-6CBA-83ED954F3A9A}"/>
              </a:ext>
            </a:extLst>
          </p:cNvPr>
          <p:cNvSpPr>
            <a:spLocks noGrp="1"/>
          </p:cNvSpPr>
          <p:nvPr>
            <p:ph type="title"/>
          </p:nvPr>
        </p:nvSpPr>
        <p:spPr/>
        <p:txBody>
          <a:bodyPr/>
          <a:lstStyle/>
          <a:p>
            <a:r>
              <a:rPr lang="en-GB" altLang="en-US"/>
              <a:t>Accepted forms of Voter ID (2)</a:t>
            </a:r>
            <a:endParaRPr lang="en-US"/>
          </a:p>
        </p:txBody>
      </p:sp>
      <p:sp>
        <p:nvSpPr>
          <p:cNvPr id="4" name="Content Placeholder 1">
            <a:extLst>
              <a:ext uri="{FF2B5EF4-FFF2-40B4-BE49-F238E27FC236}">
                <a16:creationId xmlns:a16="http://schemas.microsoft.com/office/drawing/2014/main" id="{52365807-C2D7-D4EE-3217-8F32BEEB4C3A}"/>
              </a:ext>
            </a:extLst>
          </p:cNvPr>
          <p:cNvSpPr>
            <a:spLocks noGrp="1" noChangeArrowheads="1"/>
          </p:cNvSpPr>
          <p:nvPr>
            <p:ph sz="half" idx="1"/>
          </p:nvPr>
        </p:nvSpPr>
        <p:spPr>
          <a:xfrm>
            <a:off x="3010694" y="966576"/>
            <a:ext cx="2895600" cy="5456902"/>
          </a:xfrm>
        </p:spPr>
        <p:txBody>
          <a:bodyPr/>
          <a:lstStyle/>
          <a:p>
            <a:pPr marL="0" indent="0">
              <a:buNone/>
            </a:pPr>
            <a:r>
              <a:rPr lang="en-GB" altLang="en-US" sz="2400" b="1"/>
              <a:t>Local travel</a:t>
            </a:r>
          </a:p>
          <a:p>
            <a:endParaRPr lang="en-GB" altLang="en-US" sz="800"/>
          </a:p>
          <a:p>
            <a:r>
              <a:rPr lang="en-GB" altLang="en-US" sz="1600"/>
              <a:t>Older Person’s bus pass funded by the UK government</a:t>
            </a:r>
          </a:p>
          <a:p>
            <a:r>
              <a:rPr lang="en-GB" altLang="en-US" sz="1600"/>
              <a:t>Disabled Person’s bus pass funded by the UK government</a:t>
            </a:r>
          </a:p>
          <a:p>
            <a:r>
              <a:rPr lang="en-GB" altLang="en-US" sz="1600"/>
              <a:t>Oyster 60+ Card funded by the UK government</a:t>
            </a:r>
          </a:p>
          <a:p>
            <a:r>
              <a:rPr lang="en-GB" altLang="en-US" sz="1600"/>
              <a:t>Freedom pass</a:t>
            </a:r>
          </a:p>
          <a:p>
            <a:r>
              <a:rPr lang="en-GB" altLang="en-US" sz="1600"/>
              <a:t>National Entitlement card issued by a local authority in Scotland </a:t>
            </a:r>
          </a:p>
        </p:txBody>
      </p:sp>
      <p:sp>
        <p:nvSpPr>
          <p:cNvPr id="5" name="Content Placeholder 2">
            <a:extLst>
              <a:ext uri="{FF2B5EF4-FFF2-40B4-BE49-F238E27FC236}">
                <a16:creationId xmlns:a16="http://schemas.microsoft.com/office/drawing/2014/main" id="{C5894B0C-7226-855D-9899-D06AFB303F78}"/>
              </a:ext>
            </a:extLst>
          </p:cNvPr>
          <p:cNvSpPr txBox="1">
            <a:spLocks noChangeArrowheads="1"/>
          </p:cNvSpPr>
          <p:nvPr/>
        </p:nvSpPr>
        <p:spPr>
          <a:xfrm>
            <a:off x="6019800" y="1489291"/>
            <a:ext cx="2895600" cy="4399935"/>
          </a:xfrm>
          <a:prstGeom prst="rect">
            <a:avLst/>
          </a:prstGeom>
        </p:spPr>
        <p:txBody>
          <a:bodyPr/>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r>
              <a:rPr lang="en-GB" altLang="en-US" sz="1600"/>
              <a:t>60 and Over Welsh Concessionary Travel Card</a:t>
            </a:r>
            <a:endParaRPr lang="en-GB" altLang="en-US" sz="1600" kern="0"/>
          </a:p>
          <a:p>
            <a:r>
              <a:rPr lang="en-GB" altLang="en-US" sz="1600" kern="0"/>
              <a:t>Disabled person’s Welsh Concessionary Travel Card</a:t>
            </a:r>
          </a:p>
          <a:p>
            <a:r>
              <a:rPr lang="en-GB" altLang="en-US" sz="1600" kern="0"/>
              <a:t>Senior </a:t>
            </a:r>
            <a:r>
              <a:rPr lang="en-GB" altLang="en-US" sz="1600" kern="0" err="1"/>
              <a:t>SmartPass</a:t>
            </a:r>
            <a:r>
              <a:rPr lang="en-GB" altLang="en-US" sz="1600" kern="0"/>
              <a:t> issued in NI</a:t>
            </a:r>
          </a:p>
          <a:p>
            <a:r>
              <a:rPr lang="en-GB" altLang="en-US" sz="1600" kern="0"/>
              <a:t>Registered Blind </a:t>
            </a:r>
            <a:r>
              <a:rPr lang="en-GB" altLang="en-US" sz="1600" kern="0" err="1"/>
              <a:t>SmartPass</a:t>
            </a:r>
            <a:r>
              <a:rPr lang="en-GB" altLang="en-US" sz="1600" kern="0"/>
              <a:t> or Blind Person’s </a:t>
            </a:r>
            <a:r>
              <a:rPr lang="en-GB" altLang="en-US" sz="1600" kern="0" err="1"/>
              <a:t>SmartPass</a:t>
            </a:r>
            <a:r>
              <a:rPr lang="en-GB" altLang="en-US" sz="1600" kern="0"/>
              <a:t> issued in NI</a:t>
            </a:r>
          </a:p>
          <a:p>
            <a:r>
              <a:rPr lang="en-GB" altLang="en-US" sz="1600" kern="0"/>
              <a:t>War Disablement </a:t>
            </a:r>
            <a:r>
              <a:rPr lang="en-GB" altLang="en-US" sz="1600" kern="0" err="1"/>
              <a:t>SmartPass</a:t>
            </a:r>
            <a:r>
              <a:rPr lang="en-GB" altLang="en-US" sz="1600" kern="0"/>
              <a:t> issued in NI</a:t>
            </a:r>
          </a:p>
          <a:p>
            <a:r>
              <a:rPr lang="en-GB" altLang="en-US" sz="1600" kern="0"/>
              <a:t>60+ </a:t>
            </a:r>
            <a:r>
              <a:rPr lang="en-GB" altLang="en-US" sz="1600" kern="0" err="1"/>
              <a:t>SmartPass</a:t>
            </a:r>
            <a:r>
              <a:rPr lang="en-GB" altLang="en-US" sz="1600" kern="0"/>
              <a:t> issued in NI</a:t>
            </a:r>
          </a:p>
          <a:p>
            <a:r>
              <a:rPr lang="en-GB" altLang="en-US" sz="1600" kern="0"/>
              <a:t>Half Fare </a:t>
            </a:r>
            <a:r>
              <a:rPr lang="en-GB" altLang="en-US" sz="1600" kern="0" err="1"/>
              <a:t>SmartPass</a:t>
            </a:r>
            <a:r>
              <a:rPr lang="en-GB" altLang="en-US" sz="1600" kern="0"/>
              <a:t> issued in NI</a:t>
            </a:r>
          </a:p>
        </p:txBody>
      </p:sp>
    </p:spTree>
    <p:extLst>
      <p:ext uri="{BB962C8B-B14F-4D97-AF65-F5344CB8AC3E}">
        <p14:creationId xmlns:p14="http://schemas.microsoft.com/office/powerpoint/2010/main" val="1045900831"/>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3">
            <a:extLst>
              <a:ext uri="{FF2B5EF4-FFF2-40B4-BE49-F238E27FC236}">
                <a16:creationId xmlns:a16="http://schemas.microsoft.com/office/drawing/2014/main" id="{370E303E-F0AC-4D6D-9DF9-859AFC7B14A1}"/>
              </a:ext>
            </a:extLst>
          </p:cNvPr>
          <p:cNvSpPr>
            <a:spLocks noGrp="1" noChangeArrowheads="1"/>
          </p:cNvSpPr>
          <p:nvPr>
            <p:ph type="title"/>
          </p:nvPr>
        </p:nvSpPr>
        <p:spPr/>
        <p:txBody>
          <a:bodyPr/>
          <a:lstStyle/>
          <a:p>
            <a:r>
              <a:rPr lang="en-GB" altLang="en-US"/>
              <a:t>Accepted forms of Voter ID (3)</a:t>
            </a:r>
          </a:p>
        </p:txBody>
      </p:sp>
      <p:sp>
        <p:nvSpPr>
          <p:cNvPr id="60419" name="Content Placeholder 1">
            <a:extLst>
              <a:ext uri="{FF2B5EF4-FFF2-40B4-BE49-F238E27FC236}">
                <a16:creationId xmlns:a16="http://schemas.microsoft.com/office/drawing/2014/main" id="{5D66F666-8457-4C46-8444-0CDCA3D2DA88}"/>
              </a:ext>
            </a:extLst>
          </p:cNvPr>
          <p:cNvSpPr>
            <a:spLocks noGrp="1" noChangeArrowheads="1"/>
          </p:cNvSpPr>
          <p:nvPr>
            <p:ph sz="half" idx="1"/>
          </p:nvPr>
        </p:nvSpPr>
        <p:spPr>
          <a:xfrm>
            <a:off x="3010694" y="1828800"/>
            <a:ext cx="2895600" cy="4267200"/>
          </a:xfrm>
        </p:spPr>
        <p:txBody>
          <a:bodyPr/>
          <a:lstStyle/>
          <a:p>
            <a:pPr marL="0" indent="0">
              <a:buNone/>
            </a:pPr>
            <a:r>
              <a:rPr lang="en-GB" altLang="en-US" sz="2200" b="1"/>
              <a:t>Proof of age</a:t>
            </a:r>
          </a:p>
          <a:p>
            <a:pPr marL="0" indent="0">
              <a:buNone/>
            </a:pPr>
            <a:endParaRPr lang="en-GB" altLang="en-US" sz="800"/>
          </a:p>
          <a:p>
            <a:r>
              <a:rPr lang="en-GB" altLang="en-US" sz="2000"/>
              <a:t>Identity card bearing the Proof of Age Standards Scheme hologram (a PASS card)</a:t>
            </a:r>
          </a:p>
          <a:p>
            <a:pPr marL="0" indent="0">
              <a:buNone/>
            </a:pPr>
            <a:r>
              <a:rPr lang="en-GB" altLang="en-US" sz="2200" b="1"/>
              <a:t>Other Government issued documents</a:t>
            </a:r>
          </a:p>
          <a:p>
            <a:pPr marL="0" indent="0">
              <a:buNone/>
            </a:pPr>
            <a:endParaRPr lang="en-GB" altLang="en-US" sz="800"/>
          </a:p>
          <a:p>
            <a:r>
              <a:rPr lang="en-GB" altLang="en-US" sz="2000"/>
              <a:t>Biometric immigration document</a:t>
            </a:r>
          </a:p>
          <a:p>
            <a:r>
              <a:rPr lang="en-GB" altLang="en-US" sz="2000"/>
              <a:t>Ministry of Defence Form 90 (Defence Identify Card)</a:t>
            </a:r>
          </a:p>
          <a:p>
            <a:pPr marL="0" indent="0">
              <a:buNone/>
            </a:pPr>
            <a:endParaRPr lang="en-GB" altLang="en-US" sz="2000"/>
          </a:p>
          <a:p>
            <a:pPr marL="0" indent="0">
              <a:buNone/>
            </a:pPr>
            <a:endParaRPr lang="en-GB" altLang="en-US" sz="2200"/>
          </a:p>
          <a:p>
            <a:pPr marL="0" indent="0">
              <a:buNone/>
            </a:pPr>
            <a:endParaRPr lang="en-GB" altLang="en-US" sz="2200"/>
          </a:p>
        </p:txBody>
      </p:sp>
      <p:sp>
        <p:nvSpPr>
          <p:cNvPr id="60420" name="Content Placeholder 2">
            <a:extLst>
              <a:ext uri="{FF2B5EF4-FFF2-40B4-BE49-F238E27FC236}">
                <a16:creationId xmlns:a16="http://schemas.microsoft.com/office/drawing/2014/main" id="{4D386059-6466-4840-896C-14A3D0845BF3}"/>
              </a:ext>
            </a:extLst>
          </p:cNvPr>
          <p:cNvSpPr>
            <a:spLocks noGrp="1" noChangeArrowheads="1"/>
          </p:cNvSpPr>
          <p:nvPr>
            <p:ph sz="half" idx="2"/>
          </p:nvPr>
        </p:nvSpPr>
        <p:spPr/>
        <p:txBody>
          <a:bodyPr/>
          <a:lstStyle/>
          <a:p>
            <a:r>
              <a:rPr lang="en-GB" altLang="en-US" sz="2000"/>
              <a:t>Ministry of Defence Form 100 (HM Armed Forces Veteran Card)</a:t>
            </a:r>
          </a:p>
          <a:p>
            <a:r>
              <a:rPr lang="en-GB" altLang="en-US" sz="2000"/>
              <a:t>Nationality identity card issued by an EEA state</a:t>
            </a:r>
          </a:p>
          <a:p>
            <a:r>
              <a:rPr lang="en-GB" altLang="en-US" sz="2000"/>
              <a:t>Electoral Identity Card issued in Northern Ireland</a:t>
            </a:r>
          </a:p>
          <a:p>
            <a:r>
              <a:rPr lang="en-GB" altLang="en-US" sz="2000"/>
              <a:t>Voter Authority Certificate</a:t>
            </a:r>
          </a:p>
          <a:p>
            <a:r>
              <a:rPr lang="en-GB" altLang="en-US" sz="2000"/>
              <a:t>Anonymous Elector’s Document</a:t>
            </a:r>
          </a:p>
        </p:txBody>
      </p:sp>
    </p:spTree>
    <p:extLst>
      <p:ext uri="{BB962C8B-B14F-4D97-AF65-F5344CB8AC3E}">
        <p14:creationId xmlns:p14="http://schemas.microsoft.com/office/powerpoint/2010/main" val="1890648132"/>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CF0E4705-7D0D-4133-8583-174BEF160BA0}"/>
              </a:ext>
            </a:extLst>
          </p:cNvPr>
          <p:cNvSpPr>
            <a:spLocks noGrp="1" noChangeArrowheads="1"/>
          </p:cNvSpPr>
          <p:nvPr>
            <p:ph type="title"/>
          </p:nvPr>
        </p:nvSpPr>
        <p:spPr/>
        <p:txBody>
          <a:bodyPr/>
          <a:lstStyle/>
          <a:p>
            <a:r>
              <a:rPr lang="en-GB" altLang="en-US"/>
              <a:t>Campaigning dos and don’ts</a:t>
            </a:r>
          </a:p>
        </p:txBody>
      </p:sp>
      <p:sp>
        <p:nvSpPr>
          <p:cNvPr id="62467" name="Content Placeholder 2">
            <a:extLst>
              <a:ext uri="{FF2B5EF4-FFF2-40B4-BE49-F238E27FC236}">
                <a16:creationId xmlns:a16="http://schemas.microsoft.com/office/drawing/2014/main" id="{9C9FC5F9-10F3-42E2-840B-AED723A2CBDC}"/>
              </a:ext>
            </a:extLst>
          </p:cNvPr>
          <p:cNvSpPr>
            <a:spLocks noGrp="1" noChangeArrowheads="1"/>
          </p:cNvSpPr>
          <p:nvPr>
            <p:ph idx="1"/>
          </p:nvPr>
        </p:nvSpPr>
        <p:spPr>
          <a:xfrm>
            <a:off x="2971800" y="1605517"/>
            <a:ext cx="5943600" cy="5170966"/>
          </a:xfrm>
        </p:spPr>
        <p:txBody>
          <a:bodyPr/>
          <a:lstStyle/>
          <a:p>
            <a:r>
              <a:rPr lang="en-GB" altLang="en-US"/>
              <a:t>Do use imprints on all your campaign material, including websites. </a:t>
            </a:r>
          </a:p>
          <a:p>
            <a:r>
              <a:rPr lang="en-GB" altLang="en-US"/>
              <a:t>Do comply with planning rules relating to advertising hoardings and large banners.</a:t>
            </a:r>
          </a:p>
          <a:p>
            <a:r>
              <a:rPr lang="en-GB" altLang="en-US"/>
              <a:t>Do make sure outdoor posters are removed 2 weeks after the election.</a:t>
            </a:r>
          </a:p>
          <a:p>
            <a:r>
              <a:rPr lang="en-GB" altLang="en-US"/>
              <a:t>Do not produce material that looks like a poll card.</a:t>
            </a:r>
          </a:p>
          <a:p>
            <a:r>
              <a:rPr lang="en-GB" altLang="en-US"/>
              <a:t>Do not pay people to display your adverts (unless they display adverts as part of their normal business).</a:t>
            </a:r>
          </a:p>
          <a:p>
            <a:r>
              <a:rPr lang="en-GB"/>
              <a:t>Do not handle any postal voting documents you are not entitled to.</a:t>
            </a:r>
            <a:endParaRPr lang="en-GB" altLang="en-US"/>
          </a:p>
          <a:p>
            <a:endParaRPr lang="en-GB" altLang="en-US"/>
          </a:p>
          <a:p>
            <a:endParaRPr lang="en-GB" altLang="en-US"/>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B06F82D4-E52D-4F4A-8E24-EB3989246CD2}"/>
              </a:ext>
            </a:extLst>
          </p:cNvPr>
          <p:cNvSpPr>
            <a:spLocks noGrp="1" noChangeArrowheads="1"/>
          </p:cNvSpPr>
          <p:nvPr>
            <p:ph type="title"/>
          </p:nvPr>
        </p:nvSpPr>
        <p:spPr>
          <a:xfrm>
            <a:off x="311150" y="1603375"/>
            <a:ext cx="2516188" cy="4267200"/>
          </a:xfrm>
        </p:spPr>
        <p:txBody>
          <a:bodyPr/>
          <a:lstStyle/>
          <a:p>
            <a:pPr eaLnBrk="1" hangingPunct="1"/>
            <a:r>
              <a:rPr lang="en-GB" altLang="en-US"/>
              <a:t>Code of conduct for campaigners (1)</a:t>
            </a:r>
          </a:p>
        </p:txBody>
      </p:sp>
      <p:sp>
        <p:nvSpPr>
          <p:cNvPr id="17411" name="Rectangle 3">
            <a:extLst>
              <a:ext uri="{FF2B5EF4-FFF2-40B4-BE49-F238E27FC236}">
                <a16:creationId xmlns:a16="http://schemas.microsoft.com/office/drawing/2014/main" id="{968D3B9C-DD76-4227-81F7-102BF19388E7}"/>
              </a:ext>
            </a:extLst>
          </p:cNvPr>
          <p:cNvSpPr>
            <a:spLocks noGrp="1" noChangeArrowheads="1"/>
          </p:cNvSpPr>
          <p:nvPr>
            <p:ph type="body" idx="1"/>
          </p:nvPr>
        </p:nvSpPr>
        <p:spPr>
          <a:xfrm>
            <a:off x="2971800" y="1828800"/>
            <a:ext cx="5943600" cy="4533900"/>
          </a:xfrm>
        </p:spPr>
        <p:txBody>
          <a:bodyPr>
            <a:normAutofit fontScale="92500" lnSpcReduction="10000"/>
          </a:bodyPr>
          <a:lstStyle/>
          <a:p>
            <a:pPr>
              <a:defRPr/>
            </a:pPr>
            <a:r>
              <a:rPr lang="en-GB" sz="1800"/>
              <a:t>Campaigners are an essential element of a healthy democracy, but their activities should not bring into question the integrity of the electoral process. </a:t>
            </a:r>
            <a:endParaRPr lang="en-GB" sz="1800">
              <a:solidFill>
                <a:srgbClr val="003366"/>
              </a:solidFill>
            </a:endParaRPr>
          </a:p>
          <a:p>
            <a:pPr>
              <a:defRPr/>
            </a:pPr>
            <a:r>
              <a:rPr lang="en-GB" sz="1800">
                <a:solidFill>
                  <a:schemeClr val="tx2"/>
                </a:solidFill>
              </a:rPr>
              <a:t>Electoral registration and absent vote applications</a:t>
            </a:r>
            <a:r>
              <a:rPr lang="en-GB" sz="1800"/>
              <a:t>:</a:t>
            </a:r>
            <a:endParaRPr lang="en-US" sz="1800"/>
          </a:p>
          <a:p>
            <a:pPr lvl="1">
              <a:defRPr/>
            </a:pPr>
            <a:r>
              <a:rPr lang="en-GB" sz="1600"/>
              <a:t>Ensure forms fully conform to the requirements of electoral law</a:t>
            </a:r>
            <a:endParaRPr lang="en-US" sz="1600">
              <a:cs typeface="Arial"/>
            </a:endParaRPr>
          </a:p>
          <a:p>
            <a:pPr lvl="1">
              <a:defRPr/>
            </a:pPr>
            <a:r>
              <a:rPr lang="en-GB" sz="1600"/>
              <a:t>Ensure electors are aware they can apply to register or for an absent vote online</a:t>
            </a:r>
            <a:endParaRPr lang="en-US" sz="1600"/>
          </a:p>
          <a:p>
            <a:pPr lvl="1">
              <a:defRPr/>
            </a:pPr>
            <a:r>
              <a:rPr lang="en-GB" sz="1600"/>
              <a:t>Include the EROs address for the return of any paper forms</a:t>
            </a:r>
            <a:endParaRPr lang="en-US" sz="1600">
              <a:cs typeface="Arial"/>
            </a:endParaRPr>
          </a:p>
          <a:p>
            <a:pPr lvl="1">
              <a:defRPr/>
            </a:pPr>
            <a:r>
              <a:rPr lang="en-GB" sz="1600"/>
              <a:t>Ensure unaltered applications are sent to ERO within</a:t>
            </a:r>
            <a:r>
              <a:rPr lang="en-GB" sz="1600">
                <a:solidFill>
                  <a:srgbClr val="003366"/>
                </a:solidFill>
              </a:rPr>
              <a:t> </a:t>
            </a:r>
            <a:r>
              <a:rPr lang="en-GB" sz="1600" b="1">
                <a:solidFill>
                  <a:schemeClr val="accent2">
                    <a:lumMod val="75000"/>
                  </a:schemeClr>
                </a:solidFill>
              </a:rPr>
              <a:t>two working days</a:t>
            </a:r>
            <a:endParaRPr lang="en-GB" sz="1600">
              <a:solidFill>
                <a:schemeClr val="accent2">
                  <a:lumMod val="75000"/>
                </a:schemeClr>
              </a:solidFill>
              <a:cs typeface="Arial"/>
            </a:endParaRPr>
          </a:p>
          <a:p>
            <a:pPr lvl="1">
              <a:defRPr/>
            </a:pPr>
            <a:r>
              <a:rPr lang="en-GB" sz="1600"/>
              <a:t>Make sure electors understand implications of applying for an absent vote</a:t>
            </a:r>
            <a:endParaRPr lang="en-US" sz="1600">
              <a:cs typeface="Arial"/>
            </a:endParaRPr>
          </a:p>
          <a:p>
            <a:pPr lvl="1">
              <a:defRPr/>
            </a:pPr>
            <a:r>
              <a:rPr lang="en-GB" sz="1600"/>
              <a:t>Do not encourage postal ballot pack redirection</a:t>
            </a:r>
            <a:endParaRPr lang="en-US" sz="1600">
              <a:cs typeface="Arial"/>
            </a:endParaRPr>
          </a:p>
          <a:p>
            <a:pPr lvl="1">
              <a:defRPr/>
            </a:pPr>
            <a:r>
              <a:rPr lang="en-GB" sz="1600"/>
              <a:t>Do not encourage electors to appoint a campaigner as proxy</a:t>
            </a:r>
            <a:endParaRPr lang="en-US" sz="1600">
              <a:cs typeface="Arial"/>
            </a:endParaRPr>
          </a:p>
          <a:p>
            <a:pPr>
              <a:buFont typeface="Arial,Sans-Serif"/>
              <a:buChar char="•"/>
              <a:defRPr/>
            </a:pPr>
            <a:r>
              <a:rPr lang="en-GB" sz="1800">
                <a:solidFill>
                  <a:srgbClr val="0094C6"/>
                </a:solidFill>
              </a:rPr>
              <a:t>Voter Authority Certificate applications:</a:t>
            </a:r>
            <a:endParaRPr lang="en-US" sz="1800">
              <a:solidFill>
                <a:srgbClr val="0094C6"/>
              </a:solidFill>
            </a:endParaRPr>
          </a:p>
          <a:p>
            <a:pPr lvl="1">
              <a:buFont typeface="Arial,Sans-Serif"/>
              <a:buChar char="•"/>
              <a:defRPr/>
            </a:pPr>
            <a:r>
              <a:rPr lang="en-GB" sz="1600"/>
              <a:t>Should not handle paper based Voter Authority Certificate applications and should encourage electors to send them directly to the ERO</a:t>
            </a:r>
            <a:endParaRPr lang="en-GB"/>
          </a:p>
          <a:p>
            <a:pPr lvl="1">
              <a:defRPr/>
            </a:pPr>
            <a:endParaRPr lang="en-GB" sz="160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87184D73-E6FC-46F4-B5C4-16F7B1B5556E}"/>
              </a:ext>
            </a:extLst>
          </p:cNvPr>
          <p:cNvSpPr>
            <a:spLocks noGrp="1" noChangeArrowheads="1"/>
          </p:cNvSpPr>
          <p:nvPr>
            <p:ph type="title"/>
          </p:nvPr>
        </p:nvSpPr>
        <p:spPr>
          <a:xfrm>
            <a:off x="239713" y="1955800"/>
            <a:ext cx="2686050" cy="4267200"/>
          </a:xfrm>
        </p:spPr>
        <p:txBody>
          <a:bodyPr/>
          <a:lstStyle/>
          <a:p>
            <a:pPr eaLnBrk="1" hangingPunct="1"/>
            <a:r>
              <a:rPr lang="en-GB" altLang="en-US"/>
              <a:t>Code of conduct for campaigners (2)</a:t>
            </a:r>
          </a:p>
        </p:txBody>
      </p:sp>
      <p:sp>
        <p:nvSpPr>
          <p:cNvPr id="27651" name="Rectangle 3">
            <a:extLst>
              <a:ext uri="{FF2B5EF4-FFF2-40B4-BE49-F238E27FC236}">
                <a16:creationId xmlns:a16="http://schemas.microsoft.com/office/drawing/2014/main" id="{7A57B341-9336-4237-839E-A927005A294F}"/>
              </a:ext>
            </a:extLst>
          </p:cNvPr>
          <p:cNvSpPr>
            <a:spLocks noGrp="1" noChangeArrowheads="1"/>
          </p:cNvSpPr>
          <p:nvPr>
            <p:ph type="body" idx="1"/>
          </p:nvPr>
        </p:nvSpPr>
        <p:spPr>
          <a:xfrm>
            <a:off x="2971800" y="1828800"/>
            <a:ext cx="5943600" cy="4533900"/>
          </a:xfrm>
        </p:spPr>
        <p:txBody>
          <a:bodyPr/>
          <a:lstStyle/>
          <a:p>
            <a:pPr>
              <a:defRPr/>
            </a:pPr>
            <a:endParaRPr lang="en-GB" altLang="en-US" sz="1800">
              <a:solidFill>
                <a:schemeClr val="tx2"/>
              </a:solidFill>
            </a:endParaRPr>
          </a:p>
          <a:p>
            <a:pPr>
              <a:defRPr/>
            </a:pPr>
            <a:r>
              <a:rPr lang="en-GB" altLang="en-US" sz="1800">
                <a:solidFill>
                  <a:schemeClr val="tx2"/>
                </a:solidFill>
              </a:rPr>
              <a:t>Postal voting documents:</a:t>
            </a:r>
          </a:p>
          <a:p>
            <a:pPr lvl="1">
              <a:defRPr/>
            </a:pPr>
            <a:r>
              <a:rPr lang="en-GB" altLang="en-US" sz="1600"/>
              <a:t>Never touch any of an elector's postal voting documents</a:t>
            </a:r>
            <a:endParaRPr lang="en-GB" altLang="en-US" sz="1600">
              <a:cs typeface="Arial"/>
            </a:endParaRPr>
          </a:p>
          <a:p>
            <a:pPr lvl="1">
              <a:defRPr/>
            </a:pPr>
            <a:r>
              <a:rPr lang="en-GB" altLang="en-US" sz="1600"/>
              <a:t>Never observe electors completing their postal vote.</a:t>
            </a:r>
            <a:endParaRPr lang="en-GB" altLang="en-US" sz="1600">
              <a:cs typeface="Arial"/>
            </a:endParaRPr>
          </a:p>
          <a:p>
            <a:pPr lvl="1">
              <a:defRPr/>
            </a:pPr>
            <a:r>
              <a:rPr lang="en-GB" altLang="en-US" sz="1600"/>
              <a:t>Never handle or take any completed ballot paper or postal ballot pack from voters</a:t>
            </a:r>
            <a:endParaRPr lang="en-GB" altLang="en-US" sz="1600">
              <a:cs typeface="Arial"/>
            </a:endParaRPr>
          </a:p>
          <a:p>
            <a:pPr marL="342900" lvl="1" indent="0">
              <a:buFontTx/>
              <a:buNone/>
              <a:defRPr/>
            </a:pPr>
            <a:endParaRPr lang="en-GB" altLang="en-US" sz="1600"/>
          </a:p>
          <a:p>
            <a:pPr>
              <a:defRPr/>
            </a:pPr>
            <a:r>
              <a:rPr lang="en-GB" altLang="en-US" sz="1800">
                <a:solidFill>
                  <a:schemeClr val="tx2"/>
                </a:solidFill>
              </a:rPr>
              <a:t>Campaigning outside polling stations:</a:t>
            </a:r>
          </a:p>
          <a:p>
            <a:pPr lvl="1">
              <a:defRPr/>
            </a:pPr>
            <a:r>
              <a:rPr lang="en-GB" altLang="en-US" sz="1600"/>
              <a:t>You are allowed to put your messages to voters on polling day, including public spaces outside polling places.</a:t>
            </a:r>
            <a:endParaRPr lang="en-GB" altLang="en-US" sz="1600">
              <a:cs typeface="Arial"/>
            </a:endParaRPr>
          </a:p>
          <a:p>
            <a:pPr lvl="1">
              <a:defRPr/>
            </a:pPr>
            <a:r>
              <a:rPr lang="en-GB" altLang="en-US" sz="1600"/>
              <a:t>Keep access to polling places and the pavements around polling places clear to allow voters to enter.</a:t>
            </a:r>
            <a:endParaRPr lang="en-GB" altLang="en-US" sz="1600">
              <a:cs typeface="Arial"/>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5B9C8914-685E-443C-8D0C-F1E3210CA2A0}"/>
              </a:ext>
            </a:extLst>
          </p:cNvPr>
          <p:cNvSpPr>
            <a:spLocks noGrp="1" noChangeArrowheads="1"/>
          </p:cNvSpPr>
          <p:nvPr>
            <p:ph type="title"/>
          </p:nvPr>
        </p:nvSpPr>
        <p:spPr/>
        <p:txBody>
          <a:bodyPr/>
          <a:lstStyle/>
          <a:p>
            <a:pPr eaLnBrk="1" hangingPunct="1"/>
            <a:r>
              <a:rPr lang="en-GB" altLang="en-US"/>
              <a:t>Polling day</a:t>
            </a:r>
          </a:p>
        </p:txBody>
      </p:sp>
      <p:sp>
        <p:nvSpPr>
          <p:cNvPr id="21507" name="Rectangle 3">
            <a:extLst>
              <a:ext uri="{FF2B5EF4-FFF2-40B4-BE49-F238E27FC236}">
                <a16:creationId xmlns:a16="http://schemas.microsoft.com/office/drawing/2014/main" id="{A9824CA1-0625-4ADD-94C3-3A6556D0756F}"/>
              </a:ext>
            </a:extLst>
          </p:cNvPr>
          <p:cNvSpPr>
            <a:spLocks noGrp="1" noChangeArrowheads="1"/>
          </p:cNvSpPr>
          <p:nvPr>
            <p:ph type="body" idx="1"/>
          </p:nvPr>
        </p:nvSpPr>
        <p:spPr>
          <a:xfrm>
            <a:off x="2624138" y="1828800"/>
            <a:ext cx="6316662" cy="4629150"/>
          </a:xfrm>
        </p:spPr>
        <p:txBody>
          <a:bodyPr/>
          <a:lstStyle/>
          <a:p>
            <a:pPr eaLnBrk="1" hangingPunct="1">
              <a:lnSpc>
                <a:spcPct val="90000"/>
              </a:lnSpc>
              <a:defRPr/>
            </a:pPr>
            <a:r>
              <a:rPr lang="en-GB" sz="2000"/>
              <a:t>Polling stations open from 7am to 10pm</a:t>
            </a:r>
          </a:p>
          <a:p>
            <a:pPr eaLnBrk="1" hangingPunct="1">
              <a:lnSpc>
                <a:spcPct val="90000"/>
              </a:lnSpc>
              <a:defRPr/>
            </a:pPr>
            <a:r>
              <a:rPr lang="en-GB" sz="2000"/>
              <a:t>Office open </a:t>
            </a:r>
            <a:r>
              <a:rPr lang="en-GB" sz="2000">
                <a:solidFill>
                  <a:srgbClr val="FF0000"/>
                </a:solidFill>
              </a:rPr>
              <a:t>[x]</a:t>
            </a:r>
            <a:r>
              <a:rPr lang="en-GB" sz="2000"/>
              <a:t>am to </a:t>
            </a:r>
            <a:r>
              <a:rPr lang="en-GB" sz="2000">
                <a:solidFill>
                  <a:srgbClr val="FF0000"/>
                </a:solidFill>
              </a:rPr>
              <a:t>[x]</a:t>
            </a:r>
            <a:r>
              <a:rPr lang="en-GB" sz="2000"/>
              <a:t>pm for queries or problems relating to the administration of the election</a:t>
            </a:r>
          </a:p>
          <a:p>
            <a:pPr lvl="1" eaLnBrk="1" hangingPunct="1">
              <a:lnSpc>
                <a:spcPct val="90000"/>
              </a:lnSpc>
              <a:defRPr/>
            </a:pPr>
            <a:r>
              <a:rPr lang="en-GB" sz="2000"/>
              <a:t>for queries relating to election finance issues, contact the Electoral Commission </a:t>
            </a:r>
            <a:r>
              <a:rPr lang="en-GB" sz="2000" i="1"/>
              <a:t>(contact details shown later)</a:t>
            </a:r>
            <a:br>
              <a:rPr lang="en-GB" sz="2000" i="1"/>
            </a:br>
            <a:endParaRPr lang="en-GB" sz="2000" i="1">
              <a:cs typeface="Arial"/>
            </a:endParaRPr>
          </a:p>
          <a:p>
            <a:pPr eaLnBrk="1" hangingPunct="1">
              <a:lnSpc>
                <a:spcPct val="90000"/>
              </a:lnSpc>
              <a:defRPr/>
            </a:pPr>
            <a:r>
              <a:rPr lang="en-GB" sz="2000"/>
              <a:t>Voters in the polling station or in a queue outside the polling station at 10 pm can apply for a ballot paper</a:t>
            </a:r>
            <a:br>
              <a:rPr lang="en-GB" sz="2000"/>
            </a:br>
            <a:endParaRPr lang="en-GB" sz="2000"/>
          </a:p>
          <a:p>
            <a:pPr eaLnBrk="1" hangingPunct="1">
              <a:lnSpc>
                <a:spcPct val="90000"/>
              </a:lnSpc>
              <a:defRPr/>
            </a:pPr>
            <a:r>
              <a:rPr lang="en-GB" sz="2000"/>
              <a:t>Voters in this election will need to present photographic ID in the polling station</a:t>
            </a:r>
            <a:br>
              <a:rPr lang="en-GB" sz="2000"/>
            </a:br>
            <a:endParaRPr lang="en-GB" sz="2000"/>
          </a:p>
          <a:p>
            <a:pPr eaLnBrk="1" hangingPunct="1">
              <a:lnSpc>
                <a:spcPct val="90000"/>
              </a:lnSpc>
              <a:defRPr/>
            </a:pPr>
            <a:r>
              <a:rPr lang="en-GB" sz="2000"/>
              <a:t>Voters can request to have their ID checked in private</a:t>
            </a:r>
            <a:endParaRPr lang="en-GB" sz="2000">
              <a:solidFill>
                <a:srgbClr val="003366"/>
              </a:solidFill>
            </a:endParaRPr>
          </a:p>
          <a:p>
            <a:pPr eaLnBrk="1" hangingPunct="1">
              <a:lnSpc>
                <a:spcPct val="90000"/>
              </a:lnSpc>
              <a:buFontTx/>
              <a:buNone/>
              <a:defRPr/>
            </a:pPr>
            <a:endParaRPr lang="en-GB" sz="2000" b="1">
              <a:solidFill>
                <a:schemeClr val="tx2"/>
              </a:solidFill>
            </a:endParaRPr>
          </a:p>
        </p:txBody>
      </p:sp>
    </p:spTree>
  </p:cSld>
  <p:clrMapOvr>
    <a:overrideClrMapping bg1="lt1" tx1="dk1" bg2="lt2" tx2="dk2" accent1="accent1" accent2="accent2" accent3="accent3" accent4="accent4" accent5="accent5" accent6="accent6" hlink="hlink" folHlink="folHlink"/>
  </p:clrMapOvr>
  <p:transition advClick="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220A12AE-3775-75E1-0FD8-CDE883353A3A}"/>
              </a:ext>
            </a:extLst>
          </p:cNvPr>
          <p:cNvSpPr>
            <a:spLocks noGrp="1" noChangeArrowheads="1"/>
          </p:cNvSpPr>
          <p:nvPr>
            <p:ph type="title"/>
          </p:nvPr>
        </p:nvSpPr>
        <p:spPr>
          <a:xfrm>
            <a:off x="263013" y="1814052"/>
            <a:ext cx="2516188" cy="4267200"/>
          </a:xfrm>
        </p:spPr>
        <p:txBody>
          <a:bodyPr/>
          <a:lstStyle/>
          <a:p>
            <a:r>
              <a:rPr lang="en-GB" altLang="en-US"/>
              <a:t>Completed postal votes handed in to polling </a:t>
            </a:r>
            <a:br>
              <a:rPr lang="en-GB" altLang="en-US"/>
            </a:br>
            <a:r>
              <a:rPr lang="en-GB" altLang="en-US"/>
              <a:t>stations</a:t>
            </a:r>
            <a:br>
              <a:rPr lang="en-GB" altLang="en-US"/>
            </a:br>
            <a:endParaRPr lang="en-GB" altLang="en-US"/>
          </a:p>
        </p:txBody>
      </p:sp>
      <p:sp>
        <p:nvSpPr>
          <p:cNvPr id="19459" name="Rectangle 3">
            <a:extLst>
              <a:ext uri="{FF2B5EF4-FFF2-40B4-BE49-F238E27FC236}">
                <a16:creationId xmlns:a16="http://schemas.microsoft.com/office/drawing/2014/main" id="{F99485A1-25FA-A42C-51D9-17659EF677BD}"/>
              </a:ext>
            </a:extLst>
          </p:cNvPr>
          <p:cNvSpPr>
            <a:spLocks noGrp="1" noChangeArrowheads="1"/>
          </p:cNvSpPr>
          <p:nvPr>
            <p:ph type="body" idx="1"/>
          </p:nvPr>
        </p:nvSpPr>
        <p:spPr>
          <a:xfrm>
            <a:off x="2332351" y="1748736"/>
            <a:ext cx="6546178" cy="4772158"/>
          </a:xfrm>
        </p:spPr>
        <p:txBody>
          <a:bodyPr/>
          <a:lstStyle/>
          <a:p>
            <a:pPr eaLnBrk="1" hangingPunct="1">
              <a:lnSpc>
                <a:spcPct val="90000"/>
              </a:lnSpc>
              <a:defRPr/>
            </a:pPr>
            <a:r>
              <a:rPr lang="en-GB" sz="1800"/>
              <a:t>Postal votes can be handed into polling stations within the voting area</a:t>
            </a:r>
            <a:endParaRPr lang="en-GB" sz="1800">
              <a:solidFill>
                <a:srgbClr val="C00000"/>
              </a:solidFill>
            </a:endParaRPr>
          </a:p>
          <a:p>
            <a:pPr>
              <a:lnSpc>
                <a:spcPct val="90000"/>
              </a:lnSpc>
              <a:defRPr/>
            </a:pPr>
            <a:r>
              <a:rPr lang="en-GB" sz="1800">
                <a:solidFill>
                  <a:srgbClr val="002060"/>
                </a:solidFill>
              </a:rPr>
              <a:t>Anyone returning postal votes by hand must complete a postal vote return form, otherwise the postal votes will be rejected</a:t>
            </a:r>
          </a:p>
          <a:p>
            <a:pPr eaLnBrk="1" hangingPunct="1">
              <a:lnSpc>
                <a:spcPct val="90000"/>
              </a:lnSpc>
              <a:defRPr/>
            </a:pPr>
            <a:r>
              <a:rPr lang="en-GB" sz="1800"/>
              <a:t>Polling station staff may assist anyone wishing to hand in postal votes to complete the relevant form </a:t>
            </a:r>
          </a:p>
          <a:p>
            <a:pPr>
              <a:lnSpc>
                <a:spcPct val="90000"/>
              </a:lnSpc>
              <a:defRPr/>
            </a:pPr>
            <a:r>
              <a:rPr lang="en-GB" sz="1800"/>
              <a:t>A</a:t>
            </a:r>
            <a:r>
              <a:rPr lang="en-GB" sz="1800">
                <a:solidFill>
                  <a:srgbClr val="002060"/>
                </a:solidFill>
              </a:rPr>
              <a:t>n individual may hand in a maximum of 6 electors’ postal votes (their own and five others) per poll </a:t>
            </a:r>
          </a:p>
          <a:p>
            <a:pPr>
              <a:lnSpc>
                <a:spcPct val="90000"/>
              </a:lnSpc>
              <a:defRPr/>
            </a:pPr>
            <a:r>
              <a:rPr lang="en-GB" sz="1800">
                <a:solidFill>
                  <a:srgbClr val="002060"/>
                </a:solidFill>
              </a:rPr>
              <a:t>If the individual is a campaigner they may only handle their own postal vote and those that belong to close family members or people for whom they provide care</a:t>
            </a:r>
          </a:p>
          <a:p>
            <a:pPr eaLnBrk="1" hangingPunct="1">
              <a:lnSpc>
                <a:spcPct val="90000"/>
              </a:lnSpc>
              <a:defRPr/>
            </a:pPr>
            <a:r>
              <a:rPr lang="en-GB" sz="1800"/>
              <a:t>Polling station staff will not be able to provide advice about whether someone is a campaigner, but they may reject postal votes if they have reasonable cause to believe an individual is a campaigner</a:t>
            </a:r>
          </a:p>
          <a:p>
            <a:pPr>
              <a:lnSpc>
                <a:spcPct val="90000"/>
              </a:lnSpc>
              <a:defRPr/>
            </a:pPr>
            <a:r>
              <a:rPr lang="en-GB" sz="1800"/>
              <a:t>If postal votes are handed in not in accordance with the rules, then they will be rejected</a:t>
            </a:r>
          </a:p>
          <a:p>
            <a:pPr eaLnBrk="1" hangingPunct="1">
              <a:lnSpc>
                <a:spcPct val="90000"/>
              </a:lnSpc>
              <a:defRPr/>
            </a:pPr>
            <a:endParaRPr lang="en-GB" sz="1800">
              <a:solidFill>
                <a:srgbClr val="003366"/>
              </a:solidFill>
            </a:endParaRPr>
          </a:p>
          <a:p>
            <a:pPr eaLnBrk="1" hangingPunct="1">
              <a:lnSpc>
                <a:spcPct val="90000"/>
              </a:lnSpc>
              <a:defRPr/>
            </a:pPr>
            <a:endParaRPr lang="en-GB" altLang="en-US" sz="2000" b="1">
              <a:solidFill>
                <a:schemeClr val="tx2"/>
              </a:solidFill>
            </a:endParaRPr>
          </a:p>
          <a:p>
            <a:pPr eaLnBrk="1" hangingPunct="1">
              <a:lnSpc>
                <a:spcPct val="90000"/>
              </a:lnSpc>
              <a:buFontTx/>
              <a:buNone/>
              <a:defRPr/>
            </a:pPr>
            <a:endParaRPr lang="en-GB" altLang="en-US" sz="2000" b="1">
              <a:solidFill>
                <a:schemeClr val="tx2"/>
              </a:solidFill>
            </a:endParaRPr>
          </a:p>
        </p:txBody>
      </p:sp>
    </p:spTree>
    <p:extLst>
      <p:ext uri="{BB962C8B-B14F-4D97-AF65-F5344CB8AC3E}">
        <p14:creationId xmlns:p14="http://schemas.microsoft.com/office/powerpoint/2010/main" val="1806235888"/>
      </p:ext>
    </p:extLst>
  </p:cSld>
  <p:clrMapOvr>
    <a:masterClrMapping/>
  </p:clrMapOvr>
  <p:transition advClick="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C8680-3382-8D74-AF93-7990A5A558A2}"/>
            </a:ext>
          </a:extLst>
        </p:cNvPr>
        <p:cNvGrpSpPr/>
        <p:nvPr/>
      </p:nvGrpSpPr>
      <p:grpSpPr>
        <a:xfrm>
          <a:off x="0" y="0"/>
          <a:ext cx="0" cy="0"/>
          <a:chOff x="0" y="0"/>
          <a:chExt cx="0" cy="0"/>
        </a:xfrm>
      </p:grpSpPr>
      <p:sp>
        <p:nvSpPr>
          <p:cNvPr id="74754" name="Rectangle 2">
            <a:extLst>
              <a:ext uri="{FF2B5EF4-FFF2-40B4-BE49-F238E27FC236}">
                <a16:creationId xmlns:a16="http://schemas.microsoft.com/office/drawing/2014/main" id="{FFEFE569-DFBC-1D39-A500-85D8CC22A98F}"/>
              </a:ext>
            </a:extLst>
          </p:cNvPr>
          <p:cNvSpPr>
            <a:spLocks noGrp="1" noChangeArrowheads="1"/>
          </p:cNvSpPr>
          <p:nvPr>
            <p:ph type="title"/>
          </p:nvPr>
        </p:nvSpPr>
        <p:spPr/>
        <p:txBody>
          <a:bodyPr/>
          <a:lstStyle/>
          <a:p>
            <a:r>
              <a:rPr lang="en-GB" altLang="en-US"/>
              <a:t>Completed postal votes handed in to council buildings</a:t>
            </a:r>
            <a:br>
              <a:rPr lang="en-GB" altLang="en-US"/>
            </a:br>
            <a:endParaRPr lang="en-GB" altLang="en-US"/>
          </a:p>
        </p:txBody>
      </p:sp>
      <p:sp>
        <p:nvSpPr>
          <p:cNvPr id="19459" name="Rectangle 3">
            <a:extLst>
              <a:ext uri="{FF2B5EF4-FFF2-40B4-BE49-F238E27FC236}">
                <a16:creationId xmlns:a16="http://schemas.microsoft.com/office/drawing/2014/main" id="{2FE1E6BE-203D-DED3-5006-E16D0D8B5517}"/>
              </a:ext>
            </a:extLst>
          </p:cNvPr>
          <p:cNvSpPr>
            <a:spLocks noGrp="1" noChangeArrowheads="1"/>
          </p:cNvSpPr>
          <p:nvPr>
            <p:ph type="body" idx="1"/>
          </p:nvPr>
        </p:nvSpPr>
        <p:spPr>
          <a:xfrm>
            <a:off x="2316413" y="1659439"/>
            <a:ext cx="6623050" cy="4741361"/>
          </a:xfrm>
        </p:spPr>
        <p:txBody>
          <a:bodyPr/>
          <a:lstStyle/>
          <a:p>
            <a:pPr eaLnBrk="1" hangingPunct="1">
              <a:lnSpc>
                <a:spcPct val="90000"/>
              </a:lnSpc>
              <a:defRPr/>
            </a:pPr>
            <a:r>
              <a:rPr lang="en-GB" sz="2000"/>
              <a:t>Restrictions on the numbers of returned postal votes and who may hand in postal votes are the same as for polling stations</a:t>
            </a:r>
          </a:p>
          <a:p>
            <a:pPr eaLnBrk="1" hangingPunct="1">
              <a:lnSpc>
                <a:spcPct val="90000"/>
              </a:lnSpc>
              <a:defRPr/>
            </a:pPr>
            <a:r>
              <a:rPr lang="en-GB" sz="2000"/>
              <a:t>An individual may hand in a maximum of 6 electors’ postal votes (their own and five others) per poll</a:t>
            </a:r>
          </a:p>
          <a:p>
            <a:pPr eaLnBrk="1" hangingPunct="1">
              <a:lnSpc>
                <a:spcPct val="90000"/>
              </a:lnSpc>
              <a:defRPr/>
            </a:pPr>
            <a:r>
              <a:rPr lang="en-GB" sz="2000"/>
              <a:t>Postal votes for all contested electoral areas may be returned by hand </a:t>
            </a:r>
            <a:r>
              <a:rPr lang="en-GB" sz="2000" b="1">
                <a:solidFill>
                  <a:srgbClr val="FF0000"/>
                </a:solidFill>
              </a:rPr>
              <a:t>[confirm details of local arrangements]</a:t>
            </a:r>
          </a:p>
          <a:p>
            <a:pPr eaLnBrk="1" hangingPunct="1">
              <a:lnSpc>
                <a:spcPct val="90000"/>
              </a:lnSpc>
              <a:defRPr/>
            </a:pPr>
            <a:r>
              <a:rPr lang="en-GB" sz="2000"/>
              <a:t>Staff authorised by the Returning Officer may assist anyone wishing to hand in postal votes to complete the relevant form </a:t>
            </a:r>
          </a:p>
          <a:p>
            <a:pPr>
              <a:lnSpc>
                <a:spcPct val="90000"/>
              </a:lnSpc>
              <a:defRPr/>
            </a:pPr>
            <a:r>
              <a:rPr lang="en-GB" sz="2000">
                <a:solidFill>
                  <a:srgbClr val="003366"/>
                </a:solidFill>
              </a:rPr>
              <a:t>Postal votes dropped off to reception or other council office desks or locations or any posted into council letter boxes without completing the postal vote return form will be rejected and will not be counted</a:t>
            </a:r>
          </a:p>
          <a:p>
            <a:pPr eaLnBrk="1" hangingPunct="1">
              <a:lnSpc>
                <a:spcPct val="90000"/>
              </a:lnSpc>
              <a:defRPr/>
            </a:pPr>
            <a:endParaRPr lang="en-GB" altLang="en-US" sz="2000" b="1">
              <a:solidFill>
                <a:schemeClr val="tx2"/>
              </a:solidFill>
            </a:endParaRPr>
          </a:p>
          <a:p>
            <a:pPr eaLnBrk="1" hangingPunct="1">
              <a:lnSpc>
                <a:spcPct val="90000"/>
              </a:lnSpc>
              <a:buFontTx/>
              <a:buNone/>
              <a:defRPr/>
            </a:pPr>
            <a:endParaRPr lang="en-GB" altLang="en-US" sz="2000" b="1">
              <a:solidFill>
                <a:schemeClr val="tx2"/>
              </a:solidFill>
            </a:endParaRPr>
          </a:p>
        </p:txBody>
      </p:sp>
    </p:spTree>
    <p:extLst>
      <p:ext uri="{BB962C8B-B14F-4D97-AF65-F5344CB8AC3E}">
        <p14:creationId xmlns:p14="http://schemas.microsoft.com/office/powerpoint/2010/main" val="1421942826"/>
      </p:ext>
    </p:extLst>
  </p:cSld>
  <p:clrMapOvr>
    <a:masterClrMapping/>
  </p:clrMapOvr>
  <p:transition advClick="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82E17182-3DF2-4F59-96B7-BD9B0F410005}"/>
              </a:ext>
            </a:extLst>
          </p:cNvPr>
          <p:cNvSpPr>
            <a:spLocks noGrp="1" noChangeArrowheads="1"/>
          </p:cNvSpPr>
          <p:nvPr>
            <p:ph type="title"/>
          </p:nvPr>
        </p:nvSpPr>
        <p:spPr>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a:t>Counting of votes</a:t>
            </a:r>
          </a:p>
        </p:txBody>
      </p:sp>
      <p:sp>
        <p:nvSpPr>
          <p:cNvPr id="19459" name="Rectangle 3">
            <a:extLst>
              <a:ext uri="{FF2B5EF4-FFF2-40B4-BE49-F238E27FC236}">
                <a16:creationId xmlns:a16="http://schemas.microsoft.com/office/drawing/2014/main" id="{3BC930A1-8F2F-4A4C-A425-3B8DD636567D}"/>
              </a:ext>
            </a:extLst>
          </p:cNvPr>
          <p:cNvSpPr>
            <a:spLocks noGrp="1" noChangeArrowheads="1"/>
          </p:cNvSpPr>
          <p:nvPr>
            <p:ph type="body" idx="1"/>
          </p:nvPr>
        </p:nvSpPr>
        <p:spPr>
          <a:xfrm>
            <a:off x="2962275" y="1714500"/>
            <a:ext cx="5943600" cy="4848225"/>
          </a:xfrm>
        </p:spPr>
        <p:txBody>
          <a:bodyPr/>
          <a:lstStyle/>
          <a:p>
            <a:pPr marL="342900" indent="-342900" eaLnBrk="1" hangingPunct="1">
              <a:defRPr/>
            </a:pPr>
            <a:endParaRPr lang="en-GB" sz="2000"/>
          </a:p>
          <a:p>
            <a:pPr marL="342900" indent="-342900" eaLnBrk="1" hangingPunct="1">
              <a:defRPr/>
            </a:pPr>
            <a:r>
              <a:rPr lang="en-GB" sz="2000">
                <a:solidFill>
                  <a:srgbClr val="003366"/>
                </a:solidFill>
              </a:rPr>
              <a:t>The count will be held in:</a:t>
            </a:r>
          </a:p>
          <a:p>
            <a:pPr marL="742950" lvl="1" eaLnBrk="1" hangingPunct="1">
              <a:defRPr/>
            </a:pPr>
            <a:r>
              <a:rPr lang="en-GB" sz="2000">
                <a:solidFill>
                  <a:srgbClr val="FF0000"/>
                </a:solidFill>
              </a:rPr>
              <a:t>[insert count centre location/address]</a:t>
            </a:r>
          </a:p>
          <a:p>
            <a:pPr marL="342900" indent="-342900" eaLnBrk="1" hangingPunct="1">
              <a:defRPr/>
            </a:pPr>
            <a:endParaRPr lang="en-GB" sz="2000"/>
          </a:p>
          <a:p>
            <a:pPr marL="342900" indent="-342900" eaLnBrk="1" hangingPunct="1">
              <a:defRPr/>
            </a:pPr>
            <a:r>
              <a:rPr lang="en-GB" sz="2000"/>
              <a:t>Count centre will open to candidates agents from </a:t>
            </a:r>
            <a:r>
              <a:rPr lang="en-GB" sz="2000">
                <a:solidFill>
                  <a:srgbClr val="FF0000"/>
                </a:solidFill>
              </a:rPr>
              <a:t>[X]</a:t>
            </a:r>
          </a:p>
          <a:p>
            <a:pPr marL="0" indent="0" eaLnBrk="1" hangingPunct="1">
              <a:buFontTx/>
              <a:buNone/>
              <a:defRPr/>
            </a:pPr>
            <a:endParaRPr lang="en-GB" sz="2000"/>
          </a:p>
          <a:p>
            <a:pPr marL="342900" lvl="1" indent="-342900" eaLnBrk="1" hangingPunct="1">
              <a:buFontTx/>
              <a:buChar char="•"/>
              <a:defRPr/>
            </a:pPr>
            <a:r>
              <a:rPr lang="en-GB" sz="2000">
                <a:ea typeface="+mn-ea"/>
                <a:cs typeface="+mn-cs"/>
              </a:rPr>
              <a:t>Candidates, election agents, counting agents and one other person appointed by the candidate are entitled to attend. </a:t>
            </a:r>
          </a:p>
          <a:p>
            <a:pPr marL="400050" lvl="2" indent="0" eaLnBrk="1" hangingPunct="1">
              <a:buFontTx/>
              <a:buNone/>
              <a:defRPr/>
            </a:pPr>
            <a:r>
              <a:rPr lang="en-GB" sz="1800">
                <a:ea typeface="+mn-ea"/>
                <a:cs typeface="+mn-cs"/>
              </a:rPr>
              <a:t>-    limits to counting agents: </a:t>
            </a:r>
            <a:r>
              <a:rPr lang="en-GB" sz="1800">
                <a:solidFill>
                  <a:srgbClr val="FF0000"/>
                </a:solidFill>
                <a:ea typeface="+mn-ea"/>
                <a:cs typeface="+mn-cs"/>
              </a:rPr>
              <a:t>[X]</a:t>
            </a:r>
            <a:endParaRPr lang="en-GB" sz="1400">
              <a:solidFill>
                <a:srgbClr val="FF0000"/>
              </a:solidFill>
              <a:ea typeface="+mn-ea"/>
              <a:cs typeface="+mn-cs"/>
            </a:endParaRPr>
          </a:p>
          <a:p>
            <a:pPr marL="400050" lvl="2" indent="0" eaLnBrk="1" hangingPunct="1">
              <a:buFontTx/>
              <a:buNone/>
              <a:defRPr/>
            </a:pPr>
            <a:endParaRPr lang="en-GB" sz="1800">
              <a:ea typeface="+mn-ea"/>
              <a:cs typeface="+mn-cs"/>
            </a:endParaRPr>
          </a:p>
        </p:txBody>
      </p:sp>
    </p:spTree>
  </p:cSld>
  <p:clrMapOvr>
    <a:overrideClrMapping bg1="lt1" tx1="dk1" bg2="lt2" tx2="dk2" accent1="accent1" accent2="accent2" accent3="accent3" accent4="accent4" accent5="accent5" accent6="accent6" hlink="hlink" folHlink="folHlink"/>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a:extLst>
              <a:ext uri="{FF2B5EF4-FFF2-40B4-BE49-F238E27FC236}">
                <a16:creationId xmlns:a16="http://schemas.microsoft.com/office/drawing/2014/main" id="{1DEEC1E9-7CC1-4506-A0DD-F68126E43682}"/>
              </a:ext>
            </a:extLst>
          </p:cNvPr>
          <p:cNvSpPr>
            <a:spLocks noGrp="1" noChangeArrowheads="1"/>
          </p:cNvSpPr>
          <p:nvPr>
            <p:ph type="title"/>
          </p:nvPr>
        </p:nvSpPr>
        <p:spPr/>
        <p:txBody>
          <a:bodyPr/>
          <a:lstStyle/>
          <a:p>
            <a:pPr eaLnBrk="1" hangingPunct="1"/>
            <a:r>
              <a:rPr lang="en-GB" altLang="en-US"/>
              <a:t>Election timetable</a:t>
            </a:r>
            <a:br>
              <a:rPr lang="en-GB" altLang="en-US"/>
            </a:br>
            <a:br>
              <a:rPr lang="en-GB" altLang="en-US"/>
            </a:br>
            <a:endParaRPr lang="en-GB" altLang="en-US"/>
          </a:p>
        </p:txBody>
      </p:sp>
      <p:graphicFrame>
        <p:nvGraphicFramePr>
          <p:cNvPr id="11" name="Group 202">
            <a:extLst>
              <a:ext uri="{FF2B5EF4-FFF2-40B4-BE49-F238E27FC236}">
                <a16:creationId xmlns:a16="http://schemas.microsoft.com/office/drawing/2014/main" id="{287C91D5-77E2-4F9B-B9D9-EEC9CAC50B7D}"/>
              </a:ext>
            </a:extLst>
          </p:cNvPr>
          <p:cNvGraphicFramePr/>
          <p:nvPr>
            <p:extLst>
              <p:ext uri="{D42A27DB-BD31-4B8C-83A1-F6EECF244321}">
                <p14:modId xmlns:p14="http://schemas.microsoft.com/office/powerpoint/2010/main" val="4178135059"/>
              </p:ext>
            </p:extLst>
          </p:nvPr>
        </p:nvGraphicFramePr>
        <p:xfrm>
          <a:off x="2463800" y="1747838"/>
          <a:ext cx="5491163" cy="5010514"/>
        </p:xfrm>
        <a:graphic>
          <a:graphicData uri="http://schemas.openxmlformats.org/drawingml/2006/table">
            <a:tbl>
              <a:tblPr firstRow="1"/>
              <a:tblGrid>
                <a:gridCol w="3926788">
                  <a:extLst>
                    <a:ext uri="{9D8B030D-6E8A-4147-A177-3AD203B41FA5}">
                      <a16:colId xmlns:a16="http://schemas.microsoft.com/office/drawing/2014/main" val="20000"/>
                    </a:ext>
                  </a:extLst>
                </a:gridCol>
                <a:gridCol w="1564375">
                  <a:extLst>
                    <a:ext uri="{9D8B030D-6E8A-4147-A177-3AD203B41FA5}">
                      <a16:colId xmlns:a16="http://schemas.microsoft.com/office/drawing/2014/main" val="20001"/>
                    </a:ext>
                  </a:extLst>
                </a:gridCol>
              </a:tblGrid>
              <a:tr h="309562">
                <a:tc>
                  <a:txBody>
                    <a:bodyPr/>
                    <a:lstStyle/>
                    <a:p>
                      <a:pPr marL="0" marR="0" lvl="0" indent="0" algn="l"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Timetabled process:</a:t>
                      </a:r>
                      <a:r>
                        <a:rPr lang="en-GB" sz="1600" b="0" i="0" u="none" strike="noStrike" cap="none" normalizeH="0" baseline="0">
                          <a:ln>
                            <a:noFill/>
                          </a:ln>
                          <a:solidFill>
                            <a:schemeClr val="tx1"/>
                          </a:solidFill>
                          <a:effectLst/>
                          <a:latin typeface="Arial"/>
                        </a:rPr>
                        <a:t> </a:t>
                      </a:r>
                      <a:endParaRPr kumimoji="0" lang="en-GB" sz="1600" b="0" i="0" u="none" strike="noStrike" cap="none" normalizeH="0" baseline="0">
                        <a:ln>
                          <a:noFill/>
                        </a:ln>
                        <a:solidFill>
                          <a:schemeClr val="tx1"/>
                        </a:solidFill>
                        <a:effectLst/>
                        <a:latin typeface="Arial"/>
                      </a:endParaRP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rgbClr val="FF0000"/>
                          </a:solidFill>
                          <a:effectLst/>
                          <a:latin typeface="Arial"/>
                        </a:rPr>
                        <a:t>Deadline</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2776903"/>
                  </a:ext>
                </a:extLst>
              </a:tr>
              <a:tr h="58376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Notice of Election</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Not later than </a:t>
                      </a:r>
                      <a:r>
                        <a:rPr kumimoji="0" lang="en-GB" sz="1600" b="0" i="0" u="none" strike="noStrike" cap="none" normalizeH="0" baseline="0">
                          <a:ln>
                            <a:noFill/>
                          </a:ln>
                          <a:solidFill>
                            <a:srgbClr val="FF0000"/>
                          </a:solidFill>
                          <a:effectLst/>
                          <a:latin typeface="Arial"/>
                        </a:rPr>
                        <a:t>[E-25]</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7819">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Nominations commence</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rtl="0" eaLnBrk="1" fontAlgn="base" latinLnBrk="0" hangingPunct="1">
                        <a:lnSpc>
                          <a:spcPct val="100000"/>
                        </a:lnSpc>
                        <a:spcBef>
                          <a:spcPct val="20000"/>
                        </a:spcBef>
                        <a:spcAft>
                          <a:spcPct val="0"/>
                        </a:spcAft>
                        <a:buClrTx/>
                        <a:buSzTx/>
                        <a:buFontTx/>
                        <a:buNone/>
                      </a:pPr>
                      <a:r>
                        <a:rPr lang="en-US" sz="1600" b="0" i="0" u="none" strike="noStrike" cap="none" normalizeH="0" baseline="0">
                          <a:ln>
                            <a:noFill/>
                          </a:ln>
                          <a:solidFill>
                            <a:srgbClr val="FF0000"/>
                          </a:solidFill>
                          <a:effectLst/>
                          <a:latin typeface="Arial"/>
                        </a:rPr>
                        <a:t>[insert date]</a:t>
                      </a:r>
                      <a:endParaRPr kumimoji="0" lang="en-US" sz="1600" b="0" i="0" u="none" strike="noStrike" cap="none" normalizeH="0" baseline="0">
                        <a:ln>
                          <a:noFill/>
                        </a:ln>
                        <a:solidFill>
                          <a:srgbClr val="FF0000"/>
                        </a:solidFill>
                        <a:effectLst/>
                        <a:latin typeface="Arial"/>
                      </a:endParaRP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8210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Close of nominations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4pm – </a:t>
                      </a:r>
                      <a:r>
                        <a:rPr kumimoji="0" lang="en-GB" sz="1600" b="0" i="0" u="none" strike="noStrike" kern="1200" cap="none" normalizeH="0" baseline="0">
                          <a:ln>
                            <a:noFill/>
                          </a:ln>
                          <a:solidFill>
                            <a:srgbClr val="FF0000"/>
                          </a:solidFill>
                          <a:effectLst/>
                          <a:latin typeface="Arial"/>
                          <a:ea typeface="+mn-ea"/>
                          <a:cs typeface="+mn-cs"/>
                        </a:rPr>
                        <a:t>[E-19]</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210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Notification of appointment of election agents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4pm – </a:t>
                      </a:r>
                      <a:r>
                        <a:rPr kumimoji="0" lang="en-GB" sz="1600" b="0" i="0" u="none" strike="noStrike" cap="none" normalizeH="0" baseline="0">
                          <a:ln>
                            <a:noFill/>
                          </a:ln>
                          <a:solidFill>
                            <a:srgbClr val="FF0000"/>
                          </a:solidFill>
                          <a:effectLst/>
                          <a:latin typeface="Arial"/>
                        </a:rPr>
                        <a:t>[E-19]</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8210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statement of persons nominated</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4pm – </a:t>
                      </a:r>
                      <a:r>
                        <a:rPr kumimoji="0" lang="en-GB" sz="1600" b="0" i="0" u="none" strike="noStrike" kern="1200" cap="none" normalizeH="0" baseline="0">
                          <a:ln>
                            <a:noFill/>
                          </a:ln>
                          <a:solidFill>
                            <a:srgbClr val="FF0000"/>
                          </a:solidFill>
                          <a:effectLst/>
                          <a:latin typeface="Arial"/>
                          <a:ea typeface="+mn-ea"/>
                          <a:cs typeface="+mn-cs"/>
                        </a:rPr>
                        <a:t>[E-18]</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8210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applications to register to vote</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Midnight – </a:t>
                      </a:r>
                      <a:r>
                        <a:rPr kumimoji="0" lang="en-GB" sz="1600" b="0" i="0" u="none" strike="noStrike" cap="none" normalizeH="0" baseline="0">
                          <a:ln>
                            <a:noFill/>
                          </a:ln>
                          <a:solidFill>
                            <a:srgbClr val="FF0000"/>
                          </a:solidFill>
                          <a:effectLst/>
                          <a:latin typeface="Arial"/>
                        </a:rPr>
                        <a:t>[E-12]</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2309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new postal vote applications /changes to existing postal or proxy vote applications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5pm – </a:t>
                      </a:r>
                      <a:r>
                        <a:rPr kumimoji="0" lang="en-GB" sz="1600" b="0" i="0" u="none" strike="noStrike" cap="none" normalizeH="0" baseline="0">
                          <a:ln>
                            <a:noFill/>
                          </a:ln>
                          <a:solidFill>
                            <a:srgbClr val="FF0000"/>
                          </a:solidFill>
                          <a:effectLst/>
                          <a:latin typeface="Arial"/>
                        </a:rPr>
                        <a:t>[E-11]</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82102">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Publication of notice of poll/situation of polling stations</a:t>
                      </a:r>
                    </a:p>
                  </a:txBody>
                  <a:tcPr marL="91447" marR="91447" marT="45743" marB="4574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rgbClr val="FF0000"/>
                          </a:solidFill>
                          <a:effectLst/>
                          <a:latin typeface="Arial"/>
                        </a:rPr>
                        <a:t>[E-6]</a:t>
                      </a:r>
                    </a:p>
                  </a:txBody>
                  <a:tcPr marL="91447" marR="91447" marT="45743" marB="4574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3132BE96-24AB-4EFE-B612-8F1AAAE3C7B4}"/>
              </a:ext>
            </a:extLst>
          </p:cNvPr>
          <p:cNvSpPr>
            <a:spLocks noGrp="1" noChangeArrowheads="1"/>
          </p:cNvSpPr>
          <p:nvPr>
            <p:ph type="ctrTitle"/>
          </p:nvPr>
        </p:nvSpPr>
        <p:spPr/>
        <p:txBody>
          <a:bodyPr/>
          <a:lstStyle/>
          <a:p>
            <a:pPr eaLnBrk="1" hangingPunct="1"/>
            <a:r>
              <a:rPr lang="en-GB" altLang="en-US"/>
              <a:t>Spending issues</a:t>
            </a:r>
          </a:p>
        </p:txBody>
      </p:sp>
      <p:sp>
        <p:nvSpPr>
          <p:cNvPr id="76803" name="Rectangle 3">
            <a:extLst>
              <a:ext uri="{FF2B5EF4-FFF2-40B4-BE49-F238E27FC236}">
                <a16:creationId xmlns:a16="http://schemas.microsoft.com/office/drawing/2014/main" id="{F2241130-0080-494D-9593-80109EB4B92E}"/>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146F428B-F538-4736-86C0-DA501C6FB45F}"/>
              </a:ext>
            </a:extLst>
          </p:cNvPr>
          <p:cNvSpPr>
            <a:spLocks noGrp="1" noChangeArrowheads="1"/>
          </p:cNvSpPr>
          <p:nvPr>
            <p:ph type="title"/>
          </p:nvPr>
        </p:nvSpPr>
        <p:spPr/>
        <p:txBody>
          <a:bodyPr/>
          <a:lstStyle/>
          <a:p>
            <a:pPr eaLnBrk="1" hangingPunct="1"/>
            <a:r>
              <a:rPr lang="en-GB" altLang="en-US"/>
              <a:t>Candidate spending </a:t>
            </a:r>
          </a:p>
        </p:txBody>
      </p:sp>
      <p:sp>
        <p:nvSpPr>
          <p:cNvPr id="78851" name="Rectangle 3">
            <a:extLst>
              <a:ext uri="{FF2B5EF4-FFF2-40B4-BE49-F238E27FC236}">
                <a16:creationId xmlns:a16="http://schemas.microsoft.com/office/drawing/2014/main" id="{4E891BF5-81CB-422A-B56D-D0E6F6F61991}"/>
              </a:ext>
            </a:extLst>
          </p:cNvPr>
          <p:cNvSpPr>
            <a:spLocks noGrp="1" noChangeArrowheads="1"/>
          </p:cNvSpPr>
          <p:nvPr>
            <p:ph type="body" idx="1"/>
          </p:nvPr>
        </p:nvSpPr>
        <p:spPr>
          <a:xfrm>
            <a:off x="2801938" y="1828800"/>
            <a:ext cx="6113462" cy="4267200"/>
          </a:xfrm>
        </p:spPr>
        <p:txBody>
          <a:bodyPr/>
          <a:lstStyle/>
          <a:p>
            <a:pPr eaLnBrk="1" hangingPunct="1"/>
            <a:r>
              <a:rPr lang="en-GB" altLang="en-US"/>
              <a:t>Defined as certain expenses ‘used for the purposes of the candidate’s election’ during the regulated period.</a:t>
            </a:r>
          </a:p>
          <a:p>
            <a:pPr eaLnBrk="1" hangingPunct="1"/>
            <a:r>
              <a:rPr lang="en-GB" altLang="en-US"/>
              <a:t>Responsibility of </a:t>
            </a:r>
            <a:r>
              <a:rPr lang="en-GB" altLang="en-US" b="1">
                <a:solidFill>
                  <a:schemeClr val="accent2"/>
                </a:solidFill>
              </a:rPr>
              <a:t>election agent </a:t>
            </a:r>
          </a:p>
          <a:p>
            <a:pPr eaLnBrk="1" hangingPunct="1"/>
            <a:r>
              <a:rPr lang="en-GB" altLang="en-US"/>
              <a:t>Limit on expenses:</a:t>
            </a:r>
          </a:p>
          <a:p>
            <a:pPr lvl="1" eaLnBrk="1" hangingPunct="1"/>
            <a:r>
              <a:rPr lang="en-GB" altLang="en-US"/>
              <a:t>£960 + 8 pence per elector in ward/division on register in force on </a:t>
            </a:r>
            <a:r>
              <a:rPr lang="en-GB" altLang="en-US">
                <a:solidFill>
                  <a:srgbClr val="FF0000"/>
                </a:solidFill>
              </a:rPr>
              <a:t>[insert date] </a:t>
            </a:r>
            <a:endParaRPr lang="en-GB" altLang="en-US">
              <a:solidFill>
                <a:srgbClr val="FF0000"/>
              </a:solidFill>
              <a:cs typeface="Arial"/>
            </a:endParaRPr>
          </a:p>
          <a:p>
            <a:pPr lvl="1" eaLnBrk="1" hangingPunct="1"/>
            <a:r>
              <a:rPr lang="en-GB" altLang="en-US"/>
              <a:t>reduced for joint candidates</a:t>
            </a:r>
          </a:p>
          <a:p>
            <a:pPr eaLnBrk="1" hangingPunct="1"/>
            <a:r>
              <a:rPr lang="en-GB" altLang="en-US"/>
              <a:t>Must get and keep receipts (over £20)</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BC7BA935-819A-4165-800A-F2F23B17DDEA}"/>
              </a:ext>
            </a:extLst>
          </p:cNvPr>
          <p:cNvSpPr>
            <a:spLocks noGrp="1" noChangeArrowheads="1"/>
          </p:cNvSpPr>
          <p:nvPr>
            <p:ph type="title"/>
          </p:nvPr>
        </p:nvSpPr>
        <p:spPr/>
        <p:txBody>
          <a:bodyPr/>
          <a:lstStyle/>
          <a:p>
            <a:pPr eaLnBrk="1" hangingPunct="1"/>
            <a:r>
              <a:rPr lang="en-GB" altLang="en-US"/>
              <a:t>Candidates’ spending returns</a:t>
            </a:r>
          </a:p>
        </p:txBody>
      </p:sp>
      <p:sp>
        <p:nvSpPr>
          <p:cNvPr id="80899" name="Rectangle 3">
            <a:extLst>
              <a:ext uri="{FF2B5EF4-FFF2-40B4-BE49-F238E27FC236}">
                <a16:creationId xmlns:a16="http://schemas.microsoft.com/office/drawing/2014/main" id="{5868B8DA-9953-4840-9980-94B6301F5E21}"/>
              </a:ext>
            </a:extLst>
          </p:cNvPr>
          <p:cNvSpPr>
            <a:spLocks noGrp="1" noChangeArrowheads="1"/>
          </p:cNvSpPr>
          <p:nvPr>
            <p:ph type="body" idx="1"/>
          </p:nvPr>
        </p:nvSpPr>
        <p:spPr/>
        <p:txBody>
          <a:bodyPr/>
          <a:lstStyle/>
          <a:p>
            <a:pPr eaLnBrk="1" hangingPunct="1"/>
            <a:r>
              <a:rPr lang="en-GB" altLang="en-US"/>
              <a:t>Returns due 35 calendar days after result of election </a:t>
            </a:r>
          </a:p>
          <a:p>
            <a:pPr eaLnBrk="1" hangingPunct="1"/>
            <a:r>
              <a:rPr lang="en-GB" altLang="en-US"/>
              <a:t>Returns made public by </a:t>
            </a:r>
            <a:r>
              <a:rPr lang="en-GB" altLang="en-US" b="1">
                <a:solidFill>
                  <a:schemeClr val="accent2"/>
                </a:solidFill>
              </a:rPr>
              <a:t>Returning Officer</a:t>
            </a:r>
          </a:p>
          <a:p>
            <a:pPr eaLnBrk="1" hangingPunct="1"/>
            <a:r>
              <a:rPr lang="en-GB" altLang="en-US"/>
              <a:t>Sample of returns may be reviewed by the </a:t>
            </a:r>
            <a:r>
              <a:rPr lang="en-GB" altLang="en-US" b="1">
                <a:solidFill>
                  <a:schemeClr val="accent2"/>
                </a:solidFill>
              </a:rPr>
              <a:t>Electoral Commission</a:t>
            </a:r>
          </a:p>
          <a:p>
            <a:pPr eaLnBrk="1" hangingPunct="1"/>
            <a:r>
              <a:rPr lang="en-GB" altLang="en-US"/>
              <a:t>Failure to submit a spending return is a criminal offence enforceable by police</a:t>
            </a:r>
          </a:p>
          <a:p>
            <a:pPr eaLnBrk="1" hangingPunct="1"/>
            <a:r>
              <a:rPr lang="en-GB" altLang="en-US"/>
              <a:t>No spending will be reimbursed</a:t>
            </a:r>
          </a:p>
          <a:p>
            <a:pPr eaLnBrk="1" hangingPunct="1"/>
            <a:endParaRPr lang="en-GB" altLang="en-US" sz="2800"/>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FC091E60-F597-4948-9D0B-7509B23C937E}"/>
              </a:ext>
            </a:extLst>
          </p:cNvPr>
          <p:cNvSpPr>
            <a:spLocks noGrp="1" noChangeArrowheads="1"/>
          </p:cNvSpPr>
          <p:nvPr>
            <p:ph type="ctrTitle"/>
          </p:nvPr>
        </p:nvSpPr>
        <p:spPr/>
        <p:txBody>
          <a:bodyPr/>
          <a:lstStyle/>
          <a:p>
            <a:pPr eaLnBrk="1" hangingPunct="1"/>
            <a:r>
              <a:rPr lang="en-GB" altLang="en-US"/>
              <a:t>Contacts</a:t>
            </a:r>
          </a:p>
        </p:txBody>
      </p:sp>
      <p:sp>
        <p:nvSpPr>
          <p:cNvPr id="82947" name="Rectangle 3">
            <a:extLst>
              <a:ext uri="{FF2B5EF4-FFF2-40B4-BE49-F238E27FC236}">
                <a16:creationId xmlns:a16="http://schemas.microsoft.com/office/drawing/2014/main" id="{5830AA55-F47A-4CA6-A83B-8A84CD15918E}"/>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2A7511E2-7C79-4E93-BF89-3DABEB3EF49C}"/>
              </a:ext>
            </a:extLst>
          </p:cNvPr>
          <p:cNvSpPr>
            <a:spLocks noGrp="1" noChangeArrowheads="1"/>
          </p:cNvSpPr>
          <p:nvPr>
            <p:ph type="title"/>
          </p:nvPr>
        </p:nvSpPr>
        <p:spPr/>
        <p:txBody>
          <a:bodyPr/>
          <a:lstStyle/>
          <a:p>
            <a:pPr eaLnBrk="1" hangingPunct="1"/>
            <a:r>
              <a:rPr lang="en-GB" altLang="en-US"/>
              <a:t>Contacts</a:t>
            </a:r>
          </a:p>
        </p:txBody>
      </p:sp>
      <p:sp>
        <p:nvSpPr>
          <p:cNvPr id="23555" name="Rectangle 3">
            <a:extLst>
              <a:ext uri="{FF2B5EF4-FFF2-40B4-BE49-F238E27FC236}">
                <a16:creationId xmlns:a16="http://schemas.microsoft.com/office/drawing/2014/main" id="{552C4273-C3E5-4EB4-8F22-67A463A623A2}"/>
              </a:ext>
            </a:extLst>
          </p:cNvPr>
          <p:cNvSpPr>
            <a:spLocks noGrp="1" noChangeArrowheads="1"/>
          </p:cNvSpPr>
          <p:nvPr>
            <p:ph type="body" idx="1"/>
          </p:nvPr>
        </p:nvSpPr>
        <p:spPr/>
        <p:txBody>
          <a:bodyPr/>
          <a:lstStyle/>
          <a:p>
            <a:pPr eaLnBrk="1" hangingPunct="1">
              <a:lnSpc>
                <a:spcPct val="90000"/>
              </a:lnSpc>
              <a:defRPr/>
            </a:pPr>
            <a:r>
              <a:rPr lang="en-GB" sz="2000">
                <a:solidFill>
                  <a:schemeClr val="tx2"/>
                </a:solidFill>
              </a:rPr>
              <a:t>Elections office</a:t>
            </a:r>
            <a:r>
              <a:rPr lang="en-GB" sz="2000"/>
              <a:t> – </a:t>
            </a:r>
            <a:r>
              <a:rPr lang="en-GB" sz="2000">
                <a:solidFill>
                  <a:srgbClr val="FF0000"/>
                </a:solidFill>
              </a:rPr>
              <a:t>[insert]</a:t>
            </a:r>
          </a:p>
          <a:p>
            <a:pPr marL="0" indent="0" eaLnBrk="1" hangingPunct="1">
              <a:lnSpc>
                <a:spcPct val="90000"/>
              </a:lnSpc>
              <a:buFontTx/>
              <a:buNone/>
              <a:defRPr/>
            </a:pPr>
            <a:endParaRPr lang="en-GB" sz="2000" i="1"/>
          </a:p>
          <a:p>
            <a:pPr eaLnBrk="1" hangingPunct="1">
              <a:lnSpc>
                <a:spcPct val="90000"/>
              </a:lnSpc>
              <a:defRPr/>
            </a:pPr>
            <a:r>
              <a:rPr lang="en-GB" sz="2000">
                <a:solidFill>
                  <a:schemeClr val="tx2"/>
                </a:solidFill>
              </a:rPr>
              <a:t>Highways department</a:t>
            </a:r>
            <a:r>
              <a:rPr lang="en-GB" sz="2000"/>
              <a:t> – </a:t>
            </a:r>
            <a:r>
              <a:rPr lang="en-GB" sz="2000">
                <a:solidFill>
                  <a:srgbClr val="FF0000"/>
                </a:solidFill>
              </a:rPr>
              <a:t>[insert]</a:t>
            </a:r>
          </a:p>
          <a:p>
            <a:pPr eaLnBrk="1" hangingPunct="1">
              <a:lnSpc>
                <a:spcPct val="90000"/>
              </a:lnSpc>
              <a:buFontTx/>
              <a:buNone/>
              <a:defRPr/>
            </a:pPr>
            <a:endParaRPr lang="en-GB" sz="2000"/>
          </a:p>
          <a:p>
            <a:pPr eaLnBrk="1" hangingPunct="1">
              <a:lnSpc>
                <a:spcPct val="90000"/>
              </a:lnSpc>
              <a:defRPr/>
            </a:pPr>
            <a:r>
              <a:rPr lang="en-GB" sz="2000">
                <a:solidFill>
                  <a:schemeClr val="tx2"/>
                </a:solidFill>
              </a:rPr>
              <a:t>Electoral Commission contacts </a:t>
            </a:r>
          </a:p>
          <a:p>
            <a:pPr lvl="1" eaLnBrk="1" hangingPunct="1">
              <a:lnSpc>
                <a:spcPct val="90000"/>
              </a:lnSpc>
              <a:defRPr/>
            </a:pPr>
            <a:r>
              <a:rPr lang="en-GB" sz="2000"/>
              <a:t>0333 103 1928</a:t>
            </a:r>
          </a:p>
          <a:p>
            <a:pPr marL="0" indent="0" eaLnBrk="1" hangingPunct="1">
              <a:lnSpc>
                <a:spcPct val="90000"/>
              </a:lnSpc>
              <a:buFontTx/>
              <a:buNone/>
              <a:defRPr/>
            </a:pPr>
            <a:endParaRPr lang="en-GB"/>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19003493-BB74-42B6-9ED7-80862477B699}"/>
              </a:ext>
            </a:extLst>
          </p:cNvPr>
          <p:cNvSpPr>
            <a:spLocks noGrp="1" noChangeArrowheads="1"/>
          </p:cNvSpPr>
          <p:nvPr>
            <p:ph type="ctrTitle"/>
          </p:nvPr>
        </p:nvSpPr>
        <p:spPr/>
        <p:txBody>
          <a:bodyPr/>
          <a:lstStyle/>
          <a:p>
            <a:pPr eaLnBrk="1" hangingPunct="1"/>
            <a:r>
              <a:rPr lang="en-GB" altLang="en-US"/>
              <a:t>Questions</a:t>
            </a:r>
          </a:p>
        </p:txBody>
      </p:sp>
      <p:sp>
        <p:nvSpPr>
          <p:cNvPr id="87043" name="Rectangle 3">
            <a:extLst>
              <a:ext uri="{FF2B5EF4-FFF2-40B4-BE49-F238E27FC236}">
                <a16:creationId xmlns:a16="http://schemas.microsoft.com/office/drawing/2014/main" id="{89438162-E8F9-4868-AFE3-3581F7035EAF}"/>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14B611CA-572C-4431-BE2A-17805F4937D4}"/>
              </a:ext>
            </a:extLst>
          </p:cNvPr>
          <p:cNvSpPr>
            <a:spLocks noGrp="1" noChangeArrowheads="1"/>
          </p:cNvSpPr>
          <p:nvPr>
            <p:ph type="ctrTitle"/>
          </p:nvPr>
        </p:nvSpPr>
        <p:spPr/>
        <p:txBody>
          <a:bodyPr/>
          <a:lstStyle/>
          <a:p>
            <a:pPr eaLnBrk="1" hangingPunct="1"/>
            <a:r>
              <a:rPr lang="en-GB" altLang="en-US"/>
              <a:t>Thank you</a:t>
            </a:r>
          </a:p>
        </p:txBody>
      </p:sp>
      <p:sp>
        <p:nvSpPr>
          <p:cNvPr id="89091" name="Rectangle 3">
            <a:extLst>
              <a:ext uri="{FF2B5EF4-FFF2-40B4-BE49-F238E27FC236}">
                <a16:creationId xmlns:a16="http://schemas.microsoft.com/office/drawing/2014/main" id="{A13B9ECC-EBEF-4367-84C2-CB3796123FDD}"/>
              </a:ext>
            </a:extLst>
          </p:cNvPr>
          <p:cNvSpPr>
            <a:spLocks noGrp="1" noChangeArrowheads="1"/>
          </p:cNvSpPr>
          <p:nvPr>
            <p:ph type="subTitle" idx="1"/>
          </p:nvPr>
        </p:nvSpPr>
        <p:spPr/>
        <p:txBody>
          <a:bodyPr/>
          <a:lstStyle/>
          <a:p>
            <a:pPr eaLnBrk="1" hangingPunct="1"/>
            <a:endParaRPr lang="en-GB" alt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6">
            <a:extLst>
              <a:ext uri="{FF2B5EF4-FFF2-40B4-BE49-F238E27FC236}">
                <a16:creationId xmlns:a16="http://schemas.microsoft.com/office/drawing/2014/main" id="{0CB3EEF3-C5A4-4FD1-9965-C6402313C2C6}"/>
              </a:ext>
            </a:extLst>
          </p:cNvPr>
          <p:cNvSpPr>
            <a:spLocks noGrp="1" noChangeArrowheads="1"/>
          </p:cNvSpPr>
          <p:nvPr>
            <p:ph type="title"/>
          </p:nvPr>
        </p:nvSpPr>
        <p:spPr/>
        <p:txBody>
          <a:bodyPr/>
          <a:lstStyle/>
          <a:p>
            <a:pPr eaLnBrk="1" hangingPunct="1"/>
            <a:r>
              <a:rPr lang="en-GB" altLang="en-US"/>
              <a:t>Election timetable (cont’d)</a:t>
            </a:r>
            <a:br>
              <a:rPr lang="en-GB" altLang="en-US"/>
            </a:br>
            <a:endParaRPr lang="en-GB" altLang="en-US"/>
          </a:p>
        </p:txBody>
      </p:sp>
      <p:graphicFrame>
        <p:nvGraphicFramePr>
          <p:cNvPr id="5" name="Group 77">
            <a:extLst>
              <a:ext uri="{FF2B5EF4-FFF2-40B4-BE49-F238E27FC236}">
                <a16:creationId xmlns:a16="http://schemas.microsoft.com/office/drawing/2014/main" id="{22D512F8-F46B-4B7A-AA10-B873390F8EA3}"/>
              </a:ext>
            </a:extLst>
          </p:cNvPr>
          <p:cNvGraphicFramePr/>
          <p:nvPr>
            <p:extLst>
              <p:ext uri="{D42A27DB-BD31-4B8C-83A1-F6EECF244321}">
                <p14:modId xmlns:p14="http://schemas.microsoft.com/office/powerpoint/2010/main" val="3778545417"/>
              </p:ext>
            </p:extLst>
          </p:nvPr>
        </p:nvGraphicFramePr>
        <p:xfrm>
          <a:off x="2221442" y="1545168"/>
          <a:ext cx="6134100" cy="5183233"/>
        </p:xfrm>
        <a:graphic>
          <a:graphicData uri="http://schemas.openxmlformats.org/drawingml/2006/table">
            <a:tbl>
              <a:tblPr firstRow="1"/>
              <a:tblGrid>
                <a:gridCol w="3848578">
                  <a:extLst>
                    <a:ext uri="{9D8B030D-6E8A-4147-A177-3AD203B41FA5}">
                      <a16:colId xmlns:a16="http://schemas.microsoft.com/office/drawing/2014/main" val="20000"/>
                    </a:ext>
                  </a:extLst>
                </a:gridCol>
                <a:gridCol w="2285522">
                  <a:extLst>
                    <a:ext uri="{9D8B030D-6E8A-4147-A177-3AD203B41FA5}">
                      <a16:colId xmlns:a16="http://schemas.microsoft.com/office/drawing/2014/main" val="20001"/>
                    </a:ext>
                  </a:extLst>
                </a:gridCol>
              </a:tblGrid>
              <a:tr h="328961">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Timetable process:</a:t>
                      </a:r>
                    </a:p>
                  </a:txBody>
                  <a:tcPr marL="91455" marR="91455"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rgbClr val="FF0000"/>
                          </a:solidFill>
                          <a:effectLst/>
                          <a:latin typeface="Arial"/>
                        </a:rPr>
                        <a:t>Deadline:</a:t>
                      </a:r>
                    </a:p>
                  </a:txBody>
                  <a:tcPr marL="91455" marR="91455"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34905846"/>
                  </a:ext>
                </a:extLst>
              </a:tr>
              <a:tr h="616085">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Deadline for applications for new proxy votes</a:t>
                      </a:r>
                    </a:p>
                  </a:txBody>
                  <a:tcPr marL="91455" marR="91455"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5pm – </a:t>
                      </a:r>
                      <a:r>
                        <a:rPr kumimoji="0" lang="en-GB" sz="1600" b="0" i="0" u="none" strike="noStrike" cap="none" normalizeH="0" baseline="0">
                          <a:ln>
                            <a:noFill/>
                          </a:ln>
                          <a:solidFill>
                            <a:srgbClr val="FF0000"/>
                          </a:solidFill>
                          <a:effectLst/>
                          <a:latin typeface="Arial"/>
                        </a:rPr>
                        <a:t>[E-6]</a:t>
                      </a:r>
                    </a:p>
                    <a:p>
                      <a:pPr marL="0" marR="0" lvl="0" indent="0" algn="l" defTabSz="914400" rtl="0" eaLnBrk="1" fontAlgn="base" latinLnBrk="0" hangingPunct="1">
                        <a:lnSpc>
                          <a:spcPct val="100000"/>
                        </a:lnSpc>
                        <a:spcBef>
                          <a:spcPct val="20000"/>
                        </a:spcBef>
                        <a:spcAft>
                          <a:spcPct val="0"/>
                        </a:spcAft>
                        <a:buClrTx/>
                        <a:buSzTx/>
                        <a:buFontTx/>
                        <a:buNone/>
                      </a:pPr>
                      <a:endParaRPr kumimoji="0" lang="en-GB" sz="1600" b="0" i="0" u="none" strike="noStrike" cap="none" normalizeH="0" baseline="0">
                        <a:ln>
                          <a:noFill/>
                        </a:ln>
                        <a:solidFill>
                          <a:srgbClr val="FF0000"/>
                        </a:solidFill>
                        <a:effectLst/>
                        <a:latin typeface="Arial"/>
                      </a:endParaRPr>
                    </a:p>
                  </a:txBody>
                  <a:tcPr marL="91455" marR="91455"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33160">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0" i="0" u="none" strike="noStrike" cap="none" normalizeH="0" baseline="0">
                          <a:ln>
                            <a:noFill/>
                          </a:ln>
                          <a:solidFill>
                            <a:schemeClr val="tx1"/>
                          </a:solidFill>
                          <a:effectLst/>
                          <a:latin typeface="Arial"/>
                        </a:rPr>
                        <a:t>Deadline for applications for a Voter Authority Certificate or Anonymous Elector’s Document</a:t>
                      </a:r>
                    </a:p>
                  </a:txBody>
                  <a:tcPr marL="91455" marR="91455" marT="45702" marB="457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0" i="0" u="none" strike="noStrike" cap="none" normalizeH="0" baseline="0">
                          <a:ln>
                            <a:noFill/>
                          </a:ln>
                          <a:solidFill>
                            <a:srgbClr val="FF0000"/>
                          </a:solidFill>
                          <a:effectLst/>
                          <a:latin typeface="Arial"/>
                        </a:rPr>
                        <a:t>5pm – [E-6]</a:t>
                      </a:r>
                    </a:p>
                    <a:p>
                      <a:pPr marL="0" marR="0" lvl="0" indent="0" algn="l" defTabSz="914400" rtl="0" eaLnBrk="1" fontAlgn="base" latinLnBrk="0" hangingPunct="1">
                        <a:lnSpc>
                          <a:spcPct val="100000"/>
                        </a:lnSpc>
                        <a:spcBef>
                          <a:spcPct val="20000"/>
                        </a:spcBef>
                        <a:spcAft>
                          <a:spcPct val="0"/>
                        </a:spcAft>
                        <a:buClrTx/>
                        <a:buSzTx/>
                        <a:buFontTx/>
                        <a:buNone/>
                      </a:pPr>
                      <a:endParaRPr kumimoji="0" lang="en-GB" sz="1600" b="0" i="0" u="none" strike="noStrike" cap="none" normalizeH="0" baseline="0">
                        <a:ln>
                          <a:noFill/>
                        </a:ln>
                        <a:solidFill>
                          <a:srgbClr val="FF0000"/>
                        </a:solidFill>
                        <a:effectLst/>
                        <a:latin typeface="Arial"/>
                      </a:endParaRPr>
                    </a:p>
                  </a:txBody>
                  <a:tcPr marL="91455" marR="91455" marT="45702" marB="457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79593617"/>
                  </a:ext>
                </a:extLst>
              </a:tr>
              <a:tr h="636520">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Appointment of counting and polling agents</a:t>
                      </a:r>
                    </a:p>
                  </a:txBody>
                  <a:tcPr marL="91452" marR="91452"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rgbClr val="FF0000"/>
                          </a:solidFill>
                          <a:effectLst/>
                          <a:latin typeface="Arial"/>
                        </a:rPr>
                        <a:t>[E-5]</a:t>
                      </a:r>
                    </a:p>
                  </a:txBody>
                  <a:tcPr marL="91452" marR="91452"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1439">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Polling day</a:t>
                      </a:r>
                    </a:p>
                  </a:txBody>
                  <a:tcPr marL="91452" marR="91452"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rgbClr val="FF0000"/>
                          </a:solidFill>
                          <a:effectLst/>
                          <a:latin typeface="Arial"/>
                        </a:rPr>
                        <a:t>[date]</a:t>
                      </a:r>
                      <a:r>
                        <a:rPr kumimoji="0" lang="en-GB" sz="1600" b="0" i="0" u="none" strike="noStrike" cap="none" normalizeH="0" baseline="0">
                          <a:ln>
                            <a:noFill/>
                          </a:ln>
                          <a:solidFill>
                            <a:schemeClr val="tx1"/>
                          </a:solidFill>
                          <a:effectLst/>
                          <a:latin typeface="Arial"/>
                        </a:rPr>
                        <a:t> – 7am to 10pm</a:t>
                      </a:r>
                    </a:p>
                  </a:txBody>
                  <a:tcPr marL="91452" marR="91452"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5819">
                <a:tc>
                  <a:txBody>
                    <a:bodyPr/>
                    <a:lstStyle/>
                    <a:p>
                      <a:pPr marL="0" marR="0" lvl="0" indent="0" algn="l" defTabSz="914400" rtl="0" eaLnBrk="1" fontAlgn="base" latinLnBrk="0" hangingPunct="1">
                        <a:lnSpc>
                          <a:spcPct val="100000"/>
                        </a:lnSpc>
                        <a:spcBef>
                          <a:spcPct val="20000"/>
                        </a:spcBef>
                        <a:spcAft>
                          <a:spcPct val="0"/>
                        </a:spcAft>
                        <a:buClrTx/>
                        <a:buSzTx/>
                        <a:buFontTx/>
                        <a:buNone/>
                        <a:defRPr/>
                      </a:pPr>
                      <a:r>
                        <a:rPr kumimoji="0" lang="en-GB" sz="1600" b="0" i="0" u="none" strike="noStrike" cap="none" normalizeH="0" baseline="0">
                          <a:ln>
                            <a:noFill/>
                          </a:ln>
                          <a:solidFill>
                            <a:schemeClr val="tx1"/>
                          </a:solidFill>
                          <a:effectLst/>
                          <a:latin typeface="Arial"/>
                        </a:rPr>
                        <a:t>Deadline to apply to vote by emergency proxy</a:t>
                      </a:r>
                    </a:p>
                  </a:txBody>
                  <a:tcPr marL="91452" marR="91452"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5pm – polling day</a:t>
                      </a:r>
                    </a:p>
                  </a:txBody>
                  <a:tcPr marL="91452" marR="91452"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824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Replacement for lost/spoilt postal votes ends</a:t>
                      </a:r>
                    </a:p>
                  </a:txBody>
                  <a:tcPr marL="91452" marR="91452"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5pm – polling day</a:t>
                      </a:r>
                    </a:p>
                  </a:txBody>
                  <a:tcPr marL="91452" marR="91452"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8247">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Alterations to register to correct clerical error</a:t>
                      </a:r>
                    </a:p>
                  </a:txBody>
                  <a:tcPr marL="91452" marR="91452"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9pm – polling day</a:t>
                      </a:r>
                    </a:p>
                  </a:txBody>
                  <a:tcPr marL="91452" marR="91452"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5023">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Return of election expenses </a:t>
                      </a:r>
                    </a:p>
                  </a:txBody>
                  <a:tcPr marL="91452" marR="91452"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r>
                        <a:rPr kumimoji="0" lang="en-GB" sz="1600" b="0" i="0" u="none" strike="noStrike" cap="none" normalizeH="0" baseline="0">
                          <a:ln>
                            <a:noFill/>
                          </a:ln>
                          <a:solidFill>
                            <a:schemeClr val="tx1"/>
                          </a:solidFill>
                          <a:effectLst/>
                          <a:latin typeface="Arial"/>
                        </a:rPr>
                        <a:t>+ 35 days from result</a:t>
                      </a:r>
                    </a:p>
                  </a:txBody>
                  <a:tcPr marL="91452" marR="91452"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319D0D9-EE73-42CD-BE36-8CAE9BE4CEF8}"/>
              </a:ext>
            </a:extLst>
          </p:cNvPr>
          <p:cNvSpPr>
            <a:spLocks noGrp="1" noChangeArrowheads="1"/>
          </p:cNvSpPr>
          <p:nvPr>
            <p:ph type="title"/>
          </p:nvPr>
        </p:nvSpPr>
        <p:spPr/>
        <p:txBody>
          <a:bodyPr/>
          <a:lstStyle/>
          <a:p>
            <a:pPr eaLnBrk="1" hangingPunct="1"/>
            <a:r>
              <a:rPr lang="en-GB" altLang="en-US"/>
              <a:t>Qualifications</a:t>
            </a:r>
          </a:p>
        </p:txBody>
      </p:sp>
      <p:sp>
        <p:nvSpPr>
          <p:cNvPr id="7171" name="Rectangle 3">
            <a:extLst>
              <a:ext uri="{FF2B5EF4-FFF2-40B4-BE49-F238E27FC236}">
                <a16:creationId xmlns:a16="http://schemas.microsoft.com/office/drawing/2014/main" id="{A5021B95-91E0-4878-AAD1-5D05A82F6863}"/>
              </a:ext>
            </a:extLst>
          </p:cNvPr>
          <p:cNvSpPr>
            <a:spLocks noGrp="1" noChangeArrowheads="1"/>
          </p:cNvSpPr>
          <p:nvPr>
            <p:ph type="body" idx="1"/>
          </p:nvPr>
        </p:nvSpPr>
        <p:spPr>
          <a:xfrm>
            <a:off x="2971800" y="1665288"/>
            <a:ext cx="5943600" cy="4267200"/>
          </a:xfrm>
        </p:spPr>
        <p:txBody>
          <a:bodyPr/>
          <a:lstStyle/>
          <a:p>
            <a:pPr eaLnBrk="1" hangingPunct="1">
              <a:defRPr/>
            </a:pPr>
            <a:r>
              <a:rPr lang="en-GB" sz="1800"/>
              <a:t>Candidates must satisfy criteria on the day they are nominated </a:t>
            </a:r>
            <a:r>
              <a:rPr lang="en-GB" sz="1800">
                <a:solidFill>
                  <a:schemeClr val="accent2"/>
                </a:solidFill>
              </a:rPr>
              <a:t>and</a:t>
            </a:r>
            <a:r>
              <a:rPr lang="en-GB" sz="1800"/>
              <a:t> on polling day:</a:t>
            </a:r>
          </a:p>
          <a:p>
            <a:pPr lvl="1" eaLnBrk="1" hangingPunct="1">
              <a:defRPr/>
            </a:pPr>
            <a:r>
              <a:rPr lang="en-GB" sz="1800"/>
              <a:t>be at least 18 years of age</a:t>
            </a:r>
          </a:p>
          <a:p>
            <a:pPr lvl="1" eaLnBrk="1" hangingPunct="1">
              <a:defRPr/>
            </a:pPr>
            <a:r>
              <a:rPr lang="en-GB" sz="1800"/>
              <a:t>be a British citizen, an eligible Commonwealth citizen, a qualifying EU citizen or an EU citizen with retained rights</a:t>
            </a:r>
          </a:p>
          <a:p>
            <a:pPr marL="228600" lvl="1" indent="-228600" eaLnBrk="1" hangingPunct="1">
              <a:buFontTx/>
              <a:buChar char="•"/>
              <a:defRPr/>
            </a:pPr>
            <a:r>
              <a:rPr lang="en-GB" sz="1800">
                <a:ea typeface="+mn-ea"/>
                <a:cs typeface="+mn-cs"/>
              </a:rPr>
              <a:t>Also at least one of the following:</a:t>
            </a:r>
          </a:p>
          <a:p>
            <a:pPr lvl="1" eaLnBrk="1" hangingPunct="1">
              <a:defRPr/>
            </a:pPr>
            <a:r>
              <a:rPr lang="en-GB" sz="1800"/>
              <a:t>Registered local government elector for local authority area </a:t>
            </a:r>
          </a:p>
          <a:p>
            <a:pPr lvl="1" eaLnBrk="1" hangingPunct="1">
              <a:defRPr/>
            </a:pPr>
            <a:r>
              <a:rPr lang="en-GB" sz="1800"/>
              <a:t>Occupied as owner or tenant any land or premises in the local authority area during the whole 12 months preceding nomination</a:t>
            </a:r>
          </a:p>
          <a:p>
            <a:pPr lvl="1" eaLnBrk="1" hangingPunct="1">
              <a:defRPr/>
            </a:pPr>
            <a:r>
              <a:rPr lang="en-GB" sz="1800"/>
              <a:t>Principal or only place of work (including unpaid) during last 12 months in local authority area</a:t>
            </a:r>
          </a:p>
          <a:p>
            <a:pPr lvl="1" eaLnBrk="1" hangingPunct="1">
              <a:defRPr/>
            </a:pPr>
            <a:r>
              <a:rPr lang="en-GB" sz="1800"/>
              <a:t>Lived in the local authority area during the last 12 months</a:t>
            </a:r>
          </a:p>
          <a:p>
            <a:pPr lvl="1" eaLnBrk="1" hangingPunct="1">
              <a:defRPr/>
            </a:pPr>
            <a:endParaRPr lang="en-GB" sz="180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5E1808C0-2823-4C57-8883-0D64A69043D4}"/>
              </a:ext>
            </a:extLst>
          </p:cNvPr>
          <p:cNvSpPr>
            <a:spLocks noGrp="1" noChangeArrowheads="1"/>
          </p:cNvSpPr>
          <p:nvPr>
            <p:ph type="title"/>
          </p:nvPr>
        </p:nvSpPr>
        <p:spPr/>
        <p:txBody>
          <a:bodyPr/>
          <a:lstStyle/>
          <a:p>
            <a:pPr eaLnBrk="1" hangingPunct="1"/>
            <a:r>
              <a:rPr lang="en-GB" altLang="en-US" sz="2400"/>
              <a:t>Disqualifications (1)</a:t>
            </a:r>
            <a:br>
              <a:rPr lang="en-GB" altLang="en-US" sz="2400"/>
            </a:br>
            <a:endParaRPr lang="en-GB" altLang="en-US" sz="2400"/>
          </a:p>
        </p:txBody>
      </p:sp>
      <p:sp>
        <p:nvSpPr>
          <p:cNvPr id="9219" name="Rectangle 3">
            <a:extLst>
              <a:ext uri="{FF2B5EF4-FFF2-40B4-BE49-F238E27FC236}">
                <a16:creationId xmlns:a16="http://schemas.microsoft.com/office/drawing/2014/main" id="{B7ABC34C-38A2-43AD-ADAE-32F947C5429C}"/>
              </a:ext>
            </a:extLst>
          </p:cNvPr>
          <p:cNvSpPr>
            <a:spLocks noGrp="1" noChangeArrowheads="1"/>
          </p:cNvSpPr>
          <p:nvPr>
            <p:ph type="body" idx="1"/>
          </p:nvPr>
        </p:nvSpPr>
        <p:spPr>
          <a:xfrm>
            <a:off x="2916238" y="1917700"/>
            <a:ext cx="5991225" cy="4500563"/>
          </a:xfrm>
        </p:spPr>
        <p:txBody>
          <a:bodyPr/>
          <a:lstStyle/>
          <a:p>
            <a:pPr marL="0" indent="0" eaLnBrk="1" hangingPunct="1">
              <a:buFontTx/>
              <a:buNone/>
              <a:defRPr/>
            </a:pPr>
            <a:r>
              <a:rPr lang="en-GB" altLang="en-US" sz="2000"/>
              <a:t>A person </a:t>
            </a:r>
            <a:r>
              <a:rPr lang="en-GB" altLang="en-US" sz="2000" b="1"/>
              <a:t>cannot</a:t>
            </a:r>
            <a:r>
              <a:rPr lang="en-GB" altLang="en-US" sz="2000"/>
              <a:t> be a candidate if they:</a:t>
            </a:r>
          </a:p>
          <a:p>
            <a:pPr lvl="1" eaLnBrk="1" hangingPunct="1">
              <a:buFont typeface="Arial" panose="020B0604020202020204" pitchFamily="34" charset="0"/>
              <a:buChar char="•"/>
              <a:defRPr/>
            </a:pPr>
            <a:r>
              <a:rPr lang="en-US" altLang="en-US" sz="2000"/>
              <a:t>are </a:t>
            </a:r>
            <a:r>
              <a:rPr lang="en-US" altLang="en-US" sz="2000" b="1"/>
              <a:t>employed by the local authority</a:t>
            </a:r>
            <a:r>
              <a:rPr lang="en-GB" altLang="en-US" sz="2000" b="1"/>
              <a:t> </a:t>
            </a:r>
            <a:r>
              <a:rPr lang="en-GB" altLang="en-US" sz="2000"/>
              <a:t>or hold a paid office under the authority (including joint boards or committees). Candidates may be ‘employed by the local authority’ if they work at certain schools, fire services, police or health services </a:t>
            </a:r>
          </a:p>
          <a:p>
            <a:pPr lvl="1" eaLnBrk="1" hangingPunct="1">
              <a:buFont typeface="Arial" panose="020B0604020202020204" pitchFamily="34" charset="0"/>
              <a:buChar char="•"/>
              <a:defRPr/>
            </a:pPr>
            <a:r>
              <a:rPr lang="en-GB" altLang="en-US" sz="2000"/>
              <a:t>are subject of a </a:t>
            </a:r>
            <a:r>
              <a:rPr lang="en-GB" altLang="en-US" sz="2000" b="1"/>
              <a:t>Bankruptcy Restrictions Order </a:t>
            </a:r>
            <a:r>
              <a:rPr lang="en-GB" altLang="en-US" sz="2000"/>
              <a:t>(or interim restrictions order)</a:t>
            </a:r>
          </a:p>
          <a:p>
            <a:pPr lvl="1" eaLnBrk="1" hangingPunct="1">
              <a:buFont typeface="Arial" panose="020B0604020202020204" pitchFamily="34" charset="0"/>
              <a:buChar char="•"/>
              <a:defRPr/>
            </a:pPr>
            <a:r>
              <a:rPr lang="en-GB" altLang="en-US" sz="2000"/>
              <a:t>have been sentenced to a term of </a:t>
            </a:r>
            <a:r>
              <a:rPr lang="en-GB" altLang="en-US" sz="2000" b="1"/>
              <a:t>imprisonment </a:t>
            </a:r>
            <a:r>
              <a:rPr lang="en-GB" altLang="en-US" sz="2000"/>
              <a:t>of three months or more (inc. suspended sentence) without option of a fine, during the 5 years before polling day</a:t>
            </a:r>
          </a:p>
          <a:p>
            <a:pPr marL="342900" lvl="1" indent="0" eaLnBrk="1" hangingPunct="1">
              <a:buFontTx/>
              <a:buNone/>
              <a:defRPr/>
            </a:pPr>
            <a:endParaRPr lang="en-GB" altLang="en-US" sz="2000"/>
          </a:p>
          <a:p>
            <a:pPr marL="342900" lvl="1" indent="0" eaLnBrk="1" hangingPunct="1">
              <a:buFontTx/>
              <a:buNone/>
              <a:defRPr/>
            </a:pPr>
            <a:r>
              <a:rPr lang="en-GB" altLang="en-US" sz="2000"/>
              <a:t>Continued on next slide</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67F88-92D7-487E-8728-5BD3D736BD45}"/>
              </a:ext>
            </a:extLst>
          </p:cNvPr>
          <p:cNvSpPr>
            <a:spLocks noGrp="1"/>
          </p:cNvSpPr>
          <p:nvPr>
            <p:ph type="title"/>
          </p:nvPr>
        </p:nvSpPr>
        <p:spPr/>
        <p:txBody>
          <a:bodyPr/>
          <a:lstStyle/>
          <a:p>
            <a:r>
              <a:rPr lang="en-GB" sz="2400"/>
              <a:t>Disqualifications (2)</a:t>
            </a:r>
          </a:p>
        </p:txBody>
      </p:sp>
      <p:sp>
        <p:nvSpPr>
          <p:cNvPr id="3" name="Content Placeholder 2">
            <a:extLst>
              <a:ext uri="{FF2B5EF4-FFF2-40B4-BE49-F238E27FC236}">
                <a16:creationId xmlns:a16="http://schemas.microsoft.com/office/drawing/2014/main" id="{C8E3BD6C-6920-4C4D-947A-FD1111ACA194}"/>
              </a:ext>
            </a:extLst>
          </p:cNvPr>
          <p:cNvSpPr>
            <a:spLocks noGrp="1"/>
          </p:cNvSpPr>
          <p:nvPr>
            <p:ph idx="1"/>
          </p:nvPr>
        </p:nvSpPr>
        <p:spPr/>
        <p:txBody>
          <a:bodyPr/>
          <a:lstStyle/>
          <a:p>
            <a:r>
              <a:rPr lang="en-US"/>
              <a:t>are serving a disqualification due to being found guilty of a </a:t>
            </a:r>
            <a:r>
              <a:rPr lang="en-US" b="1"/>
              <a:t>corrupt or illegal practice </a:t>
            </a:r>
            <a:r>
              <a:rPr lang="en-US"/>
              <a:t>by an election court</a:t>
            </a:r>
          </a:p>
          <a:p>
            <a:r>
              <a:rPr lang="en-US"/>
              <a:t>hold a </a:t>
            </a:r>
            <a:r>
              <a:rPr lang="en-US" b="1"/>
              <a:t>politically restricted post</a:t>
            </a:r>
          </a:p>
          <a:p>
            <a:r>
              <a:rPr lang="en-US"/>
              <a:t>are subject to the </a:t>
            </a:r>
            <a:r>
              <a:rPr lang="en-US" b="1"/>
              <a:t>notification requirement of or under Part 2 of the Sexual Offences Act 2003</a:t>
            </a:r>
          </a:p>
          <a:p>
            <a:endParaRPr lang="en-GB"/>
          </a:p>
        </p:txBody>
      </p:sp>
    </p:spTree>
    <p:extLst>
      <p:ext uri="{BB962C8B-B14F-4D97-AF65-F5344CB8AC3E}">
        <p14:creationId xmlns:p14="http://schemas.microsoft.com/office/powerpoint/2010/main" val="47760168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5FEEFE13-BACD-432D-95B4-B49FA27D00F6}"/>
              </a:ext>
            </a:extLst>
          </p:cNvPr>
          <p:cNvSpPr>
            <a:spLocks noGrp="1" noChangeArrowheads="1"/>
          </p:cNvSpPr>
          <p:nvPr>
            <p:ph type="title"/>
          </p:nvPr>
        </p:nvSpPr>
        <p:spPr/>
        <p:txBody>
          <a:bodyPr/>
          <a:lstStyle/>
          <a:p>
            <a:r>
              <a:rPr lang="en-GB" altLang="en-US"/>
              <a:t>Submitting nomination papers (1)</a:t>
            </a:r>
          </a:p>
        </p:txBody>
      </p:sp>
      <p:sp>
        <p:nvSpPr>
          <p:cNvPr id="19459" name="Content Placeholder 2">
            <a:extLst>
              <a:ext uri="{FF2B5EF4-FFF2-40B4-BE49-F238E27FC236}">
                <a16:creationId xmlns:a16="http://schemas.microsoft.com/office/drawing/2014/main" id="{5238C8F9-74C0-4246-A68F-34AA9AE9968C}"/>
              </a:ext>
            </a:extLst>
          </p:cNvPr>
          <p:cNvSpPr>
            <a:spLocks noGrp="1"/>
          </p:cNvSpPr>
          <p:nvPr>
            <p:ph idx="1"/>
          </p:nvPr>
        </p:nvSpPr>
        <p:spPr/>
        <p:txBody>
          <a:bodyPr/>
          <a:lstStyle/>
          <a:p>
            <a:pPr>
              <a:defRPr/>
            </a:pPr>
            <a:r>
              <a:rPr lang="en-GB" altLang="en-US">
                <a:solidFill>
                  <a:schemeClr val="tx1">
                    <a:lumMod val="75000"/>
                  </a:schemeClr>
                </a:solidFill>
              </a:rPr>
              <a:t>The documents that must be submitted by all candidates by 4pm are - [E-19]</a:t>
            </a:r>
          </a:p>
          <a:p>
            <a:pPr lvl="1">
              <a:defRPr/>
            </a:pPr>
            <a:r>
              <a:rPr lang="en-GB" altLang="en-US">
                <a:solidFill>
                  <a:schemeClr val="tx1">
                    <a:lumMod val="75000"/>
                  </a:schemeClr>
                </a:solidFill>
              </a:rPr>
              <a:t>the nomination form</a:t>
            </a:r>
          </a:p>
          <a:p>
            <a:pPr lvl="1">
              <a:defRPr/>
            </a:pPr>
            <a:r>
              <a:rPr lang="en-GB" altLang="en-US">
                <a:solidFill>
                  <a:schemeClr val="tx1">
                    <a:lumMod val="75000"/>
                  </a:schemeClr>
                </a:solidFill>
              </a:rPr>
              <a:t>their home address form </a:t>
            </a:r>
          </a:p>
          <a:p>
            <a:pPr lvl="1">
              <a:defRPr/>
            </a:pPr>
            <a:r>
              <a:rPr lang="en-GB" altLang="en-US">
                <a:solidFill>
                  <a:schemeClr val="tx1">
                    <a:lumMod val="75000"/>
                  </a:schemeClr>
                </a:solidFill>
              </a:rPr>
              <a:t>t</a:t>
            </a:r>
            <a:r>
              <a:rPr lang="en-GB" altLang="en-US"/>
              <a:t>he consent to nomination</a:t>
            </a:r>
          </a:p>
          <a:p>
            <a:pPr>
              <a:defRPr/>
            </a:pPr>
            <a:r>
              <a:rPr lang="en-GB" altLang="en-US"/>
              <a:t>Party candidates will also need to submit, by 4pm – </a:t>
            </a:r>
            <a:r>
              <a:rPr lang="en-GB" altLang="en-US">
                <a:solidFill>
                  <a:srgbClr val="FF0000"/>
                </a:solidFill>
              </a:rPr>
              <a:t>[E-19]:</a:t>
            </a:r>
          </a:p>
          <a:p>
            <a:pPr lvl="1">
              <a:defRPr/>
            </a:pPr>
            <a:r>
              <a:rPr lang="en-GB" altLang="en-US"/>
              <a:t>A certificate authorising the use of a party name/ registered description on the ballot paper </a:t>
            </a:r>
          </a:p>
          <a:p>
            <a:pPr lvl="1">
              <a:defRPr/>
            </a:pPr>
            <a:r>
              <a:rPr lang="en-GB" altLang="en-US"/>
              <a:t>A written request to use one of the party’s emblems on the ballot paper (optional)</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EC_Powerpoint">
  <a:themeElements>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ppt/theme/themeOverride4.xml><?xml version="1.0" encoding="utf-8"?>
<a:themeOverride xmlns:a="http://schemas.openxmlformats.org/drawingml/2006/main">
  <a:clrScheme name="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9d2f49e0c3dc91277a1a95c164db0d89">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82e553fd53fc1128d866c579280bed1e"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Retention xmlns="fc73922b-ee12-4d47-9fe9-79c993e89b0c">7 years</Retention>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s>
    </nc1286104a3a4088847700fe2f03ac10>
    <Original_x0020_Creator xmlns="493acf16-e4f6-4c9b-a835-13355f79d791">Lizzie Tovey</Original_x0020_Creator>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ArticleName xmlns="fc73922b-ee12-4d47-9fe9-79c993e89b0c" xsi:nil="true"/>
    <Language_x0020__x0028_EA_x0029_ xmlns="fc73922b-ee12-4d47-9fe9-79c993e89b0c">English</Language_x0020__x0028_EA_x0029_>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England</TermName>
          <TermId xmlns="http://schemas.microsoft.com/office/infopath/2007/PartnerControls">87ad9b81-6a35-45df-98f3-d7a55b4a168a</TermId>
        </TermInfo>
      </Terms>
    </je831b0ab68147b593f643c3e92cd3da>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TaxCatchAll xmlns="fc73922b-ee12-4d47-9fe9-79c993e89b0c">
      <Value>126</Value>
      <Value>150</Value>
      <Value>104</Value>
      <Value>136</Value>
      <Value>133</Value>
      <Value>56</Value>
      <Value>55</Value>
      <Value>128</Value>
      <Value>127</Value>
      <Value>52</Value>
      <Value>125</Value>
      <Value>129</Value>
      <Value>53</Value>
      <Value>2</Value>
    </TaxCatchAll>
    <_dlc_DocIdPersistId xmlns="fc73922b-ee12-4d47-9fe9-79c993e89b0c" xsi:nil="true"/>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Election administration</TermName>
          <TermId xmlns="http://schemas.microsoft.com/office/infopath/2007/PartnerControls">6b838113-9a99-40e9-8b95-270cc24d34ae</TermId>
        </TermInfo>
        <TermInfo xmlns="http://schemas.microsoft.com/office/infopath/2007/PartnerControls">
          <TermName xmlns="http://schemas.microsoft.com/office/infopath/2007/PartnerControls">Local government elections</TermName>
          <TermId xmlns="http://schemas.microsoft.com/office/infopath/2007/PartnerControls">5a21ae26-924a-4744-a4dc-0e03c1213209</TermId>
        </TermInfo>
      </Terms>
    </k8d136f7c151492e9a8c9a3ff7eb0306>
    <o4f6c70134b64a99b8a9c18b6cabc6d3 xmlns="fc73922b-ee12-4d47-9fe9-79c993e89b0c">
      <Terms xmlns="http://schemas.microsoft.com/office/infopath/2007/PartnerControls">
        <TermInfo xmlns="http://schemas.microsoft.com/office/infopath/2007/PartnerControls">
          <TermName xmlns="http://schemas.microsoft.com/office/infopath/2007/PartnerControls">2017</TermName>
          <TermId xmlns="http://schemas.microsoft.com/office/infopath/2007/PartnerControls">e743382d-a956-4c3d-b21e-8f088efd99a3</TermId>
        </TermInfo>
      </Terms>
    </o4f6c70134b64a99b8a9c18b6cabc6d3>
    <Original_x0020_Modified_x0020_By xmlns="493acf16-e4f6-4c9b-a835-13355f79d791">Lizzie Tovey</Original_x0020_Modified_x0020_By>
    <Owner xmlns="fc73922b-ee12-4d47-9fe9-79c993e89b0c">
      <UserInfo>
        <DisplayName>Lizzie Tovey</DisplayName>
        <AccountId>34</AccountId>
        <AccountType/>
      </UserInfo>
    </Owner>
    <j4f12893337a4eac9e2d2c696f543b80 xmlns="fc73922b-ee12-4d47-9fe9-79c993e89b0c">
      <Terms xmlns="http://schemas.microsoft.com/office/infopath/2007/PartnerControls"/>
    </j4f12893337a4eac9e2d2c696f543b80>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Combined Authority Mayoral</TermName>
          <TermId xmlns="http://schemas.microsoft.com/office/infopath/2007/PartnerControls">fc9d987b-fca9-404b-8865-240cdac6d6d3</TermId>
        </TermInfo>
        <TermInfo xmlns="http://schemas.microsoft.com/office/infopath/2007/PartnerControls">
          <TermName xmlns="http://schemas.microsoft.com/office/infopath/2007/PartnerControls">LGE</TermName>
          <TermId xmlns="http://schemas.microsoft.com/office/infopath/2007/PartnerControls">5ac8ba68-57e1-4f02-b248-dd89d9dc774c</TermId>
        </TermInfo>
        <TermInfo xmlns="http://schemas.microsoft.com/office/infopath/2007/PartnerControls">
          <TermName xmlns="http://schemas.microsoft.com/office/infopath/2007/PartnerControls">Local Authority Mayoral</TermName>
          <TermId xmlns="http://schemas.microsoft.com/office/infopath/2007/PartnerControls">f7a48ca1-63c7-4e2f-8253-f42e6ef4fe41</TermId>
        </TermInfo>
        <TermInfo xmlns="http://schemas.microsoft.com/office/infopath/2007/PartnerControls">
          <TermName xmlns="http://schemas.microsoft.com/office/infopath/2007/PartnerControls">Parish and Community Council</TermName>
          <TermId xmlns="http://schemas.microsoft.com/office/infopath/2007/PartnerControls">feb58737-6019-4d88-99a1-4d64dedb4c5a</TermId>
        </TermInfo>
      </Terms>
    </p66823bc255a48c5b1111b08c7c3cd3f>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Supporting Resource</TermName>
          <TermId xmlns="http://schemas.microsoft.com/office/infopath/2007/PartnerControls">046fdab6-b44b-4f3d-aa13-e1a7611ba2d0</TermId>
        </TermInfo>
      </Terms>
    </l31485a79714489ba1e137a3446044a9>
    <_dlc_DocId xmlns="fc73922b-ee12-4d47-9fe9-79c993e89b0c">ECHGU-1236231365-5107</_dlc_DocId>
    <_dlc_DocIdUrl xmlns="fc73922b-ee12-4d47-9fe9-79c993e89b0c">
      <Url>https://electoralcommissionorguk.sharepoint.com/teams/CT_EAG/_layouts/15/DocIdRedir.aspx?ID=ECHGU-1236231365-5107</Url>
      <Description>ECHGU-1236231365-5107</Description>
    </_dlc_DocIdUrl>
    <lcf76f155ced4ddcb4097134ff3c332f xmlns="493acf16-e4f6-4c9b-a835-13355f79d791">
      <Terms xmlns="http://schemas.microsoft.com/office/infopath/2007/PartnerControls"/>
    </lcf76f155ced4ddcb4097134ff3c332f>
    <SharedWithUsers xmlns="fc73922b-ee12-4d47-9fe9-79c993e89b0c">
      <UserInfo>
        <DisplayName>AZA Jay Padharia</DisplayName>
        <AccountId>221</AccountId>
        <AccountType/>
      </UserInfo>
      <UserInfo>
        <DisplayName>SharingLinks.35a2935c-e557-421a-b925-fb47912ae29f.OrganizationEdit.70bbca85-c7ee-40c2-83d7-c8e5c4f79121</DisplayName>
        <AccountId>348</AccountId>
        <AccountType/>
      </UserInfo>
      <UserInfo>
        <DisplayName>Charlotte Griffiths</DisplayName>
        <AccountId>25</AccountId>
        <AccountType/>
      </UserInfo>
      <UserInfo>
        <DisplayName>Sarah Hopson</DisplayName>
        <AccountId>27</AccountId>
        <AccountType/>
      </UserInfo>
      <UserInfo>
        <DisplayName>Sam Whiteley</DisplayName>
        <AccountId>47</AccountId>
        <AccountType/>
      </UserInfo>
    </SharedWithUsers>
  </documentManagement>
</p:properties>
</file>

<file path=customXml/item5.xml><?xml version="1.0" encoding="utf-8"?>
<LongProperties xmlns="http://schemas.microsoft.com/office/2006/metadata/longProperties">
  <LongProp xmlns="" name="Event_x0020__x0028_EA_x0029_"><![CDATA[718;#Combined Authority Mayoral|fc9d987b-fca9-404b-8865-240cdac6d6d3;#2763;#LGE|5ac8ba68-57e1-4f02-b248-dd89d9dc774c;#723;#Local Authority Mayoral|f7a48ca1-63c7-4e2f-8253-f42e6ef4fe41;#2766;#Parish and Community Council|feb58737-6019-4d88-99a1-4d64dedb4c5a]]></LongProp>
  <LongProp xmlns="" name="TaxCatchAll"><![CDATA[700;#England|87ad9b81-6a35-45df-98f3-d7a55b4a168a;#33;#2017|e743382d-a956-4c3d-b21e-8f088efd99a3;#2766;#Parish and Community Council|feb58737-6019-4d88-99a1-4d64dedb4c5a;#2763;#LGE|5ac8ba68-57e1-4f02-b248-dd89d9dc774c;#723;#Local Authority Mayoral|f7a48ca1-63c7-4e2f-8253-f42e6ef4fe41;#3073;#May 2015|422dad8d-03e8-4edd-bbac-c3fbd1a40518;#684;#RO|9ab7a96e-a7bd-4c42-99d8-e2b2fe25086a;#682;#Supporting Resource|046fdab6-b44b-4f3d-aa13-e1a7611ba2d0;#718;#Combined Authority Mayoral|fc9d987b-fca9-404b-8865-240cdac6d6d3;#13;#Election administration|6b838113-9a99-40e9-8b95-270cc24d34ae;#119;#Local government elections|5a21ae26-924a-4744-a4dc-0e03c1213209;#3;#UK wide|6834a7d2-fb91-47b3-99a3-3181df52306f;#2;#All staff|1a1e0e6e-8d96-4235-ac5f-9f1dcc3600b0;#1;#Official|77462fb2-11a1-4cd5-8628-4e6081b9477e]]></LongProp>
</LongProperties>
</file>

<file path=customXml/itemProps1.xml><?xml version="1.0" encoding="utf-8"?>
<ds:datastoreItem xmlns:ds="http://schemas.openxmlformats.org/officeDocument/2006/customXml" ds:itemID="{2F528A20-6E4F-4F8A-96C5-2F2163FB6B90}">
  <ds:schemaRefs>
    <ds:schemaRef ds:uri="493acf16-e4f6-4c9b-a835-13355f79d791"/>
    <ds:schemaRef ds:uri="fc73922b-ee12-4d47-9fe9-79c993e89b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378093A-0D73-46C6-AC09-0A83131AD9F3}">
  <ds:schemaRefs>
    <ds:schemaRef ds:uri="http://schemas.microsoft.com/sharepoint/v3/contenttype/forms"/>
  </ds:schemaRefs>
</ds:datastoreItem>
</file>

<file path=customXml/itemProps3.xml><?xml version="1.0" encoding="utf-8"?>
<ds:datastoreItem xmlns:ds="http://schemas.openxmlformats.org/officeDocument/2006/customXml" ds:itemID="{F37A84B9-0DBD-414C-B53E-57D0A2F4E142}">
  <ds:schemaRefs>
    <ds:schemaRef ds:uri="http://schemas.microsoft.com/sharepoint/events"/>
  </ds:schemaRefs>
</ds:datastoreItem>
</file>

<file path=customXml/itemProps4.xml><?xml version="1.0" encoding="utf-8"?>
<ds:datastoreItem xmlns:ds="http://schemas.openxmlformats.org/officeDocument/2006/customXml" ds:itemID="{DEB9C4D3-B0BA-46DA-A489-5E5B521A3D12}">
  <ds:schemaRefs>
    <ds:schemaRef ds:uri="http://purl.org/dc/elements/1.1/"/>
    <ds:schemaRef ds:uri="http://schemas.openxmlformats.org/package/2006/metadata/core-properties"/>
    <ds:schemaRef ds:uri="http://schemas.microsoft.com/office/infopath/2007/PartnerControls"/>
    <ds:schemaRef ds:uri="493acf16-e4f6-4c9b-a835-13355f79d791"/>
    <ds:schemaRef ds:uri="http://purl.org/dc/terms/"/>
    <ds:schemaRef ds:uri="http://schemas.microsoft.com/office/2006/metadata/properties"/>
    <ds:schemaRef ds:uri="http://schemas.microsoft.com/office/2006/documentManagement/types"/>
    <ds:schemaRef ds:uri="http://purl.org/dc/dcmitype/"/>
    <ds:schemaRef ds:uri="http://www.w3.org/XML/1998/namespace"/>
    <ds:schemaRef ds:uri="fc73922b-ee12-4d47-9fe9-79c993e89b0c"/>
  </ds:schemaRefs>
</ds:datastoreItem>
</file>

<file path=customXml/itemProps5.xml><?xml version="1.0" encoding="utf-8"?>
<ds:datastoreItem xmlns:ds="http://schemas.openxmlformats.org/officeDocument/2006/customXml" ds:itemID="{C438533E-622E-4A2A-A3DA-ADEB9EA24514}">
  <ds:schemaRefs>
    <ds:schemaRef ds:uri=""/>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EC_Powerpoint</Template>
  <TotalTime>1</TotalTime>
  <Words>7543</Words>
  <Application>Microsoft Office PowerPoint</Application>
  <PresentationFormat>On-screen Show (4:3)</PresentationFormat>
  <Paragraphs>625</Paragraphs>
  <Slides>46</Slides>
  <Notes>45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Arial,Sans-Serif</vt:lpstr>
      <vt:lpstr>Swis721LtBTW05-Medium</vt:lpstr>
      <vt:lpstr>Times</vt:lpstr>
      <vt:lpstr>EC_Powerpoint</vt:lpstr>
      <vt:lpstr>Candidates and agents briefing</vt:lpstr>
      <vt:lpstr>Topics  </vt:lpstr>
      <vt:lpstr>Who’s who</vt:lpstr>
      <vt:lpstr>Election timetable  </vt:lpstr>
      <vt:lpstr>Election timetable (cont’d) </vt:lpstr>
      <vt:lpstr>Qualifications</vt:lpstr>
      <vt:lpstr>Disqualifications (1) </vt:lpstr>
      <vt:lpstr>Disqualifications (2)</vt:lpstr>
      <vt:lpstr>Submitting nomination papers (1)</vt:lpstr>
      <vt:lpstr>Submitting nomination papers (2)</vt:lpstr>
      <vt:lpstr>Nomination form (1)</vt:lpstr>
      <vt:lpstr>Nomination form (2)</vt:lpstr>
      <vt:lpstr>Home address form</vt:lpstr>
      <vt:lpstr>Home address form (2)</vt:lpstr>
      <vt:lpstr>Consent to nomination form</vt:lpstr>
      <vt:lpstr>Certificate of authorisation</vt:lpstr>
      <vt:lpstr>Emblem request form</vt:lpstr>
      <vt:lpstr>Joint party candidates</vt:lpstr>
      <vt:lpstr>Election agent</vt:lpstr>
      <vt:lpstr>Other agents </vt:lpstr>
      <vt:lpstr>Access to electoral register/absent voting lists</vt:lpstr>
      <vt:lpstr>Access to electoral register / absent voting lists</vt:lpstr>
      <vt:lpstr>Registration (1)</vt:lpstr>
      <vt:lpstr>Registration (2)</vt:lpstr>
      <vt:lpstr>Absent voting applications</vt:lpstr>
      <vt:lpstr>Absent voting - campaigners</vt:lpstr>
      <vt:lpstr>Absent voting – Who is a campaigner?</vt:lpstr>
      <vt:lpstr>Voter Identification</vt:lpstr>
      <vt:lpstr>Accepted forms of Voter ID</vt:lpstr>
      <vt:lpstr>Accepted forms of Voter ID (1)</vt:lpstr>
      <vt:lpstr>Accepted forms of Voter ID (2)</vt:lpstr>
      <vt:lpstr>Accepted forms of Voter ID (3)</vt:lpstr>
      <vt:lpstr>Campaigning dos and don’ts</vt:lpstr>
      <vt:lpstr>Code of conduct for campaigners (1)</vt:lpstr>
      <vt:lpstr>Code of conduct for campaigners (2)</vt:lpstr>
      <vt:lpstr>Polling day</vt:lpstr>
      <vt:lpstr>Completed postal votes handed in to polling  stations </vt:lpstr>
      <vt:lpstr>Completed postal votes handed in to council buildings </vt:lpstr>
      <vt:lpstr>Counting of votes</vt:lpstr>
      <vt:lpstr>Spending issues</vt:lpstr>
      <vt:lpstr>Candidate spending </vt:lpstr>
      <vt:lpstr>Candidates’ spending returns</vt:lpstr>
      <vt:lpstr>Contacts</vt:lpstr>
      <vt:lpstr>Contacts</vt:lpstr>
      <vt:lpstr>Questions</vt:lpstr>
      <vt:lpstr>Thank you</vt:lpstr>
    </vt:vector>
  </TitlesOfParts>
  <Company>The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Briefing for candidates and agents LGE</dc:title>
  <dc:creator>sseavers</dc:creator>
  <cp:lastModifiedBy>Helen Clark</cp:lastModifiedBy>
  <cp:revision>2</cp:revision>
  <cp:lastPrinted>2017-02-13T10:50:44Z</cp:lastPrinted>
  <dcterms:created xsi:type="dcterms:W3CDTF">2007-10-15T07:11:27Z</dcterms:created>
  <dcterms:modified xsi:type="dcterms:W3CDTF">2025-11-18T13:55:30Z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TX6SW6SUV4E4-666515829-661</vt:lpwstr>
  </property>
  <property fmtid="{D5CDD505-2E9C-101B-9397-08002B2CF9AE}" pid="3" name="_dlc_DocIdItemGuid">
    <vt:lpwstr>3d05e6a5-d441-427b-914f-29f27fc056e7</vt:lpwstr>
  </property>
  <property fmtid="{D5CDD505-2E9C-101B-9397-08002B2CF9AE}" pid="4" name="_dlc_DocIdUrl">
    <vt:lpwstr>http://skynet/dm/Functions/eaeventguide/_layouts/15/DocIdRedir.aspx?ID=TX6SW6SUV4E4-666515829-661, TX6SW6SUV4E4-666515829-661</vt:lpwstr>
  </property>
  <property fmtid="{D5CDD505-2E9C-101B-9397-08002B2CF9AE}" pid="5" name="ApprovingBody">
    <vt:lpwstr/>
  </property>
  <property fmtid="{D5CDD505-2E9C-101B-9397-08002B2CF9AE}" pid="6" name="Area (EA)">
    <vt:lpwstr>125;#England|87ad9b81-6a35-45df-98f3-d7a55b4a168a</vt:lpwstr>
  </property>
  <property fmtid="{D5CDD505-2E9C-101B-9397-08002B2CF9AE}" pid="7" name="Audience (EA)">
    <vt:lpwstr>136;#RO|9ab7a96e-a7bd-4c42-99d8-e2b2fe25086a</vt:lpwstr>
  </property>
  <property fmtid="{D5CDD505-2E9C-101B-9397-08002B2CF9AE}" pid="8" name="Audience1">
    <vt:lpwstr>52;#All staff|1a1e0e6e-8d96-4235-ac5f-9f1dcc3600b0</vt:lpwstr>
  </property>
  <property fmtid="{D5CDD505-2E9C-101B-9397-08002B2CF9AE}" pid="9" name="Calendar_x0020_Year">
    <vt:lpwstr>104;#2017|e743382d-a956-4c3d-b21e-8f088efd99a3</vt:lpwstr>
  </property>
  <property fmtid="{D5CDD505-2E9C-101B-9397-08002B2CF9AE}" pid="10" name="Category">
    <vt:lpwstr>1214;#WS4 - Project management|18e327e8-321d-489c-bcd8-b8fccebdb06e</vt:lpwstr>
  </property>
  <property fmtid="{D5CDD505-2E9C-101B-9397-08002B2CF9AE}" pid="11" name="ContentTypeId">
    <vt:lpwstr>0x010100AF3E272AA106CD4B8F8855EAE1DE43E30B01001BC1E6EA59883345AF1174D756CA94C5</vt:lpwstr>
  </property>
  <property fmtid="{D5CDD505-2E9C-101B-9397-08002B2CF9AE}" pid="12" name="ContractRef">
    <vt:lpwstr/>
  </property>
  <property fmtid="{D5CDD505-2E9C-101B-9397-08002B2CF9AE}" pid="13" name="Countries">
    <vt:lpwstr>53;#UK wide|6834a7d2-fb91-47b3-99a3-3181df52306f</vt:lpwstr>
  </property>
  <property fmtid="{D5CDD505-2E9C-101B-9397-08002B2CF9AE}" pid="14" name="d7e05c9ad6914a3c91fc7c6d52d321c1">
    <vt:lpwstr/>
  </property>
  <property fmtid="{D5CDD505-2E9C-101B-9397-08002B2CF9AE}" pid="15" name="display_urn:schemas-microsoft-com:office:office#Author">
    <vt:lpwstr>Lizzie Tovey</vt:lpwstr>
  </property>
  <property fmtid="{D5CDD505-2E9C-101B-9397-08002B2CF9AE}" pid="16" name="display_urn:schemas-microsoft-com:office:office#Editor">
    <vt:lpwstr>Lizzie Tovey</vt:lpwstr>
  </property>
  <property fmtid="{D5CDD505-2E9C-101B-9397-08002B2CF9AE}" pid="17" name="display_urn:schemas-microsoft-com:office:office#Owner">
    <vt:lpwstr>Lizzie Tovey</vt:lpwstr>
  </property>
  <property fmtid="{D5CDD505-2E9C-101B-9397-08002B2CF9AE}" pid="18" name="display_urn:schemas-microsoft-com:office:office#SharedWithUsers">
    <vt:lpwstr>Sarah Hopson</vt:lpwstr>
  </property>
  <property fmtid="{D5CDD505-2E9C-101B-9397-08002B2CF9AE}" pid="19" name="DocumentOwner">
    <vt:lpwstr/>
  </property>
  <property fmtid="{D5CDD505-2E9C-101B-9397-08002B2CF9AE}" pid="20" name="ECSubject">
    <vt:lpwstr>56;#Election administration|6b838113-9a99-40e9-8b95-270cc24d34ae;#2;#Local government elections|5a21ae26-924a-4744-a4dc-0e03c1213209</vt:lpwstr>
  </property>
  <property fmtid="{D5CDD505-2E9C-101B-9397-08002B2CF9AE}" pid="21" name="Event (EA)">
    <vt:lpwstr>127;#Combined Authority Mayoral|fc9d987b-fca9-404b-8865-240cdac6d6d3;#128;#LGE|5ac8ba68-57e1-4f02-b248-dd89d9dc774c;#126;#Local Authority Mayoral|f7a48ca1-63c7-4e2f-8253-f42e6ef4fe41;#129;#Parish and Community Council|feb58737-6019-4d88-99a1-4d64dedb4c5a</vt:lpwstr>
  </property>
  <property fmtid="{D5CDD505-2E9C-101B-9397-08002B2CF9AE}" pid="22" name="Financial year">
    <vt:lpwstr/>
  </property>
  <property fmtid="{D5CDD505-2E9C-101B-9397-08002B2CF9AE}" pid="23" name="Financial_x0020_year">
    <vt:lpwstr/>
  </property>
  <property fmtid="{D5CDD505-2E9C-101B-9397-08002B2CF9AE}" pid="24" name="GPMS marking">
    <vt:lpwstr>55;#Official|77462fb2-11a1-4cd5-8628-4e6081b9477e</vt:lpwstr>
  </property>
  <property fmtid="{D5CDD505-2E9C-101B-9397-08002B2CF9AE}" pid="25" name="Guidance type (EA)">
    <vt:lpwstr>133;#Supporting Resource|046fdab6-b44b-4f3d-aa13-e1a7611ba2d0</vt:lpwstr>
  </property>
  <property fmtid="{D5CDD505-2E9C-101B-9397-08002B2CF9AE}" pid="26" name="h6fb27d4aac1450da7417332cd6c7000">
    <vt:lpwstr>WS4 - Project management|18e327e8-321d-489c-bcd8-b8fccebdb06e</vt:lpwstr>
  </property>
  <property fmtid="{D5CDD505-2E9C-101B-9397-08002B2CF9AE}" pid="27" name="i1810b1101b44b14bbc21f09779139fa">
    <vt:lpwstr/>
  </property>
  <property fmtid="{D5CDD505-2E9C-101B-9397-08002B2CF9AE}" pid="28" name="InvoiceNo">
    <vt:lpwstr/>
  </property>
  <property fmtid="{D5CDD505-2E9C-101B-9397-08002B2CF9AE}" pid="29" name="LINKTEK-CHUNK-1">
    <vt:lpwstr>010021{"F":2,"I":"A764-22EF-3401-0726"}</vt:lpwstr>
  </property>
  <property fmtid="{D5CDD505-2E9C-101B-9397-08002B2CF9AE}" pid="30" name="Month">
    <vt:lpwstr/>
  </property>
  <property fmtid="{D5CDD505-2E9C-101B-9397-08002B2CF9AE}" pid="31" name="n1c1b04c02ef414ba7cc6e68c55f9e2a">
    <vt:lpwstr>WS3 - Returning officer delivery|4f69987c-b2ff-4198-93e6-f041bb695c6e</vt:lpwstr>
  </property>
  <property fmtid="{D5CDD505-2E9C-101B-9397-08002B2CF9AE}" pid="32" name="PeriodOfReview">
    <vt:lpwstr/>
  </property>
  <property fmtid="{D5CDD505-2E9C-101B-9397-08002B2CF9AE}" pid="33" name="pf1c3e1bd69e4157938b459bbd5820b8">
    <vt:lpwstr>May 2015|422dad8d-03e8-4edd-bbac-c3fbd1a40518</vt:lpwstr>
  </property>
  <property fmtid="{D5CDD505-2E9C-101B-9397-08002B2CF9AE}" pid="34" name="PONo">
    <vt:lpwstr/>
  </property>
  <property fmtid="{D5CDD505-2E9C-101B-9397-08002B2CF9AE}" pid="35" name="PPM Stage">
    <vt:lpwstr/>
  </property>
  <property fmtid="{D5CDD505-2E9C-101B-9397-08002B2CF9AE}" pid="36" name="PPM_x0020_Name">
    <vt:lpwstr>150;#May 2015|422dad8d-03e8-4edd-bbac-c3fbd1a40518</vt:lpwstr>
  </property>
  <property fmtid="{D5CDD505-2E9C-101B-9397-08002B2CF9AE}" pid="37" name="PPM_x0020_Stage">
    <vt:lpwstr/>
  </property>
  <property fmtid="{D5CDD505-2E9C-101B-9397-08002B2CF9AE}" pid="38" name="ProtectiveMarking">
    <vt:lpwstr>Not protectively marked</vt:lpwstr>
  </property>
  <property fmtid="{D5CDD505-2E9C-101B-9397-08002B2CF9AE}" pid="39" name="Published to website">
    <vt:lpwstr>;#Yes;#</vt:lpwstr>
  </property>
  <property fmtid="{D5CDD505-2E9C-101B-9397-08002B2CF9AE}" pid="40" name="SharedWithUsers">
    <vt:lpwstr>221;#Sarah Hopson;#348;#Mark Pascoe</vt:lpwstr>
  </property>
  <property fmtid="{D5CDD505-2E9C-101B-9397-08002B2CF9AE}" pid="41" name="Supplier">
    <vt:lpwstr/>
  </property>
  <property fmtid="{D5CDD505-2E9C-101B-9397-08002B2CF9AE}" pid="42" name="TaxKeyword">
    <vt:lpwstr/>
  </property>
  <property fmtid="{D5CDD505-2E9C-101B-9397-08002B2CF9AE}" pid="43" name="TaxKeywordTaxHTField">
    <vt:lpwstr/>
  </property>
  <property fmtid="{D5CDD505-2E9C-101B-9397-08002B2CF9AE}" pid="44" name="Work stream">
    <vt:lpwstr>789;#WS3 - Returning officer delivery|4f69987c-b2ff-4198-93e6-f041bb695c6e</vt:lpwstr>
  </property>
  <property fmtid="{D5CDD505-2E9C-101B-9397-08002B2CF9AE}" pid="45" name="Work_x0020_stream">
    <vt:lpwstr>789;#WS3 - Returning officer delivery|4f69987c-b2ff-4198-93e6-f041bb695c6e</vt:lpwstr>
  </property>
  <property fmtid="{D5CDD505-2E9C-101B-9397-08002B2CF9AE}" pid="46" name="Calendar Year">
    <vt:lpwstr>104;#2017|e743382d-a956-4c3d-b21e-8f088efd99a3</vt:lpwstr>
  </property>
  <property fmtid="{D5CDD505-2E9C-101B-9397-08002B2CF9AE}" pid="47" name="MediaServiceImageTags">
    <vt:lpwstr/>
  </property>
  <property fmtid="{D5CDD505-2E9C-101B-9397-08002B2CF9AE}" pid="48" name="PPM Name">
    <vt:lpwstr>150;#May 2015|422dad8d-03e8-4edd-bbac-c3fbd1a40518</vt:lpwstr>
  </property>
  <property fmtid="{D5CDD505-2E9C-101B-9397-08002B2CF9AE}" pid="49" name="Event_x0020__x0028_EA_x0029_">
    <vt:lpwstr>127;#Combined Authority Mayoral|fc9d987b-fca9-404b-8865-240cdac6d6d3;#128;#LGE|5ac8ba68-57e1-4f02-b248-dd89d9dc774c;#126;#Local Authority Mayoral|f7a48ca1-63c7-4e2f-8253-f42e6ef4fe41;#129;#Parish and Community Council|feb58737-6019-4d88-99a1-4d64dedb4c5a</vt:lpwstr>
  </property>
  <property fmtid="{D5CDD505-2E9C-101B-9397-08002B2CF9AE}" pid="50" name="Guidance_x0020_type_x0020__x0028_EA_x0029_">
    <vt:lpwstr>133;#Supporting Resource|046fdab6-b44b-4f3d-aa13-e1a7611ba2d0</vt:lpwstr>
  </property>
  <property fmtid="{D5CDD505-2E9C-101B-9397-08002B2CF9AE}" pid="51" name="Audience_x0020__x0028_EA_x0029_">
    <vt:lpwstr>136;#RO|9ab7a96e-a7bd-4c42-99d8-e2b2fe25086a</vt:lpwstr>
  </property>
  <property fmtid="{D5CDD505-2E9C-101B-9397-08002B2CF9AE}" pid="52" name="GPMS_x0020_marking">
    <vt:lpwstr>55;#Official|77462fb2-11a1-4cd5-8628-4e6081b9477e</vt:lpwstr>
  </property>
  <property fmtid="{D5CDD505-2E9C-101B-9397-08002B2CF9AE}" pid="53" name="Area_x0020__x0028_EA_x0029_">
    <vt:lpwstr>125;#England|87ad9b81-6a35-45df-98f3-d7a55b4a168a</vt:lpwstr>
  </property>
</Properties>
</file>