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47"/>
  </p:notesMasterIdLst>
  <p:handoutMasterIdLst>
    <p:handoutMasterId r:id="rId48"/>
  </p:handoutMasterIdLst>
  <p:sldIdLst>
    <p:sldId id="257" r:id="rId7"/>
    <p:sldId id="270" r:id="rId8"/>
    <p:sldId id="357" r:id="rId9"/>
    <p:sldId id="358" r:id="rId10"/>
    <p:sldId id="359" r:id="rId11"/>
    <p:sldId id="360" r:id="rId12"/>
    <p:sldId id="361" r:id="rId13"/>
    <p:sldId id="362" r:id="rId14"/>
    <p:sldId id="384" r:id="rId15"/>
    <p:sldId id="363" r:id="rId16"/>
    <p:sldId id="364" r:id="rId17"/>
    <p:sldId id="287" r:id="rId18"/>
    <p:sldId id="365" r:id="rId19"/>
    <p:sldId id="366" r:id="rId20"/>
    <p:sldId id="367" r:id="rId21"/>
    <p:sldId id="335" r:id="rId22"/>
    <p:sldId id="368" r:id="rId23"/>
    <p:sldId id="337" r:id="rId24"/>
    <p:sldId id="369" r:id="rId25"/>
    <p:sldId id="344" r:id="rId26"/>
    <p:sldId id="390" r:id="rId27"/>
    <p:sldId id="370" r:id="rId28"/>
    <p:sldId id="371" r:id="rId29"/>
    <p:sldId id="385" r:id="rId30"/>
    <p:sldId id="373" r:id="rId31"/>
    <p:sldId id="372" r:id="rId32"/>
    <p:sldId id="387" r:id="rId33"/>
    <p:sldId id="351" r:id="rId34"/>
    <p:sldId id="341" r:id="rId35"/>
    <p:sldId id="340" r:id="rId36"/>
    <p:sldId id="374" r:id="rId37"/>
    <p:sldId id="389" r:id="rId38"/>
    <p:sldId id="307" r:id="rId39"/>
    <p:sldId id="376" r:id="rId40"/>
    <p:sldId id="377" r:id="rId41"/>
    <p:sldId id="379" r:id="rId42"/>
    <p:sldId id="332" r:id="rId43"/>
    <p:sldId id="381" r:id="rId44"/>
    <p:sldId id="283" r:id="rId45"/>
    <p:sldId id="297" r:id="rId46"/>
  </p:sldIdLst>
  <p:sldSz cx="9144000" cy="6858000" type="screen4x3"/>
  <p:notesSz cx="6669088" cy="9925050"/>
  <p:custDataLst>
    <p:tags r:id="rId49"/>
  </p:custDataLst>
  <p:defaultTextStyle>
    <a:defPPr>
      <a:defRPr lang="en-GB"/>
    </a:defPPr>
    <a:lvl1pPr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buSzPct val="100000"/>
      <a:defRPr sz="24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509736-1FE0-C5FC-6649-AC283FAC3E64}" name="Sam Whiteley" initials="SW" userId="S::SWhiteley@electoralcommission.org.uk::abea6ed0-c880-4ceb-8a3e-eadf8d03c95c" providerId="AD"/>
  <p188:author id="{D362B188-20D0-BC97-8AF6-207F4CFE1329}" name="Charlotte Griffiths" initials="CG" userId="S::CGriffiths@electoralcommission.org.uk::80b912f7-6bcf-4844-b3c2-126bca51ce51" providerId="AD"/>
  <p188:author id="{BFD8DBB5-A499-0029-4050-D442A4644E0C}" name="Sam Nicholson" initials="SN" userId="S::snicholson@electoralcommission.org.uk::c5bd5cb4-fb30-42fb-9e9d-175ed629d253" providerId="AD"/>
  <p188:author id="{FB6F26C8-734C-61E6-AD55-E580CD45C532}" name="Charlotte Griffiths" initials="CG" userId="S::cgriffiths@electoralcommission.org.uk::80b912f7-6bcf-4844-b3c2-126bca51ce5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35ABA6-877B-E2B4-CC27-5C68B733A717}" v="60" dt="2026-01-23T13:35:56.766"/>
    <p1510:client id="{949A1F3A-97E4-7647-6BF0-89B13C09F6A4}" v="6" dt="2026-01-23T15:32:04.7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55" autoAdjust="0"/>
  </p:normalViewPr>
  <p:slideViewPr>
    <p:cSldViewPr snapToGrid="0">
      <p:cViewPr varScale="1">
        <p:scale>
          <a:sx n="85" d="100"/>
          <a:sy n="85" d="100"/>
        </p:scale>
        <p:origin x="1554" y="9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notesMaster" Target="notesMasters/notesMaster1.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ableStyles" Target="tableStyles.xml"/><Relationship Id="rId5" Type="http://schemas.openxmlformats.org/officeDocument/2006/relationships/customXml" Target="../customXml/item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0" Type="http://schemas.openxmlformats.org/officeDocument/2006/relationships/slide" Target="slides/slide14.xml"/><Relationship Id="rId41" Type="http://schemas.openxmlformats.org/officeDocument/2006/relationships/slide" Target="slides/slide35.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53005A1-A850-BB43-4F93-19AB97AE2682}"/>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099" name="Rectangle 3">
            <a:extLst>
              <a:ext uri="{FF2B5EF4-FFF2-40B4-BE49-F238E27FC236}">
                <a16:creationId xmlns:a16="http://schemas.microsoft.com/office/drawing/2014/main" id="{5A2D4013-5E22-8969-270E-FB1FDD1774F9}"/>
              </a:ext>
            </a:extLst>
          </p:cNvPr>
          <p:cNvSpPr>
            <a:spLocks noGrp="1" noChangeArrowheads="1"/>
          </p:cNvSpPr>
          <p:nvPr>
            <p:ph type="dt" sz="quarter"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r" eaLnBrk="0" hangingPunct="0">
              <a:defRPr sz="1200">
                <a:latin typeface="Times" panose="02020603050405020304" pitchFamily="18" charset="0"/>
              </a:defRPr>
            </a:lvl1pPr>
          </a:lstStyle>
          <a:p>
            <a:endParaRPr lang="en-GB" altLang="en-US"/>
          </a:p>
        </p:txBody>
      </p:sp>
      <p:sp>
        <p:nvSpPr>
          <p:cNvPr id="4100" name="Rectangle 4">
            <a:extLst>
              <a:ext uri="{FF2B5EF4-FFF2-40B4-BE49-F238E27FC236}">
                <a16:creationId xmlns:a16="http://schemas.microsoft.com/office/drawing/2014/main" id="{C51E36F2-19B7-B85C-67F2-CD733D1775C3}"/>
              </a:ext>
            </a:extLst>
          </p:cNvPr>
          <p:cNvSpPr>
            <a:spLocks noGrp="1" noChangeArrowheads="1"/>
          </p:cNvSpPr>
          <p:nvPr>
            <p:ph type="ftr" sz="quarter" idx="2"/>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eaLnBrk="0" hangingPunct="0">
              <a:defRPr sz="1200">
                <a:latin typeface="Times" panose="02020603050405020304" pitchFamily="18" charset="0"/>
              </a:defRPr>
            </a:lvl1pPr>
          </a:lstStyle>
          <a:p>
            <a:endParaRPr lang="en-GB" altLang="en-US"/>
          </a:p>
        </p:txBody>
      </p:sp>
      <p:sp>
        <p:nvSpPr>
          <p:cNvPr id="4101" name="Rectangle 5">
            <a:extLst>
              <a:ext uri="{FF2B5EF4-FFF2-40B4-BE49-F238E27FC236}">
                <a16:creationId xmlns:a16="http://schemas.microsoft.com/office/drawing/2014/main" id="{A2778489-A634-FF03-A63B-C2998DA9FF5B}"/>
              </a:ext>
            </a:extLst>
          </p:cNvPr>
          <p:cNvSpPr>
            <a:spLocks noGrp="1" noChangeArrowheads="1"/>
          </p:cNvSpPr>
          <p:nvPr>
            <p:ph type="sldNum" sz="quarter" idx="3"/>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r" eaLnBrk="0" hangingPunct="0">
              <a:defRPr sz="1200">
                <a:latin typeface="Times" panose="02020603050405020304" pitchFamily="18" charset="0"/>
              </a:defRPr>
            </a:lvl1pPr>
          </a:lstStyle>
          <a:p>
            <a:fld id="{EA7A5F61-8E8D-435D-88BB-F63D8A09421A}"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6B09E3-7651-69CD-96FD-016C37FFDA60}"/>
              </a:ext>
            </a:extLst>
          </p:cNvPr>
          <p:cNvSpPr>
            <a:spLocks noGrp="1" noChangeArrowheads="1"/>
          </p:cNvSpPr>
          <p:nvPr>
            <p:ph type="hdr" sz="quarter"/>
          </p:nvPr>
        </p:nvSpPr>
        <p:spPr bwMode="auto">
          <a:xfrm>
            <a:off x="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5" name="Rectangle 3">
            <a:extLst>
              <a:ext uri="{FF2B5EF4-FFF2-40B4-BE49-F238E27FC236}">
                <a16:creationId xmlns:a16="http://schemas.microsoft.com/office/drawing/2014/main" id="{6F3E889F-CFFF-DFE4-1214-0F1F9FC4210E}"/>
              </a:ext>
            </a:extLst>
          </p:cNvPr>
          <p:cNvSpPr>
            <a:spLocks noGrp="1" noChangeArrowheads="1"/>
          </p:cNvSpPr>
          <p:nvPr>
            <p:ph type="dt" idx="1"/>
          </p:nvPr>
        </p:nvSpPr>
        <p:spPr bwMode="auto">
          <a:xfrm>
            <a:off x="3778250" y="0"/>
            <a:ext cx="28908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lvl1pPr algn="r" eaLnBrk="0" hangingPunct="0">
              <a:buSzTx/>
              <a:defRPr sz="1200">
                <a:solidFill>
                  <a:schemeClr val="tx1"/>
                </a:solidFill>
                <a:latin typeface="Times" pitchFamily="18" charset="0"/>
                <a:cs typeface="+mn-cs"/>
              </a:defRPr>
            </a:lvl1pPr>
          </a:lstStyle>
          <a:p>
            <a:endParaRPr lang="en-GB"/>
          </a:p>
        </p:txBody>
      </p:sp>
      <p:sp>
        <p:nvSpPr>
          <p:cNvPr id="47108" name="Rectangle 4">
            <a:extLst>
              <a:ext uri="{FF2B5EF4-FFF2-40B4-BE49-F238E27FC236}">
                <a16:creationId xmlns:a16="http://schemas.microsoft.com/office/drawing/2014/main" id="{64ADF6EF-2277-0DFE-FCDE-92037BCFCE3B}"/>
              </a:ext>
            </a:extLst>
          </p:cNvPr>
          <p:cNvSpPr>
            <a:spLocks noGrp="1" noRot="1" noChangeAspect="1" noChangeArrowheads="1" noTextEdit="1"/>
          </p:cNvSpPr>
          <p:nvPr>
            <p:ph type="sldImg" idx="5"/>
          </p:nvPr>
        </p:nvSpPr>
        <p:spPr bwMode="auto">
          <a:xfrm>
            <a:off x="854075" y="744538"/>
            <a:ext cx="4960938" cy="3722687"/>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7" name="Rectangle 5">
            <a:extLst>
              <a:ext uri="{FF2B5EF4-FFF2-40B4-BE49-F238E27FC236}">
                <a16:creationId xmlns:a16="http://schemas.microsoft.com/office/drawing/2014/main" id="{446DB7F3-C39A-FCD2-8167-8D4EC4089CE6}"/>
              </a:ext>
            </a:extLst>
          </p:cNvPr>
          <p:cNvSpPr>
            <a:spLocks noGrp="1" noChangeArrowheads="1"/>
          </p:cNvSpPr>
          <p:nvPr>
            <p:ph type="body" sz="quarter" idx="3"/>
          </p:nvPr>
        </p:nvSpPr>
        <p:spPr bwMode="auto">
          <a:xfrm>
            <a:off x="889000" y="4714875"/>
            <a:ext cx="4891088" cy="446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a:extLst>
              <a:ext uri="{FF2B5EF4-FFF2-40B4-BE49-F238E27FC236}">
                <a16:creationId xmlns:a16="http://schemas.microsoft.com/office/drawing/2014/main" id="{8E04CAB2-503C-66D7-564C-996D9122A6EF}"/>
              </a:ext>
            </a:extLst>
          </p:cNvPr>
          <p:cNvSpPr>
            <a:spLocks noGrp="1" noChangeArrowheads="1"/>
          </p:cNvSpPr>
          <p:nvPr>
            <p:ph type="ftr" sz="quarter" idx="4"/>
          </p:nvPr>
        </p:nvSpPr>
        <p:spPr bwMode="auto">
          <a:xfrm>
            <a:off x="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l" eaLnBrk="0" hangingPunct="0">
              <a:buSzTx/>
              <a:defRPr sz="1200">
                <a:solidFill>
                  <a:schemeClr val="tx1"/>
                </a:solidFill>
                <a:latin typeface="Times" pitchFamily="18" charset="0"/>
                <a:cs typeface="+mn-cs"/>
              </a:defRPr>
            </a:lvl1pPr>
          </a:lstStyle>
          <a:p>
            <a:endParaRPr lang="en-GB"/>
          </a:p>
        </p:txBody>
      </p:sp>
      <p:sp>
        <p:nvSpPr>
          <p:cNvPr id="3079" name="Rectangle 7">
            <a:extLst>
              <a:ext uri="{FF2B5EF4-FFF2-40B4-BE49-F238E27FC236}">
                <a16:creationId xmlns:a16="http://schemas.microsoft.com/office/drawing/2014/main" id="{27D6ADAF-ABC1-C94F-7241-4CB72D49C10C}"/>
              </a:ext>
            </a:extLst>
          </p:cNvPr>
          <p:cNvSpPr>
            <a:spLocks noGrp="1" noChangeArrowheads="1"/>
          </p:cNvSpPr>
          <p:nvPr>
            <p:ph type="sldNum" sz="quarter" idx="5"/>
          </p:nvPr>
        </p:nvSpPr>
        <p:spPr bwMode="auto">
          <a:xfrm>
            <a:off x="3778250" y="9428163"/>
            <a:ext cx="28908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27" tIns="45363" rIns="90727" bIns="45363" numCol="1" anchor="b" anchorCtr="0" compatLnSpc="1">
            <a:prstTxWarp prst="textNoShape">
              <a:avLst/>
            </a:prstTxWarp>
          </a:bodyPr>
          <a:lstStyle>
            <a:lvl1pPr algn="r" eaLnBrk="0" hangingPunct="0">
              <a:defRPr sz="1200">
                <a:latin typeface="Times" panose="02020603050405020304" pitchFamily="18" charset="0"/>
              </a:defRPr>
            </a:lvl1pPr>
          </a:lstStyle>
          <a:p>
            <a:fld id="{A2DC068F-A0E0-496A-A735-FB3D506361A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DF5F3FC4-1A80-7189-B793-C9983F53554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0C7C90E-2671-4960-A7A6-F27411E7F822}" type="slidenum">
              <a:rPr lang="en-GB" altLang="en-US" sz="1200">
                <a:latin typeface="Times" panose="02020603050405020304" pitchFamily="18" charset="0"/>
              </a:rPr>
              <a:pPr/>
              <a:t>1</a:t>
            </a:fld>
            <a:endParaRPr lang="en-GB" altLang="en-US" sz="1200">
              <a:latin typeface="Times" panose="02020603050405020304" pitchFamily="18" charset="0"/>
            </a:endParaRPr>
          </a:p>
        </p:txBody>
      </p:sp>
      <p:sp>
        <p:nvSpPr>
          <p:cNvPr id="49155" name="Rectangle 2">
            <a:extLst>
              <a:ext uri="{FF2B5EF4-FFF2-40B4-BE49-F238E27FC236}">
                <a16:creationId xmlns:a16="http://schemas.microsoft.com/office/drawing/2014/main" id="{09DD8E72-80C3-6E8E-077D-CDDD68DDD6CB}"/>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49156" name="Rectangle 3">
            <a:extLst>
              <a:ext uri="{FF2B5EF4-FFF2-40B4-BE49-F238E27FC236}">
                <a16:creationId xmlns:a16="http://schemas.microsoft.com/office/drawing/2014/main" id="{7D3286A1-06C1-B99E-28C4-9C85E3808D1E}"/>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dirty="0">
                <a:solidFill>
                  <a:srgbClr val="000000"/>
                </a:solidFill>
                <a:cs typeface="Calibri"/>
              </a:rPr>
              <a:t>The slides in this presentation cover information for candidates and agents at the Scottish Parliament constituency elections.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DD502C5-1CF4-8A24-A308-8A40BCC78E3A}"/>
              </a:ext>
            </a:extLst>
          </p:cNvPr>
          <p:cNvSpPr>
            <a:spLocks noGrp="1" noRot="1" noChangeAspect="1" noChangeArrowheads="1" noTextEdit="1"/>
          </p:cNvSpPr>
          <p:nvPr>
            <p:ph type="sldImg"/>
          </p:nvPr>
        </p:nvSpPr>
        <p:spPr>
          <a:ln cap="flat">
            <a:headEnd type="none" w="med" len="med"/>
            <a:tailEnd type="none" w="med" len="med"/>
          </a:ln>
        </p:spPr>
      </p:sp>
      <p:sp>
        <p:nvSpPr>
          <p:cNvPr id="26627" name="Notes Placeholder 2">
            <a:extLst>
              <a:ext uri="{FF2B5EF4-FFF2-40B4-BE49-F238E27FC236}">
                <a16:creationId xmlns:a16="http://schemas.microsoft.com/office/drawing/2014/main" id="{2CBECF9C-DC2E-699C-6F97-88F5DC4BA25F}"/>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Nomination guidance and forms can be found on the Electoral Commission’s website, as well as information on who and how the nomination papers must be submitted.</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59396" name="Slide Number Placeholder 3">
            <a:extLst>
              <a:ext uri="{FF2B5EF4-FFF2-40B4-BE49-F238E27FC236}">
                <a16:creationId xmlns:a16="http://schemas.microsoft.com/office/drawing/2014/main" id="{1D986E1F-E758-625D-59AE-7641478F704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62E7C5E-5411-4B33-84D2-407FB7ECB68B}" type="slidenum">
              <a:rPr lang="en-GB" altLang="en-US" sz="1200">
                <a:latin typeface="Times" panose="02020603050405020304" pitchFamily="18" charset="0"/>
              </a:rPr>
              <a:pPr/>
              <a:t>10</a:t>
            </a:fld>
            <a:endParaRPr lang="en-GB" altLang="en-US" sz="1200">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2E6BF2B7-05BA-4F46-188E-863B1B0C51EE}"/>
              </a:ext>
            </a:extLst>
          </p:cNvPr>
          <p:cNvSpPr>
            <a:spLocks noGrp="1" noRot="1" noChangeAspect="1" noChangeArrowheads="1" noTextEdit="1"/>
          </p:cNvSpPr>
          <p:nvPr>
            <p:ph type="sldImg"/>
          </p:nvPr>
        </p:nvSpPr>
        <p:spPr>
          <a:ln cap="flat">
            <a:headEnd type="none" w="med" len="med"/>
            <a:tailEnd type="none" w="med" len="med"/>
          </a:ln>
        </p:spPr>
      </p:sp>
      <p:sp>
        <p:nvSpPr>
          <p:cNvPr id="28675" name="Notes Placeholder 2">
            <a:extLst>
              <a:ext uri="{FF2B5EF4-FFF2-40B4-BE49-F238E27FC236}">
                <a16:creationId xmlns:a16="http://schemas.microsoft.com/office/drawing/2014/main" id="{127ABAF2-D3FA-2B04-6791-17FBC84AE37E}"/>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US" altLang="en-US" dirty="0">
                <a:solidFill>
                  <a:srgbClr val="000000"/>
                </a:solidFill>
              </a:rPr>
              <a:t>Remind the candidates or agents that they must make sure nomination papers are completed correctly. They should take time to complete the papers, use the Commission</a:t>
            </a:r>
            <a:r>
              <a:rPr lang="en-US" altLang="en-US" dirty="0">
                <a:solidFill>
                  <a:srgbClr val="000000"/>
                </a:solidFill>
                <a:latin typeface="Times" panose="02020603050405020304" pitchFamily="18" charset="0"/>
              </a:rPr>
              <a:t>’</a:t>
            </a:r>
            <a:r>
              <a:rPr lang="en-US" altLang="en-US" dirty="0">
                <a:solidFill>
                  <a:srgbClr val="000000"/>
                </a:solidFill>
              </a:rPr>
              <a:t>s guidance and arrange for an informal check.</a:t>
            </a:r>
          </a:p>
          <a:p>
            <a:pPr defTabSz="914400"/>
            <a:endParaRPr lang="en-GB" altLang="en-US" u="sng" dirty="0">
              <a:solidFill>
                <a:srgbClr val="000000"/>
              </a:solidFill>
              <a:latin typeface="Times" panose="02020603050405020304" pitchFamily="18" charset="0"/>
            </a:endParaRPr>
          </a:p>
          <a:p>
            <a:pPr defTabSz="914400"/>
            <a:r>
              <a:rPr lang="en-US" altLang="en-US" dirty="0">
                <a:solidFill>
                  <a:srgbClr val="FF0000"/>
                </a:solidFill>
              </a:rPr>
              <a:t>Highlight any arrangements you have put in place to carry out informal checks and considerations for the delivery of nomination papers.</a:t>
            </a:r>
            <a:endParaRPr lang="en-GB" altLang="en-US" dirty="0">
              <a:solidFill>
                <a:srgbClr val="000000"/>
              </a:solidFill>
              <a:latin typeface="Times" panose="02020603050405020304" pitchFamily="18" charset="0"/>
            </a:endParaRPr>
          </a:p>
        </p:txBody>
      </p:sp>
      <p:sp>
        <p:nvSpPr>
          <p:cNvPr id="60420" name="Slide Number Placeholder 3">
            <a:extLst>
              <a:ext uri="{FF2B5EF4-FFF2-40B4-BE49-F238E27FC236}">
                <a16:creationId xmlns:a16="http://schemas.microsoft.com/office/drawing/2014/main" id="{0C2927E2-BC20-1CAD-409F-EF372890C5F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8D0673CC-6B4F-4917-ABC6-473856477453}" type="slidenum">
              <a:rPr lang="en-GB" altLang="en-US" sz="1200">
                <a:latin typeface="Times" panose="02020603050405020304" pitchFamily="18" charset="0"/>
              </a:rPr>
              <a:pPr/>
              <a:t>11</a:t>
            </a:fld>
            <a:endParaRPr lang="en-GB" altLang="en-US" sz="1200">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0D2F5E73-0443-E261-22EB-11F2FD368062}"/>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65D9399-33E4-4E15-BD54-6ADAF0AFFF0C}" type="slidenum">
              <a:rPr lang="en-GB" altLang="en-US" sz="1200">
                <a:latin typeface="Times" panose="02020603050405020304" pitchFamily="18" charset="0"/>
              </a:rPr>
              <a:pPr/>
              <a:t>12</a:t>
            </a:fld>
            <a:endParaRPr lang="en-GB" altLang="en-US" sz="1200">
              <a:latin typeface="Times" panose="02020603050405020304" pitchFamily="18" charset="0"/>
            </a:endParaRPr>
          </a:p>
        </p:txBody>
      </p:sp>
      <p:sp>
        <p:nvSpPr>
          <p:cNvPr id="61443" name="Rectangle 2">
            <a:extLst>
              <a:ext uri="{FF2B5EF4-FFF2-40B4-BE49-F238E27FC236}">
                <a16:creationId xmlns:a16="http://schemas.microsoft.com/office/drawing/2014/main" id="{21FD3635-8CFA-18E2-BC75-55673211FF8F}"/>
              </a:ext>
            </a:extLst>
          </p:cNvPr>
          <p:cNvSpPr>
            <a:spLocks noGrp="1" noRot="1" noChangeAspect="1" noChangeArrowheads="1" noTextEdit="1"/>
          </p:cNvSpPr>
          <p:nvPr>
            <p:ph type="sldImg"/>
          </p:nvPr>
        </p:nvSpPr>
        <p:spPr>
          <a:ln cap="flat">
            <a:headEnd type="none" w="med" len="med"/>
            <a:tailEnd type="none" w="med" len="med"/>
          </a:ln>
        </p:spPr>
      </p:sp>
      <p:sp>
        <p:nvSpPr>
          <p:cNvPr id="30724" name="Rectangle 3">
            <a:extLst>
              <a:ext uri="{FF2B5EF4-FFF2-40B4-BE49-F238E27FC236}">
                <a16:creationId xmlns:a16="http://schemas.microsoft.com/office/drawing/2014/main" id="{57ACF6BC-0805-6D7E-2640-858225E47EAB}"/>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US" altLang="en-US" dirty="0">
                <a:solidFill>
                  <a:srgbClr val="000000"/>
                </a:solidFill>
              </a:rPr>
              <a:t>Highlight - Rules have changed on commonly used names doesn</a:t>
            </a:r>
            <a:r>
              <a:rPr lang="en-US" altLang="en-US" dirty="0">
                <a:solidFill>
                  <a:srgbClr val="000000"/>
                </a:solidFill>
                <a:latin typeface="Times" panose="02020603050405020304" pitchFamily="18" charset="0"/>
              </a:rPr>
              <a:t>’</a:t>
            </a:r>
            <a:r>
              <a:rPr lang="en-US" altLang="en-US" dirty="0">
                <a:solidFill>
                  <a:srgbClr val="000000"/>
                </a:solidFill>
              </a:rPr>
              <a:t>t have to be different to actual name</a:t>
            </a:r>
          </a:p>
          <a:p>
            <a:pPr defTabSz="914400"/>
            <a:endParaRPr lang="en-US" altLang="en-US" dirty="0">
              <a:solidFill>
                <a:srgbClr val="000000"/>
              </a:solidFill>
            </a:endParaRPr>
          </a:p>
          <a:p>
            <a:pPr defTabSz="914400"/>
            <a:r>
              <a:rPr lang="en-US" altLang="en-US" dirty="0">
                <a:solidFill>
                  <a:srgbClr val="000000"/>
                </a:solidFill>
              </a:rPr>
              <a:t>The party name can be preceded by the word ‘Scottish’ if it is not already party of the name. If the party name begins with “The” then “Scottish” can be inserted after that word.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13B81161-3ECE-E1E2-DA3A-83F583C8ECE5}"/>
              </a:ext>
            </a:extLst>
          </p:cNvPr>
          <p:cNvSpPr>
            <a:spLocks noGrp="1" noRot="1" noChangeAspect="1" noChangeArrowheads="1" noTextEdit="1"/>
          </p:cNvSpPr>
          <p:nvPr>
            <p:ph type="sldImg"/>
          </p:nvPr>
        </p:nvSpPr>
        <p:spPr>
          <a:ln cap="flat">
            <a:headEnd type="none" w="med" len="med"/>
            <a:tailEnd type="none" w="med" len="med"/>
          </a:ln>
        </p:spPr>
      </p:sp>
      <p:sp>
        <p:nvSpPr>
          <p:cNvPr id="32771" name="Notes Placeholder 2">
            <a:extLst>
              <a:ext uri="{FF2B5EF4-FFF2-40B4-BE49-F238E27FC236}">
                <a16:creationId xmlns:a16="http://schemas.microsoft.com/office/drawing/2014/main" id="{592EBD01-C384-7003-48CF-1997065087D9}"/>
              </a:ext>
            </a:extLst>
          </p:cNvPr>
          <p:cNvSpPr>
            <a:spLocks noGrp="1"/>
          </p:cNvSpPr>
          <p:nvPr>
            <p:ph type="body" idx="3"/>
          </p:nvPr>
        </p:nvSpPr>
        <p:spPr>
          <a:ln cap="flat" algn="ctr">
            <a:round/>
            <a:headEnd type="none" w="med" len="med"/>
            <a:tailEnd type="none" w="med" len="med"/>
          </a:ln>
        </p:spPr>
        <p:txBody>
          <a:bodyPr>
            <a:noAutofit/>
          </a:bodyPr>
          <a:lstStyle/>
          <a:p>
            <a:pPr defTabSz="914400"/>
            <a:r>
              <a:rPr lang="en-US" altLang="en-US" dirty="0">
                <a:solidFill>
                  <a:srgbClr val="000000"/>
                </a:solidFill>
              </a:rPr>
              <a:t>Nomination guidance and forms can be found on the Electoral Commission</a:t>
            </a:r>
            <a:r>
              <a:rPr lang="en-US" altLang="en-US" dirty="0">
                <a:solidFill>
                  <a:srgbClr val="000000"/>
                </a:solidFill>
                <a:latin typeface="Times" panose="02020603050405020304" pitchFamily="18" charset="0"/>
              </a:rPr>
              <a:t>’</a:t>
            </a:r>
            <a:r>
              <a:rPr lang="en-US" altLang="en-US" dirty="0">
                <a:solidFill>
                  <a:srgbClr val="000000"/>
                </a:solidFill>
              </a:rPr>
              <a:t>s website, as well as information on who and how the nomination papers must be submitted.</a:t>
            </a:r>
          </a:p>
          <a:p>
            <a:pPr defTabSz="914400"/>
            <a:endParaRPr lang="en-US" altLang="en-US" dirty="0">
              <a:solidFill>
                <a:srgbClr val="000000"/>
              </a:solidFill>
            </a:endParaRPr>
          </a:p>
          <a:p>
            <a:pPr defTabSz="914400"/>
            <a:r>
              <a:rPr lang="en-GB" altLang="en-US" dirty="0">
                <a:solidFill>
                  <a:srgbClr val="000000"/>
                </a:solidFill>
                <a:effectLst>
                  <a:outerShdw blurRad="38100" dist="38100" dir="2700000" algn="tl">
                    <a:srgbClr val="C0C0C0"/>
                  </a:outerShdw>
                </a:effectLst>
                <a:latin typeface="Times" panose="02020603050405020304" pitchFamily="18" charset="0"/>
              </a:rPr>
              <a:t>You should advise candidates that they, their agent, or someone they trust delivers their nomination papers, so they can be sure they are delivered to you in time.</a:t>
            </a:r>
            <a:endParaRPr lang="en-US" altLang="en-US" dirty="0">
              <a:solidFill>
                <a:srgbClr val="000000"/>
              </a:solidFill>
            </a:endParaRP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p:txBody>
      </p:sp>
      <p:sp>
        <p:nvSpPr>
          <p:cNvPr id="62468" name="Slide Number Placeholder 3">
            <a:extLst>
              <a:ext uri="{FF2B5EF4-FFF2-40B4-BE49-F238E27FC236}">
                <a16:creationId xmlns:a16="http://schemas.microsoft.com/office/drawing/2014/main" id="{E82737DF-204E-3D1D-8C33-BCC9F017079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19FF5A8-C1B4-46B6-B3C8-F1A5D2D527D3}" type="slidenum">
              <a:rPr lang="en-GB" altLang="en-US" sz="1200">
                <a:latin typeface="Times" panose="02020603050405020304" pitchFamily="18" charset="0"/>
              </a:rPr>
              <a:pPr/>
              <a:t>13</a:t>
            </a:fld>
            <a:endParaRPr lang="en-GB" altLang="en-US" sz="1200">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950C897A-448F-9566-163A-B98700436413}"/>
              </a:ext>
            </a:extLst>
          </p:cNvPr>
          <p:cNvSpPr>
            <a:spLocks noGrp="1" noRot="1" noChangeAspect="1" noChangeArrowheads="1" noTextEdit="1"/>
          </p:cNvSpPr>
          <p:nvPr>
            <p:ph type="sldImg"/>
          </p:nvPr>
        </p:nvSpPr>
        <p:spPr>
          <a:ln cap="flat">
            <a:headEnd type="none" w="med" len="med"/>
            <a:tailEnd type="none" w="med" len="med"/>
          </a:ln>
        </p:spPr>
      </p:sp>
      <p:sp>
        <p:nvSpPr>
          <p:cNvPr id="63491" name="Notes Placeholder 2">
            <a:extLst>
              <a:ext uri="{FF2B5EF4-FFF2-40B4-BE49-F238E27FC236}">
                <a16:creationId xmlns:a16="http://schemas.microsoft.com/office/drawing/2014/main" id="{480D0AB6-4FAB-0109-3261-18BC37A7740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Highlight other methods of payment</a:t>
            </a:r>
          </a:p>
        </p:txBody>
      </p:sp>
      <p:sp>
        <p:nvSpPr>
          <p:cNvPr id="63492" name="Slide Number Placeholder 3">
            <a:extLst>
              <a:ext uri="{FF2B5EF4-FFF2-40B4-BE49-F238E27FC236}">
                <a16:creationId xmlns:a16="http://schemas.microsoft.com/office/drawing/2014/main" id="{30E91DF3-28B8-CD85-4098-7DCA196C711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6BA0CB4-3786-40C7-9282-D9A1F0D05923}" type="slidenum">
              <a:rPr lang="en-GB" altLang="en-US" sz="1200">
                <a:latin typeface="Times" panose="02020603050405020304" pitchFamily="18" charset="0"/>
              </a:rPr>
              <a:pPr/>
              <a:t>14</a:t>
            </a:fld>
            <a:endParaRPr lang="en-GB" altLang="en-US" sz="1200">
              <a:latin typeface="Times"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377C667F-251B-DE0F-280B-6F6FA323B3E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1D83FBF-1FC1-45F1-92C4-D617A797CD76}" type="slidenum">
              <a:rPr lang="en-GB" altLang="en-US" sz="1200">
                <a:latin typeface="Times" panose="02020603050405020304" pitchFamily="18" charset="0"/>
              </a:rPr>
              <a:pPr/>
              <a:t>15</a:t>
            </a:fld>
            <a:endParaRPr lang="en-GB" altLang="en-US" sz="1200">
              <a:latin typeface="Times" panose="02020603050405020304" pitchFamily="18" charset="0"/>
            </a:endParaRPr>
          </a:p>
        </p:txBody>
      </p:sp>
      <p:sp>
        <p:nvSpPr>
          <p:cNvPr id="64515" name="Rectangle 2">
            <a:extLst>
              <a:ext uri="{FF2B5EF4-FFF2-40B4-BE49-F238E27FC236}">
                <a16:creationId xmlns:a16="http://schemas.microsoft.com/office/drawing/2014/main" id="{63054944-7922-5AB6-7555-8AE8EA41B0EF}"/>
              </a:ext>
            </a:extLst>
          </p:cNvPr>
          <p:cNvSpPr>
            <a:spLocks noGrp="1" noRot="1" noChangeAspect="1" noChangeArrowheads="1" noTextEdit="1"/>
          </p:cNvSpPr>
          <p:nvPr>
            <p:ph type="sldImg"/>
          </p:nvPr>
        </p:nvSpPr>
        <p:spPr>
          <a:ln cap="flat">
            <a:headEnd type="none" w="med" len="med"/>
            <a:tailEnd type="none" w="med" len="med"/>
          </a:ln>
        </p:spPr>
      </p:sp>
      <p:sp>
        <p:nvSpPr>
          <p:cNvPr id="36868" name="Rectangle 3">
            <a:extLst>
              <a:ext uri="{FF2B5EF4-FFF2-40B4-BE49-F238E27FC236}">
                <a16:creationId xmlns:a16="http://schemas.microsoft.com/office/drawing/2014/main" id="{CF466965-E77E-C253-0E3E-421B22B3D3EB}"/>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Remind that witness should witness the candidate signing the form and then sign themselves.</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There are no restrictions on who can be a witness to the consent to nomination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Consent to nomination: highlight that candidates </a:t>
            </a:r>
            <a:r>
              <a:rPr lang="en-GB" altLang="en-US" b="1">
                <a:solidFill>
                  <a:srgbClr val="000000"/>
                </a:solidFill>
                <a:latin typeface="Times" panose="02020603050405020304" pitchFamily="18" charset="0"/>
              </a:rPr>
              <a:t>must not </a:t>
            </a:r>
            <a:r>
              <a:rPr lang="en-GB" altLang="en-US">
                <a:solidFill>
                  <a:srgbClr val="000000"/>
                </a:solidFill>
                <a:latin typeface="Times" panose="02020603050405020304" pitchFamily="18" charset="0"/>
              </a:rPr>
              <a:t>sign the form if they are not qualified to stand. Point to Commission’s guidance for candidates and agents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03772D91-1FFB-57C5-286F-4A01E948F1FF}"/>
              </a:ext>
            </a:extLst>
          </p:cNvPr>
          <p:cNvSpPr>
            <a:spLocks noGrp="1" noRot="1" noChangeAspect="1" noChangeArrowheads="1" noTextEdit="1"/>
          </p:cNvSpPr>
          <p:nvPr>
            <p:ph type="sldImg"/>
          </p:nvPr>
        </p:nvSpPr>
        <p:spPr>
          <a:ln cap="flat">
            <a:headEnd type="none" w="med" len="med"/>
            <a:tailEnd type="none" w="med" len="med"/>
          </a:ln>
        </p:spPr>
      </p:sp>
      <p:sp>
        <p:nvSpPr>
          <p:cNvPr id="65539" name="Notes Placeholder 2">
            <a:extLst>
              <a:ext uri="{FF2B5EF4-FFF2-40B4-BE49-F238E27FC236}">
                <a16:creationId xmlns:a16="http://schemas.microsoft.com/office/drawing/2014/main" id="{3815B3C1-32B4-DA9E-BD07-96D606F4C4C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The certificate of authorisation must be signed by the registered Nominating Officer of the political party or by someone appointed in writing by the Nominating Officer to act on their behalf. If the Nominating Officer has appointed someone else to exercise this function on their behalf, a copy of the appointment in writing must be delivered to the CRO. </a:t>
            </a: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65540" name="Slide Number Placeholder 3">
            <a:extLst>
              <a:ext uri="{FF2B5EF4-FFF2-40B4-BE49-F238E27FC236}">
                <a16:creationId xmlns:a16="http://schemas.microsoft.com/office/drawing/2014/main" id="{7FBD9648-41C0-02C5-567D-DC5B306AC30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D1686A5-8CC8-4935-AF9A-E773864FF237}" type="slidenum">
              <a:rPr lang="en-GB" altLang="en-US" sz="1200">
                <a:latin typeface="Times" panose="02020603050405020304" pitchFamily="18" charset="0"/>
              </a:rPr>
              <a:pPr/>
              <a:t>16</a:t>
            </a:fld>
            <a:endParaRPr lang="en-GB" altLang="en-US" sz="1200">
              <a:latin typeface="Times"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59F94171-658B-5BFC-BDE9-A07E61560B0E}"/>
              </a:ext>
            </a:extLst>
          </p:cNvPr>
          <p:cNvSpPr>
            <a:spLocks noGrp="1" noRot="1" noChangeAspect="1" noChangeArrowheads="1" noTextEdit="1"/>
          </p:cNvSpPr>
          <p:nvPr>
            <p:ph type="sldImg"/>
          </p:nvPr>
        </p:nvSpPr>
        <p:spPr>
          <a:ln cap="flat">
            <a:headEnd type="none" w="med" len="med"/>
            <a:tailEnd type="none" w="med" len="med"/>
          </a:ln>
        </p:spPr>
      </p:sp>
      <p:sp>
        <p:nvSpPr>
          <p:cNvPr id="40963" name="Notes Placeholder 2">
            <a:extLst>
              <a:ext uri="{FF2B5EF4-FFF2-40B4-BE49-F238E27FC236}">
                <a16:creationId xmlns:a16="http://schemas.microsoft.com/office/drawing/2014/main" id="{E1CA9F62-2196-5E40-51EA-F47243DB4E24}"/>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If the ‘certificate of authorisation’ states a particular description or the party name to be used then that must be used by the candidate.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certificate allows the candidate to choose, they must choose either the party name or a description registered with the Electoral Commission. Party names and descriptions are on the Commission website and must match exactly. </a:t>
            </a:r>
            <a:endParaRPr lang="en-US" altLang="en-US">
              <a:solidFill>
                <a:srgbClr val="000000"/>
              </a:solidFill>
            </a:endParaRPr>
          </a:p>
        </p:txBody>
      </p:sp>
      <p:sp>
        <p:nvSpPr>
          <p:cNvPr id="66564" name="Slide Number Placeholder 3">
            <a:extLst>
              <a:ext uri="{FF2B5EF4-FFF2-40B4-BE49-F238E27FC236}">
                <a16:creationId xmlns:a16="http://schemas.microsoft.com/office/drawing/2014/main" id="{E6A7DA7E-B138-B81E-017A-E6323E33066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0AA623D-7383-459E-91B8-97A3FCBE45E2}" type="slidenum">
              <a:rPr lang="en-GB" altLang="en-US" sz="1200">
                <a:latin typeface="Times" panose="02020603050405020304" pitchFamily="18" charset="0"/>
              </a:rPr>
              <a:pPr/>
              <a:t>17</a:t>
            </a:fld>
            <a:endParaRPr lang="en-GB" altLang="en-US" sz="1200">
              <a:latin typeface="Times"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A10C2D48-D168-DE9B-5FE8-BBC47F99D31F}"/>
              </a:ext>
            </a:extLst>
          </p:cNvPr>
          <p:cNvSpPr>
            <a:spLocks noGrp="1" noRot="1" noChangeAspect="1" noChangeArrowheads="1" noTextEdit="1"/>
          </p:cNvSpPr>
          <p:nvPr>
            <p:ph type="sldImg"/>
          </p:nvPr>
        </p:nvSpPr>
        <p:spPr>
          <a:ln cap="flat">
            <a:headEnd type="none" w="med" len="med"/>
            <a:tailEnd type="none" w="med" len="med"/>
          </a:ln>
        </p:spPr>
      </p:sp>
      <p:sp>
        <p:nvSpPr>
          <p:cNvPr id="67587" name="Notes Placeholder 2">
            <a:extLst>
              <a:ext uri="{FF2B5EF4-FFF2-40B4-BE49-F238E27FC236}">
                <a16:creationId xmlns:a16="http://schemas.microsoft.com/office/drawing/2014/main" id="{B241D59B-4635-6B80-1B8B-00435232889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dirty="0">
                <a:solidFill>
                  <a:srgbClr val="000000"/>
                </a:solidFill>
                <a:latin typeface="Times" panose="02020603050405020304" pitchFamily="18" charset="0"/>
              </a:rPr>
              <a:t>Joint candidates must have a certificate of authorisation from each of the registered parties.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It is for the candidate to decide the order in which the party names appear in a joint description</a:t>
            </a:r>
          </a:p>
        </p:txBody>
      </p:sp>
      <p:sp>
        <p:nvSpPr>
          <p:cNvPr id="67588" name="Slide Number Placeholder 3">
            <a:extLst>
              <a:ext uri="{FF2B5EF4-FFF2-40B4-BE49-F238E27FC236}">
                <a16:creationId xmlns:a16="http://schemas.microsoft.com/office/drawing/2014/main" id="{B4C89706-F05B-8B39-E628-FA508309D8A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3FAA925-9DD8-4F07-A6A5-4EE0D1F42ADA}" type="slidenum">
              <a:rPr lang="en-GB" altLang="en-US" sz="1200">
                <a:latin typeface="Times" panose="02020603050405020304" pitchFamily="18" charset="0"/>
              </a:rPr>
              <a:pPr/>
              <a:t>18</a:t>
            </a:fld>
            <a:endParaRPr lang="en-GB" altLang="en-US" sz="1200">
              <a:latin typeface="Times"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13DED5CE-72FE-DF9C-D0B6-DFBD56E365D2}"/>
              </a:ext>
            </a:extLst>
          </p:cNvPr>
          <p:cNvSpPr>
            <a:spLocks noGrp="1" noRot="1" noChangeAspect="1" noChangeArrowheads="1" noTextEdit="1"/>
          </p:cNvSpPr>
          <p:nvPr>
            <p:ph type="sldImg"/>
          </p:nvPr>
        </p:nvSpPr>
        <p:spPr>
          <a:ln cap="flat">
            <a:headEnd type="none" w="med" len="med"/>
            <a:tailEnd type="none" w="med" len="med"/>
          </a:ln>
        </p:spPr>
      </p:sp>
      <p:sp>
        <p:nvSpPr>
          <p:cNvPr id="68611" name="Notes Placeholder 2">
            <a:extLst>
              <a:ext uri="{FF2B5EF4-FFF2-40B4-BE49-F238E27FC236}">
                <a16:creationId xmlns:a16="http://schemas.microsoft.com/office/drawing/2014/main" id="{FB0F9487-2549-00EA-B73C-5FC8CE97186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sz="1200" b="0" i="0" kern="1200" dirty="0">
                <a:solidFill>
                  <a:schemeClr val="tx1"/>
                </a:solidFill>
                <a:effectLst/>
                <a:latin typeface="+mn-lt"/>
                <a:ea typeface="+mn-ea"/>
                <a:cs typeface="+mn-cs"/>
              </a:rPr>
              <a:t>Candidates standing on behalf of two or more registered parties jointly can use an emblem that has been registered by one of the relevant parties.</a:t>
            </a:r>
            <a:endParaRPr lang="en-US" altLang="en-US" dirty="0">
              <a:solidFill>
                <a:srgbClr val="000000"/>
              </a:solidFill>
              <a:latin typeface="Times" panose="02020603050405020304" pitchFamily="18" charset="0"/>
            </a:endParaRPr>
          </a:p>
        </p:txBody>
      </p:sp>
      <p:sp>
        <p:nvSpPr>
          <p:cNvPr id="68612" name="Slide Number Placeholder 3">
            <a:extLst>
              <a:ext uri="{FF2B5EF4-FFF2-40B4-BE49-F238E27FC236}">
                <a16:creationId xmlns:a16="http://schemas.microsoft.com/office/drawing/2014/main" id="{6A9856B9-7AA6-5655-37EB-A0B8424AE09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3C1CE1B-00AE-4E74-8512-AF06BCD3F489}" type="slidenum">
              <a:rPr lang="en-GB" altLang="en-US" sz="1200">
                <a:latin typeface="Times" panose="02020603050405020304" pitchFamily="18" charset="0"/>
              </a:rPr>
              <a:pPr/>
              <a:t>19</a:t>
            </a:fld>
            <a:endParaRPr lang="en-GB" altLang="en-US" sz="12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880A9CB6-C4A1-21CF-7B7A-F1E74CAEB41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11BDAFF-03C7-4EA6-8C74-D5D519F8B548}" type="slidenum">
              <a:rPr lang="en-GB" altLang="en-US" sz="1200">
                <a:latin typeface="Times" panose="02020603050405020304" pitchFamily="18" charset="0"/>
              </a:rPr>
              <a:pPr/>
              <a:t>2</a:t>
            </a:fld>
            <a:endParaRPr lang="en-GB" altLang="en-US" sz="1200">
              <a:latin typeface="Times" panose="02020603050405020304" pitchFamily="18" charset="0"/>
            </a:endParaRPr>
          </a:p>
        </p:txBody>
      </p:sp>
      <p:sp>
        <p:nvSpPr>
          <p:cNvPr id="50179" name="Rectangle 2">
            <a:extLst>
              <a:ext uri="{FF2B5EF4-FFF2-40B4-BE49-F238E27FC236}">
                <a16:creationId xmlns:a16="http://schemas.microsoft.com/office/drawing/2014/main" id="{54862FAF-4F78-7082-C155-341F4F4089A8}"/>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50180" name="Rectangle 3">
            <a:extLst>
              <a:ext uri="{FF2B5EF4-FFF2-40B4-BE49-F238E27FC236}">
                <a16:creationId xmlns:a16="http://schemas.microsoft.com/office/drawing/2014/main" id="{9E175F6F-7352-84C1-E498-AA60D2251F36}"/>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789667F7-AAAA-A243-3C60-F8214DFC8754}"/>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781390FF-8C36-D809-9A75-BAC339342FBF}"/>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It is useful if a contact telephone number and email address is provided for the election agent so that the CRO can contact them easily.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Agents, including a candidate acting as their own agent, can be replaced at any time.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Notification of appointment of agents forms can be found on the Electoral Commission’s website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the CRO is not notified of the name and address of the election agent by the deadline for withdrawals or after an agent appointment has been revoked, the candidate will automatically become their own election agent.  </a:t>
            </a:r>
          </a:p>
        </p:txBody>
      </p:sp>
      <p:sp>
        <p:nvSpPr>
          <p:cNvPr id="69636" name="Slide Number Placeholder 3">
            <a:extLst>
              <a:ext uri="{FF2B5EF4-FFF2-40B4-BE49-F238E27FC236}">
                <a16:creationId xmlns:a16="http://schemas.microsoft.com/office/drawing/2014/main" id="{F51922E8-96D8-AF16-9962-DC84A804809F}"/>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FED90B1-4DC4-481B-964B-49323954B64C}" type="slidenum">
              <a:rPr lang="en-GB" altLang="en-US" sz="1200">
                <a:latin typeface="Times" panose="02020603050405020304" pitchFamily="18" charset="0"/>
              </a:rPr>
              <a:pPr/>
              <a:t>20</a:t>
            </a:fld>
            <a:endParaRPr lang="en-GB" altLang="en-US" sz="1200">
              <a:latin typeface="Times"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83CC6-23A5-B4F4-8FB6-9B0294AC22E5}"/>
            </a:ext>
          </a:extLst>
        </p:cNvPr>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8E6F41FB-CF41-DCC8-6605-A93F555FEED6}"/>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0EFCBEF8-02B5-3A2B-06D9-3ACBE8A7DE2E}"/>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If a candidate is acting as their own agent, the office address is deemed to be the address provided on the nomination form. </a:t>
            </a:r>
          </a:p>
        </p:txBody>
      </p:sp>
      <p:sp>
        <p:nvSpPr>
          <p:cNvPr id="69636" name="Slide Number Placeholder 3">
            <a:extLst>
              <a:ext uri="{FF2B5EF4-FFF2-40B4-BE49-F238E27FC236}">
                <a16:creationId xmlns:a16="http://schemas.microsoft.com/office/drawing/2014/main" id="{844B5478-2D6E-CCB1-BEA5-860E9BF1DF13}"/>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FED90B1-4DC4-481B-964B-49323954B64C}" type="slidenum">
              <a:rPr lang="en-GB" altLang="en-US" sz="1200">
                <a:latin typeface="Times" panose="02020603050405020304" pitchFamily="18" charset="0"/>
              </a:rPr>
              <a:pPr/>
              <a:t>21</a:t>
            </a:fld>
            <a:endParaRPr lang="en-GB" altLang="en-US" sz="1200">
              <a:latin typeface="Times" panose="02020603050405020304" pitchFamily="18" charset="0"/>
            </a:endParaRPr>
          </a:p>
        </p:txBody>
      </p:sp>
    </p:spTree>
    <p:extLst>
      <p:ext uri="{BB962C8B-B14F-4D97-AF65-F5344CB8AC3E}">
        <p14:creationId xmlns:p14="http://schemas.microsoft.com/office/powerpoint/2010/main" val="1608788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EBFAFB4E-813F-C48E-5ACD-28411EBECEF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DF3DAF1-1075-4B32-86DA-A1F1F3AF1588}" type="slidenum">
              <a:rPr lang="en-GB" altLang="en-US" sz="1200">
                <a:latin typeface="Times" panose="02020603050405020304" pitchFamily="18" charset="0"/>
              </a:rPr>
              <a:pPr/>
              <a:t>22</a:t>
            </a:fld>
            <a:endParaRPr lang="en-GB" altLang="en-US" sz="1200">
              <a:latin typeface="Times" panose="02020603050405020304" pitchFamily="18" charset="0"/>
            </a:endParaRPr>
          </a:p>
        </p:txBody>
      </p:sp>
      <p:sp>
        <p:nvSpPr>
          <p:cNvPr id="70659" name="Rectangle 2">
            <a:extLst>
              <a:ext uri="{FF2B5EF4-FFF2-40B4-BE49-F238E27FC236}">
                <a16:creationId xmlns:a16="http://schemas.microsoft.com/office/drawing/2014/main" id="{B8493770-4F4D-5395-23E2-0F9D0848FA7F}"/>
              </a:ext>
            </a:extLst>
          </p:cNvPr>
          <p:cNvSpPr>
            <a:spLocks noGrp="1" noRot="1" noChangeAspect="1" noChangeArrowheads="1" noTextEdit="1"/>
          </p:cNvSpPr>
          <p:nvPr>
            <p:ph type="sldImg"/>
          </p:nvPr>
        </p:nvSpPr>
        <p:spPr>
          <a:ln cap="flat">
            <a:headEnd type="none" w="med" len="med"/>
            <a:tailEnd type="none" w="med" len="med"/>
          </a:ln>
        </p:spPr>
      </p:sp>
      <p:sp>
        <p:nvSpPr>
          <p:cNvPr id="49156" name="Rectangle 3">
            <a:extLst>
              <a:ext uri="{FF2B5EF4-FFF2-40B4-BE49-F238E27FC236}">
                <a16:creationId xmlns:a16="http://schemas.microsoft.com/office/drawing/2014/main" id="{1B9C295D-130E-E6C2-AAA8-B9E5ED9D4A51}"/>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Sub-agents can do anything that the election agent is entitled to do, within the area to which the sub-agent is appointed. Sub agents must also have an office address (not a PO box) as with election agents, and the appointment of a sub-agent may also include a request that a correspondence address is published on the notice of sub-agent, rather than the sub-agents home address.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altLang="en-US">
                <a:solidFill>
                  <a:srgbClr val="000000"/>
                </a:solidFill>
                <a:latin typeface="Times" panose="02020603050405020304" pitchFamily="18" charset="0"/>
              </a:rPr>
              <a:t>Election agents may revoke the appointment of a sub-agent at any time and another sub-agent may be appointed. The election agent must declare in writing the name, address, and area of appointment of the new sub-agent to the CRO.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Notification of appointment of agents forms can be found on the Electoral Commission’s website.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373929AD-B933-32B4-3706-CCA3E840622F}"/>
              </a:ext>
            </a:extLst>
          </p:cNvPr>
          <p:cNvSpPr>
            <a:spLocks noGrp="1" noRot="1" noChangeAspect="1" noChangeArrowheads="1" noTextEdit="1"/>
          </p:cNvSpPr>
          <p:nvPr>
            <p:ph type="sldImg"/>
          </p:nvPr>
        </p:nvSpPr>
        <p:spPr>
          <a:ln cap="flat">
            <a:headEnd type="none" w="med" len="med"/>
            <a:tailEnd type="none" w="med" len="med"/>
          </a:ln>
        </p:spPr>
      </p:sp>
      <p:sp>
        <p:nvSpPr>
          <p:cNvPr id="51203" name="Notes Placeholder 2">
            <a:extLst>
              <a:ext uri="{FF2B5EF4-FFF2-40B4-BE49-F238E27FC236}">
                <a16:creationId xmlns:a16="http://schemas.microsoft.com/office/drawing/2014/main" id="{E5C2BF01-5FA6-07BA-11B5-8E7334501B0C}"/>
              </a:ext>
            </a:extLst>
          </p:cNvPr>
          <p:cNvSpPr>
            <a:spLocks noGrp="1"/>
          </p:cNvSpPr>
          <p:nvPr>
            <p:ph type="body" idx="3"/>
          </p:nvPr>
        </p:nvSpPr>
        <p:spPr>
          <a:ln cap="flat" algn="ctr">
            <a:round/>
            <a:headEnd type="none" w="med" len="med"/>
            <a:tailEnd type="none" w="med" len="med"/>
          </a:ln>
        </p:spPr>
        <p:txBody>
          <a:bodyPr>
            <a:noAutofit/>
          </a:bodyPr>
          <a:lstStyle/>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when candidates will be entitled to copies of the register and absent voting lists:</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FF0000"/>
                </a:solidFill>
                <a:latin typeface="Times" panose="02020603050405020304" pitchFamily="18" charset="0"/>
              </a:rPr>
              <a:t>Emphasise that candidates may prefer to receive the register and lists electronically, to avoid collecting them from the office – highlight any local arrangements you may have in place for the collection of physical copies of the register.</a:t>
            </a:r>
            <a:br>
              <a:rPr lang="en-GB" altLang="en-US" dirty="0">
                <a:solidFill>
                  <a:srgbClr val="FF0000"/>
                </a:solidFill>
                <a:latin typeface="Times" panose="02020603050405020304" pitchFamily="18" charset="0"/>
              </a:rPr>
            </a:br>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a:cs typeface="Times"/>
              </a:rPr>
              <a:t>Constituency candidates will be entitled to receive copies from when they officially become a candidate. </a:t>
            </a:r>
            <a:r>
              <a:rPr lang="en-GB" altLang="en-US" dirty="0">
                <a:solidFill>
                  <a:srgbClr val="000000"/>
                </a:solidFill>
                <a:effectLst>
                  <a:outerShdw blurRad="38100" dist="38100" dir="2700000" algn="tl">
                    <a:srgbClr val="C0C0C0"/>
                  </a:outerShdw>
                </a:effectLst>
                <a:latin typeface="Times"/>
                <a:cs typeface="Times"/>
              </a:rPr>
              <a:t>The earliest a person can officially become a candidate is on the day which is 27 working days before the date of the poll .  A person will officially become a candidate on this day if on or before this date they have already declared themselves a candidate at the election (or another person has declared that they are a candidate). If nomination papers are submitted after the dissolution date or, if after that date, they or others declare that they will be a candidate at the election, that person will become a candidate on the date their nomination papers are submitted or such a declaration is made, whichever is the earlier.</a:t>
            </a: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a:p>
            <a:pPr defTabSz="914400"/>
            <a:endParaRPr lang="en-GB" altLang="en-US" dirty="0">
              <a:solidFill>
                <a:srgbClr val="000000"/>
              </a:solidFill>
              <a:effectLst>
                <a:outerShdw blurRad="38100" dist="38100" dir="2700000" algn="tl">
                  <a:srgbClr val="C0C0C0"/>
                </a:outerShdw>
              </a:effectLst>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
        <p:nvSpPr>
          <p:cNvPr id="71684" name="Slide Number Placeholder 3">
            <a:extLst>
              <a:ext uri="{FF2B5EF4-FFF2-40B4-BE49-F238E27FC236}">
                <a16:creationId xmlns:a16="http://schemas.microsoft.com/office/drawing/2014/main" id="{F314049D-362F-65DD-F1DC-440ADE0C75A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82BF13C-F254-4ECD-B8C6-A25039235972}" type="slidenum">
              <a:rPr lang="en-GB" altLang="en-US" sz="1200">
                <a:latin typeface="Times" panose="02020603050405020304" pitchFamily="18" charset="0"/>
              </a:rPr>
              <a:pPr/>
              <a:t>23</a:t>
            </a:fld>
            <a:endParaRPr lang="en-GB" altLang="en-US" sz="1200">
              <a:latin typeface="Times"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110F0F79-4B58-4C2D-2D28-18F20D0C5E5F}"/>
              </a:ext>
            </a:extLst>
          </p:cNvPr>
          <p:cNvSpPr>
            <a:spLocks noGrp="1" noRot="1" noChangeAspect="1" noChangeArrowheads="1" noTextEdit="1"/>
          </p:cNvSpPr>
          <p:nvPr>
            <p:ph type="sldImg"/>
          </p:nvPr>
        </p:nvSpPr>
        <p:spPr>
          <a:ln cap="flat">
            <a:headEnd type="none" w="med" len="med"/>
            <a:tailEnd type="none" w="med" len="med"/>
          </a:ln>
        </p:spPr>
      </p:sp>
      <p:sp>
        <p:nvSpPr>
          <p:cNvPr id="53251" name="Notes Placeholder 2">
            <a:extLst>
              <a:ext uri="{FF2B5EF4-FFF2-40B4-BE49-F238E27FC236}">
                <a16:creationId xmlns:a16="http://schemas.microsoft.com/office/drawing/2014/main" id="{7564324C-B785-9173-2AE6-90FBC9085958}"/>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a:solidFill>
                  <a:srgbClr val="000000"/>
                </a:solidFill>
                <a:effectLst>
                  <a:outerShdw blurRad="38100" dist="38100" dir="2700000" algn="tl">
                    <a:srgbClr val="C0C0C0"/>
                  </a:outerShdw>
                </a:effectLst>
                <a:latin typeface="Times" panose="02020603050405020304" pitchFamily="18" charset="0"/>
              </a:rPr>
              <a:t>A person found breaching the restrictions on use of the electoral register could face a fine.</a:t>
            </a:r>
          </a:p>
          <a:p>
            <a:pPr defTabSz="914400"/>
            <a:endParaRPr lang="en-GB" altLang="en-US">
              <a:solidFill>
                <a:srgbClr val="000000"/>
              </a:solidFill>
              <a:effectLst>
                <a:outerShdw blurRad="38100" dist="38100" dir="2700000" algn="tl">
                  <a:srgbClr val="C0C0C0"/>
                </a:outerShdw>
              </a:effectLst>
              <a:latin typeface="Times" panose="02020603050405020304" pitchFamily="18" charset="0"/>
            </a:endParaRPr>
          </a:p>
          <a:p>
            <a:pPr defTabSz="914400"/>
            <a:r>
              <a:rPr lang="en-GB" altLang="en-US">
                <a:solidFill>
                  <a:srgbClr val="000000"/>
                </a:solidFill>
                <a:effectLst>
                  <a:outerShdw blurRad="38100" dist="38100" dir="2700000" algn="tl">
                    <a:srgbClr val="C0C0C0"/>
                  </a:outerShdw>
                </a:effectLst>
                <a:latin typeface="Times" panose="02020603050405020304" pitchFamily="18" charset="0"/>
              </a:rPr>
              <a:t>Refer to Access and Supply section of the Commission’s guidance for further details.</a:t>
            </a:r>
          </a:p>
          <a:p>
            <a:pPr defTabSz="914400"/>
            <a:endParaRPr lang="en-GB" altLang="en-US">
              <a:solidFill>
                <a:srgbClr val="000000"/>
              </a:solidFill>
              <a:effectLst>
                <a:outerShdw blurRad="38100" dist="38100" dir="2700000" algn="tl">
                  <a:srgbClr val="C0C0C0"/>
                </a:outerShdw>
              </a:effectLst>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72708" name="Slide Number Placeholder 3">
            <a:extLst>
              <a:ext uri="{FF2B5EF4-FFF2-40B4-BE49-F238E27FC236}">
                <a16:creationId xmlns:a16="http://schemas.microsoft.com/office/drawing/2014/main" id="{42BAD342-A9CC-E044-3F73-D77C9157D9BE}"/>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CC5D7D9-78A0-4738-8F76-5EEF87DE82EE}" type="slidenum">
              <a:rPr lang="en-GB" altLang="en-US" sz="1200">
                <a:latin typeface="Times" panose="02020603050405020304" pitchFamily="18" charset="0"/>
              </a:rPr>
              <a:pPr/>
              <a:t>24</a:t>
            </a:fld>
            <a:endParaRPr lang="en-GB" altLang="en-US" sz="1200">
              <a:latin typeface="Times"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B3D4AB7D-5DAC-BDB0-AC9D-5D3E1AC1C94D}"/>
              </a:ext>
            </a:extLst>
          </p:cNvPr>
          <p:cNvSpPr>
            <a:spLocks noGrp="1" noRot="1" noChangeAspect="1" noChangeArrowheads="1" noTextEdit="1"/>
          </p:cNvSpPr>
          <p:nvPr>
            <p:ph type="sldImg"/>
          </p:nvPr>
        </p:nvSpPr>
        <p:spPr>
          <a:ln cap="flat">
            <a:headEnd type="none" w="med" len="med"/>
            <a:tailEnd type="none" w="med" len="med"/>
          </a:ln>
        </p:spPr>
      </p:sp>
      <p:sp>
        <p:nvSpPr>
          <p:cNvPr id="55299" name="Notes Placeholder 2">
            <a:extLst>
              <a:ext uri="{FF2B5EF4-FFF2-40B4-BE49-F238E27FC236}">
                <a16:creationId xmlns:a16="http://schemas.microsoft.com/office/drawing/2014/main" id="{C2974181-A635-236E-25EB-1A1CAE665C1C}"/>
              </a:ext>
            </a:extLst>
          </p:cNvPr>
          <p:cNvSpPr>
            <a:spLocks noGrp="1"/>
          </p:cNvSpPr>
          <p:nvPr>
            <p:ph type="body" idx="3"/>
          </p:nvPr>
        </p:nvSpPr>
        <p:spPr>
          <a:ln cap="flat" algn="ctr">
            <a:miter lim="800000"/>
            <a:headEnd type="none" w="med" len="med"/>
            <a:tailEnd type="none" w="med" len="med"/>
          </a:ln>
        </p:spPr>
        <p:txBody>
          <a:bodyPr>
            <a:noAutofit/>
          </a:bodyPr>
          <a:lstStyle/>
          <a:p>
            <a:pPr defTabSz="914400"/>
            <a:endParaRPr lang="en-GB" altLang="en-US" dirty="0">
              <a:solidFill>
                <a:srgbClr val="000000"/>
              </a:solidFill>
              <a:latin typeface="Times" panose="02020603050405020304" pitchFamily="18" charset="0"/>
            </a:endParaRPr>
          </a:p>
        </p:txBody>
      </p:sp>
      <p:sp>
        <p:nvSpPr>
          <p:cNvPr id="73732" name="Slide Number Placeholder 3">
            <a:extLst>
              <a:ext uri="{FF2B5EF4-FFF2-40B4-BE49-F238E27FC236}">
                <a16:creationId xmlns:a16="http://schemas.microsoft.com/office/drawing/2014/main" id="{FE7D7C59-14CE-CEA9-2CA0-2003449FC2C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72D362F-7986-4697-8A8E-BF8C9E4013A5}" type="slidenum">
              <a:rPr lang="en-GB" altLang="en-US" sz="1200">
                <a:latin typeface="Times" panose="02020603050405020304" pitchFamily="18" charset="0"/>
              </a:rPr>
              <a:pPr/>
              <a:t>25</a:t>
            </a:fld>
            <a:endParaRPr lang="en-GB" altLang="en-US" sz="1200">
              <a:latin typeface="Times"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3DB5008-F9BD-0C6F-B182-6091FF212D5C}"/>
              </a:ext>
            </a:extLst>
          </p:cNvPr>
          <p:cNvSpPr>
            <a:spLocks noGrp="1" noRot="1" noChangeAspect="1" noChangeArrowheads="1" noTextEdit="1"/>
          </p:cNvSpPr>
          <p:nvPr>
            <p:ph type="sldImg"/>
          </p:nvPr>
        </p:nvSpPr>
        <p:spPr>
          <a:ln cap="flat">
            <a:headEnd type="none" w="med" len="med"/>
            <a:tailEnd type="none" w="med" len="med"/>
          </a:ln>
        </p:spPr>
      </p:sp>
      <p:sp>
        <p:nvSpPr>
          <p:cNvPr id="74755" name="Notes Placeholder 2">
            <a:extLst>
              <a:ext uri="{FF2B5EF4-FFF2-40B4-BE49-F238E27FC236}">
                <a16:creationId xmlns:a16="http://schemas.microsoft.com/office/drawing/2014/main" id="{B8FC9E44-3B99-CA76-F51A-8A3E3825945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74756" name="Slide Number Placeholder 3">
            <a:extLst>
              <a:ext uri="{FF2B5EF4-FFF2-40B4-BE49-F238E27FC236}">
                <a16:creationId xmlns:a16="http://schemas.microsoft.com/office/drawing/2014/main" id="{8A301BDA-41D0-0CA2-7918-1EEA957D4C0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D8D631BE-BECC-4853-B873-1ACA3A963345}" type="slidenum">
              <a:rPr lang="en-GB" altLang="en-US" sz="1200">
                <a:latin typeface="Times" panose="02020603050405020304" pitchFamily="18" charset="0"/>
              </a:rPr>
              <a:pPr/>
              <a:t>26</a:t>
            </a:fld>
            <a:endParaRPr lang="en-GB" altLang="en-US" sz="1200">
              <a:latin typeface="Times"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5F2CE997-9D0E-8215-2C8F-8D145AE20CB1}"/>
              </a:ext>
            </a:extLst>
          </p:cNvPr>
          <p:cNvSpPr>
            <a:spLocks noGrp="1" noRot="1" noChangeAspect="1" noChangeArrowheads="1" noTextEdit="1"/>
          </p:cNvSpPr>
          <p:nvPr>
            <p:ph type="sldImg"/>
          </p:nvPr>
        </p:nvSpPr>
        <p:spPr>
          <a:ln cap="flat">
            <a:headEnd type="none" w="med" len="med"/>
            <a:tailEnd type="none" w="med" len="med"/>
          </a:ln>
        </p:spPr>
      </p:sp>
      <p:sp>
        <p:nvSpPr>
          <p:cNvPr id="75779" name="Notes Placeholder 2">
            <a:extLst>
              <a:ext uri="{FF2B5EF4-FFF2-40B4-BE49-F238E27FC236}">
                <a16:creationId xmlns:a16="http://schemas.microsoft.com/office/drawing/2014/main" id="{82F085E5-11DC-D7D0-C08E-E848224FE26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l" rtl="0" fontAlgn="base">
              <a:buNone/>
            </a:pPr>
            <a:r>
              <a:rPr lang="en-GB" b="0" i="0" u="none" strike="noStrike">
                <a:solidFill>
                  <a:srgbClr val="FF0000"/>
                </a:solidFill>
                <a:effectLst/>
                <a:latin typeface="Times" panose="02020603050405020304" pitchFamily="18" charset="0"/>
              </a:rPr>
              <a:t>Emphasise that if encouraging absent voting, they should remind electors to apply early.</a:t>
            </a:r>
            <a:r>
              <a:rPr lang="en-US" b="0" i="0">
                <a:solidFill>
                  <a:srgbClr val="444444"/>
                </a:solidFill>
                <a:effectLst/>
                <a:latin typeface="Times" panose="02020603050405020304" pitchFamily="18" charset="0"/>
              </a:rPr>
              <a:t>​</a:t>
            </a:r>
            <a:endParaRPr lang="en-US" b="0" i="0">
              <a:solidFill>
                <a:srgbClr val="444444"/>
              </a:solidFill>
              <a:effectLst/>
              <a:latin typeface="Calibri" panose="020F0502020204030204" pitchFamily="34" charset="0"/>
            </a:endParaRPr>
          </a:p>
          <a:p>
            <a:pPr algn="l" rtl="0" fontAlgn="base">
              <a:buNone/>
            </a:pPr>
            <a:r>
              <a:rPr lang="en-GB" b="0" i="0">
                <a:solidFill>
                  <a:srgbClr val="444444"/>
                </a:solidFill>
                <a:effectLst/>
                <a:latin typeface="Times" panose="02020603050405020304" pitchFamily="18" charset="0"/>
              </a:rPr>
              <a:t>​</a:t>
            </a:r>
            <a:endParaRPr lang="en-GB" b="0" i="0">
              <a:solidFill>
                <a:srgbClr val="444444"/>
              </a:solidFill>
              <a:effectLst/>
              <a:latin typeface="Calibri" panose="020F0502020204030204" pitchFamily="34" charset="0"/>
            </a:endParaRPr>
          </a:p>
          <a:p>
            <a:pPr algn="l" rtl="0" fontAlgn="base">
              <a:buNone/>
            </a:pPr>
            <a:r>
              <a:rPr lang="en-US" b="0" i="0" u="none" strike="noStrike">
                <a:solidFill>
                  <a:srgbClr val="000000"/>
                </a:solidFill>
                <a:effectLst/>
                <a:latin typeface="Calibri" panose="020F0502020204030204" pitchFamily="34" charset="0"/>
              </a:rPr>
              <a:t>The deadline for applying for a postal vote at the elections on 7 May 2026 is 21 April 2026.</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The earlier that voters apply for a postal vote, the sooner it can be processed and the quicker it can be sent to them. </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The deadline for applying for a proxy vote at these elections is 28 April 2026, although in some circumstances voters may be able to appoint an emergency proxy after this date.</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buNone/>
            </a:pPr>
            <a:r>
              <a:rPr lang="en-US" b="0" i="0" u="none" strike="noStrike">
                <a:solidFill>
                  <a:srgbClr val="000000"/>
                </a:solidFill>
                <a:effectLst/>
                <a:latin typeface="Calibri" panose="020F0502020204030204" pitchFamily="34" charset="0"/>
              </a:rPr>
              <a:t>Voters should be encouraged to return their applications directly to the Electoral Registration Officer, either by post or by scanning and emailing their application. </a:t>
            </a:r>
            <a:r>
              <a:rPr lang="en-US" b="0" i="0">
                <a:solidFill>
                  <a:srgbClr val="444444"/>
                </a:solidFill>
                <a:effectLst/>
                <a:latin typeface="Calibri" panose="020F0502020204030204" pitchFamily="34" charset="0"/>
              </a:rPr>
              <a:t>​</a:t>
            </a:r>
          </a:p>
          <a:p>
            <a:pPr algn="l" rtl="0" fontAlgn="base">
              <a:buNone/>
            </a:pPr>
            <a:r>
              <a:rPr lang="en-US" b="0" i="0">
                <a:solidFill>
                  <a:srgbClr val="444444"/>
                </a:solidFill>
                <a:effectLst/>
                <a:latin typeface="Calibri" panose="020F0502020204030204" pitchFamily="34" charset="0"/>
              </a:rPr>
              <a:t>​</a:t>
            </a:r>
          </a:p>
          <a:p>
            <a:pPr algn="l" rtl="0" fontAlgn="base"/>
            <a:r>
              <a:rPr lang="en-US" b="0" i="0" u="none" strike="noStrike">
                <a:solidFill>
                  <a:srgbClr val="000000"/>
                </a:solidFill>
                <a:effectLst/>
                <a:latin typeface="Calibri" panose="020F0502020204030204" pitchFamily="34" charset="0"/>
              </a:rPr>
              <a:t>As always, you should observe the Code of Conduct in relation to absent voting, for example by forwarding any applications you receive to the Electoral Registration Officer within two working days of receipt. </a:t>
            </a:r>
            <a:endParaRPr lang="en-US" b="0" i="0">
              <a:solidFill>
                <a:srgbClr val="444444"/>
              </a:solidFill>
              <a:effectLst/>
              <a:latin typeface="Calibri" panose="020F0502020204030204" pitchFamily="34" charset="0"/>
            </a:endParaRPr>
          </a:p>
          <a:p>
            <a:pPr defTabSz="914400"/>
            <a:r>
              <a:rPr lang="en-US" altLang="en-US" u="sng">
                <a:solidFill>
                  <a:srgbClr val="000000"/>
                </a:solidFill>
              </a:rPr>
              <a:t> </a:t>
            </a:r>
            <a:endParaRPr lang="en-GB" altLang="en-US">
              <a:solidFill>
                <a:srgbClr val="FF0000"/>
              </a:solidFill>
              <a:latin typeface="Times" panose="02020603050405020304" pitchFamily="18" charset="0"/>
            </a:endParaRPr>
          </a:p>
        </p:txBody>
      </p:sp>
      <p:sp>
        <p:nvSpPr>
          <p:cNvPr id="75780" name="Slide Number Placeholder 3">
            <a:extLst>
              <a:ext uri="{FF2B5EF4-FFF2-40B4-BE49-F238E27FC236}">
                <a16:creationId xmlns:a16="http://schemas.microsoft.com/office/drawing/2014/main" id="{363F0102-EDFC-A7A4-CF16-483455A1448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1402A8B-5712-4E9D-8731-DA959162C912}" type="slidenum">
              <a:rPr lang="en-GB" altLang="en-US" sz="1200">
                <a:latin typeface="Times" panose="02020603050405020304" pitchFamily="18" charset="0"/>
              </a:rPr>
              <a:pPr/>
              <a:t>27</a:t>
            </a:fld>
            <a:endParaRPr lang="en-GB" altLang="en-US" sz="1200">
              <a:latin typeface="Times"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1BEF0495-47C9-3B82-709E-09878A58FA47}"/>
              </a:ext>
            </a:extLst>
          </p:cNvPr>
          <p:cNvSpPr>
            <a:spLocks noGrp="1" noRot="1" noChangeAspect="1" noChangeArrowheads="1" noTextEdit="1"/>
          </p:cNvSpPr>
          <p:nvPr>
            <p:ph type="sldImg"/>
          </p:nvPr>
        </p:nvSpPr>
        <p:spPr>
          <a:ln cap="flat">
            <a:headEnd type="none" w="med" len="med"/>
            <a:tailEnd type="none" w="med" len="med"/>
          </a:ln>
        </p:spPr>
      </p:sp>
      <p:sp>
        <p:nvSpPr>
          <p:cNvPr id="63491" name="Notes Placeholder 2">
            <a:extLst>
              <a:ext uri="{FF2B5EF4-FFF2-40B4-BE49-F238E27FC236}">
                <a16:creationId xmlns:a16="http://schemas.microsoft.com/office/drawing/2014/main" id="{BA6AFFDA-CFE7-A4C1-2162-51042EC95894}"/>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dirty="0">
                <a:solidFill>
                  <a:srgbClr val="000000"/>
                </a:solidFill>
                <a:latin typeface="Times"/>
                <a:cs typeface="Times"/>
              </a:rPr>
              <a:t>On printed material, such as leaflets and posters, candidates must include the name and address of: the printer, and the promoter</a:t>
            </a:r>
            <a:r>
              <a:rPr lang="en-GB" altLang="en-US" dirty="0">
                <a:solidFill>
                  <a:srgbClr val="FF0000"/>
                </a:solidFill>
                <a:latin typeface="Times"/>
                <a:cs typeface="Times"/>
              </a:rPr>
              <a:t>, and anyone else on whose behalf the material has been published.</a:t>
            </a:r>
          </a:p>
          <a:p>
            <a:pPr defTabSz="914400"/>
            <a:endParaRPr lang="en-GB" altLang="en-US" dirty="0">
              <a:solidFill>
                <a:srgbClr val="FF0000"/>
              </a:solidFill>
              <a:latin typeface="Times" panose="02020603050405020304" pitchFamily="18" charset="0"/>
              <a:cs typeface="Times"/>
            </a:endParaRPr>
          </a:p>
          <a:p>
            <a:pPr defTabSz="914400"/>
            <a:r>
              <a:rPr lang="en-GB" altLang="en-US" dirty="0">
                <a:solidFill>
                  <a:srgbClr val="FF0000"/>
                </a:solidFill>
                <a:latin typeface="Times"/>
                <a:cs typeface="Times"/>
              </a:rPr>
              <a:t>On digital material such as websites or social media posts you just need details of the promoter and </a:t>
            </a:r>
            <a:r>
              <a:rPr lang="en-GB" dirty="0">
                <a:solidFill>
                  <a:srgbClr val="FF0000"/>
                </a:solidFill>
                <a:cs typeface="Calibri"/>
              </a:rPr>
              <a:t>anyone else on whose behalf the material has been published.</a:t>
            </a:r>
            <a:endParaRPr lang="en-GB" altLang="en-US" dirty="0">
              <a:solidFill>
                <a:srgbClr val="FF0000"/>
              </a:solidFill>
              <a:latin typeface="Times" panose="02020603050405020304" pitchFamily="18" charset="0"/>
              <a:cs typeface="Calibri"/>
            </a:endParaRPr>
          </a:p>
          <a:p>
            <a:pPr defTabSz="914400"/>
            <a:endParaRPr lang="en-GB" altLang="en-US">
              <a:solidFill>
                <a:srgbClr val="000000"/>
              </a:solidFill>
              <a:latin typeface="Times" panose="02020603050405020304" pitchFamily="18" charset="0"/>
              <a:cs typeface="Arial"/>
            </a:endParaRPr>
          </a:p>
          <a:p>
            <a:pPr defTabSz="914400"/>
            <a:r>
              <a:rPr lang="en-GB" altLang="en-US" dirty="0">
                <a:solidFill>
                  <a:srgbClr val="000000"/>
                </a:solidFill>
                <a:latin typeface="Times"/>
                <a:cs typeface="Times"/>
              </a:rPr>
              <a:t>Give council position on putting up and removing posters and election material.</a:t>
            </a:r>
          </a:p>
          <a:p>
            <a:pPr defTabSz="914400"/>
            <a:endParaRPr lang="en-GB" altLang="en-US">
              <a:solidFill>
                <a:srgbClr val="000000"/>
              </a:solidFill>
              <a:latin typeface="Times" panose="02020603050405020304" pitchFamily="18" charset="0"/>
            </a:endParaRPr>
          </a:p>
          <a:p>
            <a:pPr defTabSz="914400"/>
            <a:r>
              <a:rPr lang="en-GB" altLang="en-US" dirty="0">
                <a:solidFill>
                  <a:srgbClr val="000000"/>
                </a:solidFill>
                <a:latin typeface="Times"/>
                <a:cs typeface="Times"/>
              </a:rPr>
              <a:t>Refer to the Commission’s guidance for C&amp;As for further guidance on campaigning </a:t>
            </a:r>
            <a:r>
              <a:rPr lang="en-GB" altLang="en-US" dirty="0">
                <a:solidFill>
                  <a:srgbClr val="FF0000"/>
                </a:solidFill>
                <a:latin typeface="Times"/>
                <a:cs typeface="Times"/>
              </a:rPr>
              <a:t>and imprints.</a:t>
            </a:r>
            <a:endParaRPr lang="en-GB" altLang="en-US" dirty="0">
              <a:solidFill>
                <a:srgbClr val="000000"/>
              </a:solidFill>
              <a:latin typeface="Times"/>
              <a:cs typeface="Times"/>
            </a:endParaRPr>
          </a:p>
          <a:p>
            <a:pPr defTabSz="914400"/>
            <a:endParaRPr lang="en-GB" altLang="en-US">
              <a:solidFill>
                <a:srgbClr val="000000"/>
              </a:solidFill>
              <a:latin typeface="Times" panose="02020603050405020304" pitchFamily="18" charset="0"/>
            </a:endParaRPr>
          </a:p>
          <a:p>
            <a:pPr defTabSz="914400"/>
            <a:endParaRPr lang="en-GB" altLang="en-US">
              <a:solidFill>
                <a:srgbClr val="000000"/>
              </a:solidFill>
              <a:latin typeface="Times" panose="02020603050405020304" pitchFamily="18" charset="0"/>
            </a:endParaRPr>
          </a:p>
        </p:txBody>
      </p:sp>
      <p:sp>
        <p:nvSpPr>
          <p:cNvPr id="77828" name="Slide Number Placeholder 3">
            <a:extLst>
              <a:ext uri="{FF2B5EF4-FFF2-40B4-BE49-F238E27FC236}">
                <a16:creationId xmlns:a16="http://schemas.microsoft.com/office/drawing/2014/main" id="{F22E5B9C-9908-7A6D-AC6E-CC87044CC8F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6AD6AFDC-E9E7-40E0-B678-F73DD9D69D29}" type="slidenum">
              <a:rPr lang="en-GB" altLang="en-US" sz="1200">
                <a:latin typeface="Times" panose="02020603050405020304" pitchFamily="18" charset="0"/>
              </a:rPr>
              <a:pPr/>
              <a:t>28</a:t>
            </a:fld>
            <a:endParaRPr lang="en-GB" altLang="en-US" sz="1200">
              <a:latin typeface="Times"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378408FD-477B-E77D-725A-9CA3A28B2678}"/>
              </a:ext>
            </a:extLst>
          </p:cNvPr>
          <p:cNvSpPr>
            <a:spLocks noGrp="1" noRot="1" noChangeAspect="1" noChangeArrowheads="1" noTextEdit="1"/>
          </p:cNvSpPr>
          <p:nvPr>
            <p:ph type="sldImg"/>
          </p:nvPr>
        </p:nvSpPr>
        <p:spPr>
          <a:ln cap="flat">
            <a:headEnd type="none" w="med" len="med"/>
            <a:tailEnd type="none" w="med" len="med"/>
          </a:ln>
        </p:spPr>
      </p:sp>
      <p:sp>
        <p:nvSpPr>
          <p:cNvPr id="65539" name="Notes Placeholder 2">
            <a:extLst>
              <a:ext uri="{FF2B5EF4-FFF2-40B4-BE49-F238E27FC236}">
                <a16:creationId xmlns:a16="http://schemas.microsoft.com/office/drawing/2014/main" id="{96D23DBE-4F73-7DB7-52FC-0D51CA6B7036}"/>
              </a:ext>
            </a:extLst>
          </p:cNvPr>
          <p:cNvSpPr>
            <a:spLocks noGrp="1"/>
          </p:cNvSpPr>
          <p:nvPr>
            <p:ph type="body" idx="3"/>
          </p:nvPr>
        </p:nvSpPr>
        <p:spPr>
          <a:ln cap="flat" algn="ctr">
            <a:miter lim="800000"/>
            <a:headEnd type="none" w="med" len="med"/>
            <a:tailEnd type="none" w="med" len="med"/>
          </a:ln>
        </p:spPr>
        <p:txBody>
          <a:bodyPr>
            <a:noAutofit/>
          </a:bodyPr>
          <a:lstStyle/>
          <a:p>
            <a:pPr algn="l" rtl="0" fontAlgn="base">
              <a:buNone/>
            </a:pPr>
            <a:r>
              <a:rPr lang="en-GB" b="0" i="0" u="none" strike="noStrike" dirty="0">
                <a:solidFill>
                  <a:srgbClr val="000000"/>
                </a:solidFill>
                <a:effectLst/>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r>
              <a:rPr lang="en-US" b="0" i="0" dirty="0">
                <a:solidFill>
                  <a:srgbClr val="444444"/>
                </a:solidFill>
                <a:effectLst/>
                <a:latin typeface="Times" panose="02020603050405020304" pitchFamily="18" charset="0"/>
              </a:rPr>
              <a:t>​</a:t>
            </a:r>
            <a:endParaRPr lang="en-US" b="0" i="0" dirty="0">
              <a:solidFill>
                <a:srgbClr val="444444"/>
              </a:solidFill>
              <a:effectLst/>
              <a:latin typeface="Calibri" panose="020F0502020204030204" pitchFamily="34" charset="0"/>
            </a:endParaRPr>
          </a:p>
          <a:p>
            <a:pPr algn="l" rtl="0" fontAlgn="base">
              <a:buNone/>
            </a:pPr>
            <a:r>
              <a:rPr lang="en-GB" b="0" i="0" dirty="0">
                <a:solidFill>
                  <a:srgbClr val="444444"/>
                </a:solidFill>
                <a:effectLst/>
                <a:latin typeface="Times" panose="02020603050405020304" pitchFamily="18" charset="0"/>
              </a:rPr>
              <a:t>​</a:t>
            </a:r>
            <a:endParaRPr lang="en-GB" b="0" i="0" dirty="0">
              <a:solidFill>
                <a:srgbClr val="444444"/>
              </a:solidFill>
              <a:effectLst/>
              <a:latin typeface="Calibri" panose="020F0502020204030204" pitchFamily="34" charset="0"/>
            </a:endParaRPr>
          </a:p>
          <a:p>
            <a:pPr algn="l" rtl="0" fontAlgn="base"/>
            <a:r>
              <a:rPr lang="en-GB" b="0" i="0" u="none" strike="noStrike" dirty="0">
                <a:solidFill>
                  <a:srgbClr val="000000"/>
                </a:solidFill>
                <a:effectLst/>
                <a:latin typeface="Times" panose="02020603050405020304" pitchFamily="18" charset="0"/>
              </a:rPr>
              <a:t>The code covers all those actively involved in campaigning in elections or referendums in Scottish Parliament, Senedd Cymru, Scottish council and Welsh local elections. </a:t>
            </a:r>
            <a:endParaRPr lang="en-US" b="0" i="0" dirty="0">
              <a:solidFill>
                <a:srgbClr val="444444"/>
              </a:solidFill>
              <a:effectLst/>
              <a:latin typeface="Calibri" panose="020F0502020204030204" pitchFamily="34" charset="0"/>
            </a:endParaRPr>
          </a:p>
        </p:txBody>
      </p:sp>
      <p:sp>
        <p:nvSpPr>
          <p:cNvPr id="78852" name="Slide Number Placeholder 3">
            <a:extLst>
              <a:ext uri="{FF2B5EF4-FFF2-40B4-BE49-F238E27FC236}">
                <a16:creationId xmlns:a16="http://schemas.microsoft.com/office/drawing/2014/main" id="{9C1247CE-F7C2-DEA4-34DB-F389276979A1}"/>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1D9C413-733D-44CB-AD46-C7DD6AEFEFE2}" type="slidenum">
              <a:rPr lang="en-GB" altLang="en-US" sz="1200">
                <a:latin typeface="Times" panose="02020603050405020304" pitchFamily="18" charset="0"/>
              </a:rPr>
              <a:pPr/>
              <a:t>29</a:t>
            </a:fld>
            <a:endParaRPr lang="en-GB" altLang="en-US" sz="12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B36F938C-3186-62C8-AE7F-ECF07DDD6507}"/>
              </a:ext>
            </a:extLst>
          </p:cNvPr>
          <p:cNvSpPr>
            <a:spLocks noGrp="1" noRot="1" noChangeAspect="1" noChangeArrowheads="1" noTextEdit="1"/>
          </p:cNvSpPr>
          <p:nvPr>
            <p:ph type="sldImg"/>
          </p:nvPr>
        </p:nvSpPr>
        <p:spPr>
          <a:ln cap="flat">
            <a:headEnd type="none" w="med" len="med"/>
            <a:tailEnd type="none" w="med" len="med"/>
          </a:ln>
        </p:spPr>
      </p:sp>
      <p:sp>
        <p:nvSpPr>
          <p:cNvPr id="51203" name="Notes Placeholder 2">
            <a:extLst>
              <a:ext uri="{FF2B5EF4-FFF2-40B4-BE49-F238E27FC236}">
                <a16:creationId xmlns:a16="http://schemas.microsoft.com/office/drawing/2014/main" id="{9F73EFE5-89F1-955D-75B1-8608A7F9330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Insert details where indicated.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Provide brief summary of roles and responsibilities</a:t>
            </a:r>
          </a:p>
          <a:p>
            <a:pPr defTabSz="914400"/>
            <a:endParaRPr lang="en-GB" altLang="en-US">
              <a:solidFill>
                <a:srgbClr val="000000"/>
              </a:solidFill>
              <a:latin typeface="Times" panose="02020603050405020304" pitchFamily="18" charset="0"/>
            </a:endParaRPr>
          </a:p>
        </p:txBody>
      </p:sp>
      <p:sp>
        <p:nvSpPr>
          <p:cNvPr id="51204" name="Slide Number Placeholder 3">
            <a:extLst>
              <a:ext uri="{FF2B5EF4-FFF2-40B4-BE49-F238E27FC236}">
                <a16:creationId xmlns:a16="http://schemas.microsoft.com/office/drawing/2014/main" id="{BC21DB73-0C5F-234C-E931-D9931BA606B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9E79E93-065E-4098-BA71-3EEAD849A31B}" type="slidenum">
              <a:rPr lang="en-GB" altLang="en-US" sz="1200">
                <a:latin typeface="Times" panose="02020603050405020304" pitchFamily="18" charset="0"/>
              </a:rPr>
              <a:pPr/>
              <a:t>3</a:t>
            </a:fld>
            <a:endParaRPr lang="en-GB" altLang="en-US" sz="1200">
              <a:latin typeface="Times"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8B5C9527-5004-5B84-B411-88AE94387AE4}"/>
              </a:ext>
            </a:extLst>
          </p:cNvPr>
          <p:cNvSpPr>
            <a:spLocks noGrp="1" noRot="1" noChangeAspect="1" noChangeArrowheads="1" noTextEdit="1"/>
          </p:cNvSpPr>
          <p:nvPr>
            <p:ph type="sldImg"/>
          </p:nvPr>
        </p:nvSpPr>
        <p:spPr>
          <a:ln cap="flat">
            <a:headEnd type="none" w="med" len="med"/>
            <a:tailEnd type="none" w="med" len="med"/>
          </a:ln>
        </p:spPr>
      </p:sp>
      <p:sp>
        <p:nvSpPr>
          <p:cNvPr id="67587" name="Notes Placeholder 2">
            <a:extLst>
              <a:ext uri="{FF2B5EF4-FFF2-40B4-BE49-F238E27FC236}">
                <a16:creationId xmlns:a16="http://schemas.microsoft.com/office/drawing/2014/main" id="{0533AD24-244D-A679-4E42-246D4903C3EA}"/>
              </a:ext>
            </a:extLst>
          </p:cNvPr>
          <p:cNvSpPr>
            <a:spLocks noGrp="1"/>
          </p:cNvSpPr>
          <p:nvPr>
            <p:ph type="body" idx="3"/>
          </p:nvPr>
        </p:nvSpPr>
        <p:spPr>
          <a:ln cap="flat" algn="ctr">
            <a:miter lim="800000"/>
            <a:headEnd type="none" w="med" len="med"/>
            <a:tailEnd type="none" w="med" len="med"/>
          </a:ln>
        </p:spPr>
        <p:txBody>
          <a:bodyPr>
            <a:noAutofit/>
          </a:bodyPr>
          <a:lstStyle/>
          <a:p>
            <a:pPr algn="l" rtl="0" fontAlgn="base">
              <a:buNone/>
            </a:pPr>
            <a:r>
              <a:rPr lang="en-GB" b="0" i="0" u="none" strike="noStrike" dirty="0">
                <a:solidFill>
                  <a:srgbClr val="000000"/>
                </a:solidFill>
                <a:effectLst/>
                <a:latin typeface="Times" panose="02020603050405020304" pitchFamily="18" charset="0"/>
              </a:rPr>
              <a:t>The Code of Conduct for campaigners can be found on the Commission’s website at: https://www.electoralcommission.org.uk/code-conduct-campaigners-scottish-parliament-senedd-cymru-scottish-council-and-welsh-local-elections</a:t>
            </a:r>
            <a:r>
              <a:rPr lang="en-US" b="0" i="0" dirty="0">
                <a:solidFill>
                  <a:srgbClr val="444444"/>
                </a:solidFill>
                <a:effectLst/>
                <a:latin typeface="Times" panose="02020603050405020304" pitchFamily="18" charset="0"/>
              </a:rPr>
              <a:t>​</a:t>
            </a:r>
            <a:endParaRPr lang="en-US" b="0" i="0" dirty="0">
              <a:solidFill>
                <a:srgbClr val="444444"/>
              </a:solidFill>
              <a:effectLst/>
              <a:latin typeface="Calibri" panose="020F0502020204030204" pitchFamily="34" charset="0"/>
            </a:endParaRPr>
          </a:p>
          <a:p>
            <a:pPr algn="l" rtl="0" fontAlgn="base">
              <a:buNone/>
            </a:pPr>
            <a:r>
              <a:rPr lang="en-GB" b="0" i="0" dirty="0">
                <a:solidFill>
                  <a:srgbClr val="444444"/>
                </a:solidFill>
                <a:effectLst/>
                <a:latin typeface="Times" panose="02020603050405020304" pitchFamily="18" charset="0"/>
              </a:rPr>
              <a:t>​</a:t>
            </a:r>
            <a:endParaRPr lang="en-GB" b="0" i="0" dirty="0">
              <a:solidFill>
                <a:srgbClr val="444444"/>
              </a:solidFill>
              <a:effectLst/>
              <a:latin typeface="Calibri" panose="020F0502020204030204" pitchFamily="34" charset="0"/>
            </a:endParaRPr>
          </a:p>
          <a:p>
            <a:pPr algn="l" rtl="0" fontAlgn="base"/>
            <a:r>
              <a:rPr lang="en-GB" b="0" i="0" u="none" strike="noStrike" dirty="0">
                <a:solidFill>
                  <a:srgbClr val="000000"/>
                </a:solidFill>
                <a:effectLst/>
                <a:latin typeface="Times" panose="02020603050405020304" pitchFamily="18" charset="0"/>
              </a:rPr>
              <a:t>The code covers all those actively involved in campaigning in elections or referendums in Scottish Parliament, Senedd Cymru, Scottish council and Welsh local elections. </a:t>
            </a:r>
            <a:r>
              <a:rPr lang="en-US" b="0" i="0" dirty="0">
                <a:solidFill>
                  <a:srgbClr val="444444"/>
                </a:solidFill>
                <a:effectLst/>
                <a:latin typeface="Times" panose="02020603050405020304" pitchFamily="18" charset="0"/>
              </a:rPr>
              <a:t>​</a:t>
            </a:r>
            <a:endParaRPr lang="en-US" b="0" i="0" dirty="0">
              <a:solidFill>
                <a:srgbClr val="444444"/>
              </a:solidFill>
              <a:effectLst/>
              <a:latin typeface="Calibri" panose="020F0502020204030204" pitchFamily="34" charset="0"/>
            </a:endParaRP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Remind candidates and agents that if they have complaints or allegations of electoral fraud, they should:</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Be prepared to give the police a statement and substantiate any allegations</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Raise the matter with your election agent or local party, or with the relevant ERO or RO. </a:t>
            </a:r>
          </a:p>
          <a:p>
            <a:pPr defTabSz="914400"/>
            <a:endParaRPr lang="en-GB" altLang="en-US" dirty="0">
              <a:solidFill>
                <a:srgbClr val="000000"/>
              </a:solidFill>
              <a:latin typeface="Times" panose="02020603050405020304" pitchFamily="18" charset="0"/>
            </a:endParaRPr>
          </a:p>
          <a:p>
            <a:pPr defTabSz="914400"/>
            <a:r>
              <a:rPr lang="en-GB" altLang="en-US" b="1" dirty="0">
                <a:solidFill>
                  <a:srgbClr val="000000"/>
                </a:solidFill>
                <a:latin typeface="Times" panose="02020603050405020304" pitchFamily="18" charset="0"/>
              </a:rPr>
              <a:t>You should also cover what standards of behaviour you expect from supporters in the environs of the polling place on polling day.</a:t>
            </a: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a:p>
            <a:pPr defTabSz="914400"/>
            <a:endParaRPr lang="en-GB" altLang="en-US" dirty="0">
              <a:solidFill>
                <a:srgbClr val="000000"/>
              </a:solidFill>
              <a:latin typeface="Times" panose="02020603050405020304" pitchFamily="18" charset="0"/>
            </a:endParaRPr>
          </a:p>
        </p:txBody>
      </p:sp>
      <p:sp>
        <p:nvSpPr>
          <p:cNvPr id="79876" name="Slide Number Placeholder 3">
            <a:extLst>
              <a:ext uri="{FF2B5EF4-FFF2-40B4-BE49-F238E27FC236}">
                <a16:creationId xmlns:a16="http://schemas.microsoft.com/office/drawing/2014/main" id="{426457C4-AB4C-BE90-9B81-01745876822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EE19A2FF-0234-4AC2-8F11-513C7083EFE2}" type="slidenum">
              <a:rPr lang="en-GB" altLang="en-US" sz="1200">
                <a:latin typeface="Times" panose="02020603050405020304" pitchFamily="18" charset="0"/>
              </a:rPr>
              <a:pPr/>
              <a:t>30</a:t>
            </a:fld>
            <a:endParaRPr lang="en-GB" altLang="en-US" sz="1200">
              <a:latin typeface="Times" panose="02020603050405020304"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67060C32-052B-9A4E-41C0-FDCF49C6C2B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9F385AD-EA92-4502-9AB1-CD7045A468B3}" type="slidenum">
              <a:rPr lang="en-GB" altLang="en-US" sz="1200">
                <a:latin typeface="Times" panose="02020603050405020304" pitchFamily="18" charset="0"/>
              </a:rPr>
              <a:pPr/>
              <a:t>31</a:t>
            </a:fld>
            <a:endParaRPr lang="en-GB" altLang="en-US" sz="1200">
              <a:latin typeface="Times" panose="02020603050405020304" pitchFamily="18" charset="0"/>
            </a:endParaRPr>
          </a:p>
        </p:txBody>
      </p:sp>
      <p:sp>
        <p:nvSpPr>
          <p:cNvPr id="81923" name="Rectangle 2">
            <a:extLst>
              <a:ext uri="{FF2B5EF4-FFF2-40B4-BE49-F238E27FC236}">
                <a16:creationId xmlns:a16="http://schemas.microsoft.com/office/drawing/2014/main" id="{97CDA5C7-81B3-8580-5854-786389486A7E}"/>
              </a:ext>
            </a:extLst>
          </p:cNvPr>
          <p:cNvSpPr>
            <a:spLocks noGrp="1" noRot="1" noChangeAspect="1" noChangeArrowheads="1" noTextEdit="1"/>
          </p:cNvSpPr>
          <p:nvPr>
            <p:ph type="sldImg"/>
          </p:nvPr>
        </p:nvSpPr>
        <p:spPr>
          <a:ln cap="flat">
            <a:headEnd type="none" w="med" len="med"/>
            <a:tailEnd type="none" w="med" len="med"/>
          </a:ln>
        </p:spPr>
      </p:sp>
      <p:sp>
        <p:nvSpPr>
          <p:cNvPr id="71684" name="Rectangle 3">
            <a:extLst>
              <a:ext uri="{FF2B5EF4-FFF2-40B4-BE49-F238E27FC236}">
                <a16:creationId xmlns:a16="http://schemas.microsoft.com/office/drawing/2014/main" id="{22EC1EFB-2DF7-4D42-E91D-24D9424D01F7}"/>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Explain that campaigners can canvass the support of the electors and campaign on polling day, but not in a building or area that has been hired as a polling station.</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Tellers – refer to Commissions guidance and any supplementary local guidance</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If finalised, you could provide lists of the polling stations so candidates and agents can see which ones fall within their area.  </a:t>
            </a:r>
            <a:br>
              <a:rPr lang="en-GB" altLang="en-US">
                <a:solidFill>
                  <a:srgbClr val="000000"/>
                </a:solidFill>
                <a:latin typeface="Times" panose="02020603050405020304" pitchFamily="18" charset="0"/>
              </a:rPr>
            </a:br>
            <a:br>
              <a:rPr lang="en-GB" altLang="en-US">
                <a:solidFill>
                  <a:srgbClr val="000000"/>
                </a:solidFill>
                <a:latin typeface="Times" panose="02020603050405020304" pitchFamily="18" charset="0"/>
              </a:rPr>
            </a:br>
            <a:r>
              <a:rPr lang="en-GB" b="0" i="0" u="none" strike="noStrike">
                <a:solidFill>
                  <a:srgbClr val="000000"/>
                </a:solidFill>
                <a:effectLst/>
                <a:latin typeface="Times" panose="02020603050405020304" pitchFamily="18" charset="0"/>
              </a:rPr>
              <a:t>Accessible polling stations – Polling stations should be accessible to all voters. If you are aware of any disabled voters who may require particular assistance please bring it to the attention of the elections team as soon as possible.</a:t>
            </a: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u="none" strike="noStrike">
                <a:solidFill>
                  <a:srgbClr val="000000"/>
                </a:solidFill>
                <a:effectLst/>
                <a:latin typeface="Times" panose="02020603050405020304" pitchFamily="18" charset="0"/>
              </a:rPr>
              <a:t>Voters can bring along someone they know and trust to assist them in marking their vote. The person assisting the voter must be aged 16 or over, and any one person can only assist a maximum of two voters at the election.</a:t>
            </a: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a:solidFill>
                  <a:srgbClr val="000000"/>
                </a:solidFill>
                <a:effectLst/>
                <a:latin typeface="Times" panose="02020603050405020304" pitchFamily="18" charset="0"/>
              </a:rPr>
              <a:t>​</a:t>
            </a:r>
            <a:br>
              <a:rPr lang="en-GB" b="0" i="0">
                <a:solidFill>
                  <a:srgbClr val="000000"/>
                </a:solidFill>
                <a:effectLst/>
                <a:latin typeface="Times" panose="02020603050405020304" pitchFamily="18" charset="0"/>
              </a:rPr>
            </a:br>
            <a:r>
              <a:rPr lang="en-GB" b="0" i="0" u="none" strike="noStrike">
                <a:solidFill>
                  <a:srgbClr val="000000"/>
                </a:solidFill>
                <a:effectLst/>
                <a:latin typeface="Times" panose="02020603050405020304" pitchFamily="18" charset="0"/>
              </a:rPr>
              <a:t>Those assisting an elector must complete a declaration to the Presiding Officer before they aid the elector in the polling booth. </a:t>
            </a:r>
            <a:endParaRPr lang="en-GB" altLang="en-US">
              <a:solidFill>
                <a:srgbClr val="000000"/>
              </a:solidFill>
              <a:latin typeface="Times"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CA8E9D5B-7137-FF00-D98B-8B12AA29CBCB}"/>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9D80FEA7-074E-4021-862A-F2241F39BD4A}" type="slidenum">
              <a:rPr lang="en-GB" altLang="en-US" sz="1200">
                <a:latin typeface="Times" panose="02020603050405020304" pitchFamily="18" charset="0"/>
              </a:rPr>
              <a:pPr/>
              <a:t>32</a:t>
            </a:fld>
            <a:endParaRPr lang="en-GB" altLang="en-US" sz="1200">
              <a:latin typeface="Times" panose="02020603050405020304" pitchFamily="18" charset="0"/>
            </a:endParaRPr>
          </a:p>
        </p:txBody>
      </p:sp>
      <p:sp>
        <p:nvSpPr>
          <p:cNvPr id="83971" name="Rectangle 2">
            <a:extLst>
              <a:ext uri="{FF2B5EF4-FFF2-40B4-BE49-F238E27FC236}">
                <a16:creationId xmlns:a16="http://schemas.microsoft.com/office/drawing/2014/main" id="{CDE9EFC7-63F4-4402-75F6-64BF218B911C}"/>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83972" name="Rectangle 3">
            <a:extLst>
              <a:ext uri="{FF2B5EF4-FFF2-40B4-BE49-F238E27FC236}">
                <a16:creationId xmlns:a16="http://schemas.microsoft.com/office/drawing/2014/main" id="{30583306-C773-0299-917A-7376C0287C1E}"/>
              </a:ext>
            </a:extLst>
          </p:cNvPr>
          <p:cNvSpPr>
            <a:spLocks noGrp="1" noChangeArrowheads="1"/>
          </p:cNvSpPr>
          <p:nvPr>
            <p:ph type="body" idx="1"/>
          </p:nvPr>
        </p:nvSpPr>
        <p:spPr>
          <a:solidFill>
            <a:srgbClr val="FFFFFF"/>
          </a:solidFill>
          <a:ln algn="ctr">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dirty="0">
                <a:solidFill>
                  <a:srgbClr val="000000"/>
                </a:solidFill>
                <a:latin typeface="Times" panose="02020603050405020304" pitchFamily="18" charset="0"/>
              </a:rPr>
              <a:t>Explain formula for number of counting agents allowed.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Give a brief run through of procedure for the count: verification against ballot paper accounts, method of counting votes, opportunity for a recount, declaration of results. If you have a liaison officer for the count i.e. someone to deal with queries from the candidates and agents perhaps introduce them in the session.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access restrictions. No dignitary, such as existing councillors, MPs etc. have automatic access rights, although the RO can appoint such people as guests and they should apply if they wish to attend.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Attendance: also entitled to attend, </a:t>
            </a:r>
            <a:r>
              <a:rPr lang="en-GB" altLang="en-US" dirty="0">
                <a:solidFill>
                  <a:srgbClr val="003366"/>
                </a:solidFill>
                <a:latin typeface="Times" panose="02020603050405020304" pitchFamily="18" charset="0"/>
              </a:rPr>
              <a:t>registered observers and Electoral Commission staff, as well as accredited media</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what information will be available for parties, candidates and agents (in advance and at the event itself).</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Your risk assessment for access to the count may have identified security concerns which justify the need for all attendees to undergo additional checks, such as requiring attendees to show ID and bag checks before being allowed entry, and this can include Commission representatives and accredited observers. </a:t>
            </a:r>
          </a:p>
          <a:p>
            <a:pPr defTabSz="914400"/>
            <a:endParaRPr lang="en-GB" altLang="en-US" dirty="0">
              <a:solidFill>
                <a:srgbClr val="000000"/>
              </a:solidFill>
              <a:latin typeface="Times" panose="02020603050405020304" pitchFamily="18" charset="0"/>
            </a:endParaRPr>
          </a:p>
          <a:p>
            <a:pPr defTabSz="914400"/>
            <a:r>
              <a:rPr lang="en-GB" altLang="en-US" dirty="0">
                <a:solidFill>
                  <a:srgbClr val="000000"/>
                </a:solidFill>
                <a:latin typeface="Times" panose="02020603050405020304" pitchFamily="18" charset="0"/>
              </a:rPr>
              <a:t>Explain access requirements and ensure all attendees at the count are briefed on the standards of behaviour which are expected of them at all times. </a:t>
            </a:r>
          </a:p>
          <a:p>
            <a:pPr defTabSz="914400"/>
            <a:endParaRPr lang="en-GB" altLang="en-US" dirty="0">
              <a:solidFill>
                <a:srgbClr val="000000"/>
              </a:solidFill>
              <a:latin typeface="Times"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B2126102-EC26-2F12-9828-1DA2141664F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4633E3A0-D37B-4875-A0F1-8BB34B872056}" type="slidenum">
              <a:rPr lang="en-GB" altLang="en-US" sz="1200">
                <a:latin typeface="Times" panose="02020603050405020304" pitchFamily="18" charset="0"/>
              </a:rPr>
              <a:pPr/>
              <a:t>33</a:t>
            </a:fld>
            <a:endParaRPr lang="en-GB" altLang="en-US" sz="1200">
              <a:latin typeface="Times" panose="02020603050405020304" pitchFamily="18" charset="0"/>
            </a:endParaRPr>
          </a:p>
        </p:txBody>
      </p:sp>
      <p:sp>
        <p:nvSpPr>
          <p:cNvPr id="84995" name="Rectangle 2">
            <a:extLst>
              <a:ext uri="{FF2B5EF4-FFF2-40B4-BE49-F238E27FC236}">
                <a16:creationId xmlns:a16="http://schemas.microsoft.com/office/drawing/2014/main" id="{6719E4EF-EBE0-305A-7D5B-CF4EDC047371}"/>
              </a:ext>
            </a:extLst>
          </p:cNvPr>
          <p:cNvSpPr>
            <a:spLocks noGrp="1" noRot="1" noChangeAspect="1" noChangeArrowheads="1" noTextEdit="1"/>
          </p:cNvSpPr>
          <p:nvPr>
            <p:ph type="sldImg"/>
          </p:nvPr>
        </p:nvSpPr>
        <p:spPr>
          <a:ln cap="flat">
            <a:headEnd type="none" w="med" len="med"/>
            <a:tailEnd type="none" w="med" len="med"/>
          </a:ln>
        </p:spPr>
      </p:sp>
      <p:sp>
        <p:nvSpPr>
          <p:cNvPr id="77828" name="Rectangle 3">
            <a:extLst>
              <a:ext uri="{FF2B5EF4-FFF2-40B4-BE49-F238E27FC236}">
                <a16:creationId xmlns:a16="http://schemas.microsoft.com/office/drawing/2014/main" id="{47AFCA67-B187-AB4D-9559-94781F8911A8}"/>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Emphasise that specific questions on campaign spending are not for the Returning Officer or the elections team. This session is not aimed at covering spending issues in great detail, but just to provide a sense of what the main requirements are. </a:t>
            </a:r>
          </a:p>
          <a:p>
            <a:pPr defTabSz="914400"/>
            <a:endParaRPr lang="en-GB" altLang="en-US">
              <a:solidFill>
                <a:srgbClr val="000000"/>
              </a:solidFill>
              <a:latin typeface="Times" panose="02020603050405020304" pitchFamily="18" charset="0"/>
            </a:endParaRPr>
          </a:p>
          <a:p>
            <a:pPr defTabSz="914400"/>
            <a:r>
              <a:rPr lang="en-GB" altLang="en-US">
                <a:solidFill>
                  <a:srgbClr val="000000"/>
                </a:solidFill>
                <a:latin typeface="Times" panose="02020603050405020304" pitchFamily="18" charset="0"/>
              </a:rPr>
              <a:t>Encourage candidates and agents to consult the Commission’s candidates &amp; agents guidance in the first instance. Further guidance, forms and contact details are available from the Commission’s website at www.electoralcommission.org.uk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DF848560-BAA2-E20A-5A38-822829B36785}"/>
              </a:ext>
            </a:extLst>
          </p:cNvPr>
          <p:cNvSpPr>
            <a:spLocks noGrp="1" noRot="1" noChangeAspect="1" noChangeArrowheads="1" noTextEdit="1"/>
          </p:cNvSpPr>
          <p:nvPr>
            <p:ph type="sldImg"/>
          </p:nvPr>
        </p:nvSpPr>
        <p:spPr>
          <a:ln cap="flat">
            <a:headEnd type="none" w="med" len="med"/>
            <a:tailEnd type="none" w="med" len="med"/>
          </a:ln>
        </p:spPr>
      </p:sp>
      <p:sp>
        <p:nvSpPr>
          <p:cNvPr id="86019" name="Notes Placeholder 2">
            <a:extLst>
              <a:ext uri="{FF2B5EF4-FFF2-40B4-BE49-F238E27FC236}">
                <a16:creationId xmlns:a16="http://schemas.microsoft.com/office/drawing/2014/main" id="{44DC4219-BEC7-5CC4-5530-6DE390E4384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GB" altLang="en-US">
                <a:solidFill>
                  <a:srgbClr val="000000"/>
                </a:solidFill>
                <a:latin typeface="Times" panose="02020603050405020304" pitchFamily="18" charset="0"/>
              </a:rPr>
              <a:t>Remind when someone officially becomes a candidate as set out in the earlier slide.</a:t>
            </a:r>
          </a:p>
        </p:txBody>
      </p:sp>
      <p:sp>
        <p:nvSpPr>
          <p:cNvPr id="86020" name="Slide Number Placeholder 3">
            <a:extLst>
              <a:ext uri="{FF2B5EF4-FFF2-40B4-BE49-F238E27FC236}">
                <a16:creationId xmlns:a16="http://schemas.microsoft.com/office/drawing/2014/main" id="{80CE0C81-7BBB-00BB-B6E6-61EE63396346}"/>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4D6E0E8-7DBB-4BF3-998D-96FA4027AA24}" type="slidenum">
              <a:rPr lang="en-GB" altLang="en-US" sz="1200">
                <a:latin typeface="Times" panose="02020603050405020304" pitchFamily="18" charset="0"/>
              </a:rPr>
              <a:pPr/>
              <a:t>34</a:t>
            </a:fld>
            <a:endParaRPr lang="en-GB" altLang="en-US" sz="1200">
              <a:latin typeface="Times"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C4059D50-E672-F4A1-DD98-8AA50F6BC441}"/>
              </a:ext>
            </a:extLst>
          </p:cNvPr>
          <p:cNvSpPr>
            <a:spLocks noGrp="1" noRot="1" noChangeAspect="1" noChangeArrowheads="1" noTextEdit="1"/>
          </p:cNvSpPr>
          <p:nvPr>
            <p:ph type="sldImg"/>
          </p:nvPr>
        </p:nvSpPr>
        <p:spPr>
          <a:ln cap="flat">
            <a:headEnd type="none" w="med" len="med"/>
            <a:tailEnd type="none" w="med" len="med"/>
          </a:ln>
        </p:spPr>
      </p:sp>
      <p:sp>
        <p:nvSpPr>
          <p:cNvPr id="81923" name="Notes Placeholder 2">
            <a:extLst>
              <a:ext uri="{FF2B5EF4-FFF2-40B4-BE49-F238E27FC236}">
                <a16:creationId xmlns:a16="http://schemas.microsoft.com/office/drawing/2014/main" id="{8034DE65-3DAF-CB14-B06E-FB90D0B5E8AB}"/>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sz="900" dirty="0">
                <a:solidFill>
                  <a:srgbClr val="000000"/>
                </a:solidFill>
                <a:latin typeface="Times"/>
                <a:cs typeface="Times"/>
              </a:rPr>
              <a:t>Emphasise that specific questions on spending should be referred to the Electoral Commission. Encourage candidates and agents to consult the guidance for candidates and agents guidance in the first instance.</a:t>
            </a:r>
          </a:p>
          <a:p>
            <a:pPr defTabSz="914400"/>
            <a:r>
              <a:rPr lang="en-GB" altLang="en-US" sz="900" dirty="0">
                <a:solidFill>
                  <a:srgbClr val="FF0000"/>
                </a:solidFill>
                <a:latin typeface="Times"/>
                <a:cs typeface="Times"/>
              </a:rPr>
              <a:t>Disability expenses that are attributed to a candidates’ disability should be reported as a personal expense, but will not count towards the personal expense limit.</a:t>
            </a:r>
            <a:endParaRPr lang="en-GB" altLang="en-US" sz="900" dirty="0">
              <a:solidFill>
                <a:srgbClr val="000000"/>
              </a:solidFill>
              <a:latin typeface="Times" panose="02020603050405020304" pitchFamily="18" charset="0"/>
              <a:cs typeface="Arial"/>
            </a:endParaRPr>
          </a:p>
          <a:p>
            <a:pPr defTabSz="914400"/>
            <a:endParaRPr lang="en-GB" altLang="en-US" sz="900">
              <a:solidFill>
                <a:srgbClr val="000000"/>
              </a:solidFill>
              <a:latin typeface="Times" panose="02020603050405020304" pitchFamily="18" charset="0"/>
            </a:endParaRPr>
          </a:p>
        </p:txBody>
      </p:sp>
      <p:sp>
        <p:nvSpPr>
          <p:cNvPr id="87044" name="Slide Number Placeholder 3">
            <a:extLst>
              <a:ext uri="{FF2B5EF4-FFF2-40B4-BE49-F238E27FC236}">
                <a16:creationId xmlns:a16="http://schemas.microsoft.com/office/drawing/2014/main" id="{74AC13D8-1AB7-34CF-E19C-A51FD5BCEECC}"/>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A1B82121-1F94-45A3-BCB7-F60131FAD2B6}" type="slidenum">
              <a:rPr lang="en-GB" altLang="en-US" sz="1200">
                <a:latin typeface="Times" panose="02020603050405020304" pitchFamily="18" charset="0"/>
              </a:rPr>
              <a:pPr/>
              <a:t>35</a:t>
            </a:fld>
            <a:endParaRPr lang="en-GB" altLang="en-US" sz="1200">
              <a:latin typeface="Times"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A5117903-B672-E14E-8CB2-6650AB188592}"/>
              </a:ext>
            </a:extLst>
          </p:cNvPr>
          <p:cNvSpPr>
            <a:spLocks noGrp="1" noRot="1" noChangeAspect="1" noChangeArrowheads="1" noTextEdit="1"/>
          </p:cNvSpPr>
          <p:nvPr>
            <p:ph type="sldImg"/>
          </p:nvPr>
        </p:nvSpPr>
        <p:spPr>
          <a:ln cap="flat">
            <a:headEnd type="none" w="med" len="med"/>
            <a:tailEnd type="none" w="med" len="med"/>
          </a:ln>
        </p:spPr>
      </p:sp>
      <p:sp>
        <p:nvSpPr>
          <p:cNvPr id="83971" name="Notes Placeholder 2">
            <a:extLst>
              <a:ext uri="{FF2B5EF4-FFF2-40B4-BE49-F238E27FC236}">
                <a16:creationId xmlns:a16="http://schemas.microsoft.com/office/drawing/2014/main" id="{98C7F40F-F1E0-8E81-C9F8-1AB17EF77084}"/>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Election agents must deliver a candidate’s spending return to the CRO, together with relevant invoices and receipts, within 35 calendar days of the declaration of result of the election.</a:t>
            </a:r>
          </a:p>
          <a:p>
            <a:pPr defTabSz="914400"/>
            <a:endParaRPr lang="en-GB" altLang="en-US">
              <a:solidFill>
                <a:srgbClr val="000000"/>
              </a:solidFill>
              <a:latin typeface="Times" panose="02020603050405020304" pitchFamily="18" charset="0"/>
            </a:endParaRPr>
          </a:p>
        </p:txBody>
      </p:sp>
      <p:sp>
        <p:nvSpPr>
          <p:cNvPr id="88068" name="Slide Number Placeholder 3">
            <a:extLst>
              <a:ext uri="{FF2B5EF4-FFF2-40B4-BE49-F238E27FC236}">
                <a16:creationId xmlns:a16="http://schemas.microsoft.com/office/drawing/2014/main" id="{B80E12E1-B52F-E008-5745-434DBD93A02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C42D3D3D-D44F-4639-9960-781881EB1C97}" type="slidenum">
              <a:rPr lang="en-GB" altLang="en-US" sz="1200">
                <a:latin typeface="Times" panose="02020603050405020304" pitchFamily="18" charset="0"/>
              </a:rPr>
              <a:pPr/>
              <a:t>36</a:t>
            </a:fld>
            <a:endParaRPr lang="en-GB" altLang="en-US" sz="1200">
              <a:latin typeface="Times"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020ACAD4-7B14-DD45-6F82-D2E5E1B2767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7D9782B3-29E4-4F44-B645-B7487A9F0815}" type="slidenum">
              <a:rPr lang="en-GB" altLang="en-US" sz="1200">
                <a:latin typeface="Times" panose="02020603050405020304" pitchFamily="18" charset="0"/>
              </a:rPr>
              <a:pPr/>
              <a:t>37</a:t>
            </a:fld>
            <a:endParaRPr lang="en-GB" altLang="en-US" sz="1200">
              <a:latin typeface="Times" panose="02020603050405020304" pitchFamily="18" charset="0"/>
            </a:endParaRPr>
          </a:p>
        </p:txBody>
      </p:sp>
      <p:sp>
        <p:nvSpPr>
          <p:cNvPr id="89091" name="Rectangle 2">
            <a:extLst>
              <a:ext uri="{FF2B5EF4-FFF2-40B4-BE49-F238E27FC236}">
                <a16:creationId xmlns:a16="http://schemas.microsoft.com/office/drawing/2014/main" id="{89130623-2D19-E52C-7508-9BC40F9200E0}"/>
              </a:ext>
            </a:extLst>
          </p:cNvPr>
          <p:cNvSpPr>
            <a:spLocks noGrp="1" noRot="1" noChangeAspect="1" noChangeArrowheads="1" noTextEdit="1"/>
          </p:cNvSpPr>
          <p:nvPr>
            <p:ph type="sldImg"/>
          </p:nvPr>
        </p:nvSpPr>
        <p:spPr>
          <a:ln cap="flat">
            <a:headEnd type="none" w="med" len="med"/>
            <a:tailEnd type="none" w="med" len="med"/>
          </a:ln>
        </p:spPr>
      </p:sp>
      <p:sp>
        <p:nvSpPr>
          <p:cNvPr id="89092" name="Rectangle 3">
            <a:extLst>
              <a:ext uri="{FF2B5EF4-FFF2-40B4-BE49-F238E27FC236}">
                <a16:creationId xmlns:a16="http://schemas.microsoft.com/office/drawing/2014/main" id="{55C36F03-DF4A-D512-B0D3-DD1E869E7F8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82908970-B524-38EE-A4B3-BAB41F196841}"/>
              </a:ext>
            </a:extLst>
          </p:cNvPr>
          <p:cNvSpPr>
            <a:spLocks noGrp="1" noRot="1" noChangeAspect="1" noChangeArrowheads="1" noTextEdit="1"/>
          </p:cNvSpPr>
          <p:nvPr>
            <p:ph type="sldImg"/>
          </p:nvPr>
        </p:nvSpPr>
        <p:spPr>
          <a:ln cap="flat">
            <a:headEnd type="none" w="med" len="med"/>
            <a:tailEnd type="none" w="med" len="med"/>
          </a:ln>
        </p:spPr>
      </p:sp>
      <p:sp>
        <p:nvSpPr>
          <p:cNvPr id="88067" name="Notes Placeholder 2">
            <a:extLst>
              <a:ext uri="{FF2B5EF4-FFF2-40B4-BE49-F238E27FC236}">
                <a16:creationId xmlns:a16="http://schemas.microsoft.com/office/drawing/2014/main" id="{F9F088E2-4FD8-EE13-5317-555EB1E00F06}"/>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a:solidFill>
                  <a:srgbClr val="000000"/>
                </a:solidFill>
                <a:latin typeface="Times" panose="02020603050405020304" pitchFamily="18" charset="0"/>
              </a:rPr>
              <a:t>Elections office – If each member of your team is responsible for a different element of the election it might be a good opportunity to highlight these, so that candidates and agents can call the officers direct.  </a:t>
            </a:r>
          </a:p>
          <a:p>
            <a:pPr defTabSz="914400"/>
            <a:endParaRPr lang="en-GB" altLang="en-US">
              <a:solidFill>
                <a:srgbClr val="000000"/>
              </a:solidFill>
              <a:latin typeface="Times" panose="02020603050405020304" pitchFamily="18" charset="0"/>
            </a:endParaRPr>
          </a:p>
        </p:txBody>
      </p:sp>
      <p:sp>
        <p:nvSpPr>
          <p:cNvPr id="90116" name="Slide Number Placeholder 3">
            <a:extLst>
              <a:ext uri="{FF2B5EF4-FFF2-40B4-BE49-F238E27FC236}">
                <a16:creationId xmlns:a16="http://schemas.microsoft.com/office/drawing/2014/main" id="{02E60B18-88E1-4E67-470E-3043FC1E5AB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1CC41EAF-46F0-4BFE-9F9A-C35124C508B5}" type="slidenum">
              <a:rPr lang="en-GB" altLang="en-US" sz="1200">
                <a:latin typeface="Times" panose="02020603050405020304" pitchFamily="18" charset="0"/>
              </a:rPr>
              <a:pPr/>
              <a:t>38</a:t>
            </a:fld>
            <a:endParaRPr lang="en-GB" altLang="en-US" sz="1200">
              <a:latin typeface="Times"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82B70DFF-80E0-F86A-9AD2-9DCA2EC0CE95}"/>
              </a:ext>
            </a:extLst>
          </p:cNvPr>
          <p:cNvSpPr>
            <a:spLocks noGrp="1" noRot="1" noChangeAspect="1" noChangeArrowheads="1" noTextEdit="1"/>
          </p:cNvSpPr>
          <p:nvPr>
            <p:ph type="sldImg"/>
          </p:nvPr>
        </p:nvSpPr>
        <p:spPr>
          <a:ln cap="flat">
            <a:headEnd type="none" w="med" len="med"/>
            <a:tailEnd type="none" w="med" len="med"/>
          </a:ln>
        </p:spPr>
      </p:sp>
      <p:sp>
        <p:nvSpPr>
          <p:cNvPr id="91139" name="Notes Placeholder 2">
            <a:extLst>
              <a:ext uri="{FF2B5EF4-FFF2-40B4-BE49-F238E27FC236}">
                <a16:creationId xmlns:a16="http://schemas.microsoft.com/office/drawing/2014/main" id="{6D84FE62-7E4E-6311-5594-77C2726D1C4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91140" name="Slide Number Placeholder 3">
            <a:extLst>
              <a:ext uri="{FF2B5EF4-FFF2-40B4-BE49-F238E27FC236}">
                <a16:creationId xmlns:a16="http://schemas.microsoft.com/office/drawing/2014/main" id="{4C839BD9-886E-7349-B34C-18988649D977}"/>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2A2D461-62F5-4C1C-9024-8075EB82B77C}" type="slidenum">
              <a:rPr lang="en-GB" altLang="en-US" sz="1200">
                <a:latin typeface="Times" panose="02020603050405020304" pitchFamily="18" charset="0"/>
              </a:rPr>
              <a:pPr/>
              <a:t>39</a:t>
            </a:fld>
            <a:endParaRPr lang="en-GB" altLang="en-US" sz="12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89F19301-33E3-4519-681D-07E50C65D9C8}"/>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72F347D-4A18-428A-8F11-5BA87A22F3C6}" type="slidenum">
              <a:rPr lang="en-GB" altLang="en-US" sz="1200">
                <a:latin typeface="Times" panose="02020603050405020304" pitchFamily="18" charset="0"/>
              </a:rPr>
              <a:pPr/>
              <a:t>4</a:t>
            </a:fld>
            <a:endParaRPr lang="en-GB" altLang="en-US" sz="1200">
              <a:latin typeface="Times" panose="02020603050405020304" pitchFamily="18" charset="0"/>
            </a:endParaRPr>
          </a:p>
        </p:txBody>
      </p:sp>
      <p:sp>
        <p:nvSpPr>
          <p:cNvPr id="52227" name="Rectangle 2">
            <a:extLst>
              <a:ext uri="{FF2B5EF4-FFF2-40B4-BE49-F238E27FC236}">
                <a16:creationId xmlns:a16="http://schemas.microsoft.com/office/drawing/2014/main" id="{57E23F97-6965-8728-B922-D0589A7CBF92}"/>
              </a:ext>
            </a:extLst>
          </p:cNvPr>
          <p:cNvSpPr>
            <a:spLocks noGrp="1" noRot="1" noChangeAspect="1" noChangeArrowheads="1" noTextEdit="1"/>
          </p:cNvSpPr>
          <p:nvPr>
            <p:ph type="sldImg"/>
          </p:nvPr>
        </p:nvSpPr>
        <p:spPr>
          <a:ln cap="flat">
            <a:headEnd type="none" w="med" len="med"/>
            <a:tailEnd type="none" w="med" len="med"/>
          </a:ln>
        </p:spPr>
      </p:sp>
      <p:sp>
        <p:nvSpPr>
          <p:cNvPr id="52228" name="Rectangle 3">
            <a:extLst>
              <a:ext uri="{FF2B5EF4-FFF2-40B4-BE49-F238E27FC236}">
                <a16:creationId xmlns:a16="http://schemas.microsoft.com/office/drawing/2014/main" id="{FC1F3025-46F2-13E7-3B1B-EA37734E678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 timetable dates in this presentation are generic. For dates specific to the scheduled polls, see our website.</a:t>
            </a:r>
          </a:p>
          <a:p>
            <a:pPr defTabSz="914400"/>
            <a:endParaRPr lang="en-US" altLang="en-US">
              <a:solidFill>
                <a:srgbClr val="000000"/>
              </a:solidFill>
            </a:endParaRPr>
          </a:p>
          <a:p>
            <a:pPr defTabSz="914400"/>
            <a:r>
              <a:rPr lang="en-US" altLang="en-US" b="0">
                <a:solidFill>
                  <a:srgbClr val="000000"/>
                </a:solidFill>
              </a:rPr>
              <a:t>Make it clear that the deadline for new postal vote applications or to make changes to existing postal or proxy votes has reverted to 5pm on -11.</a:t>
            </a:r>
          </a:p>
          <a:p>
            <a:pPr defTabSz="914400"/>
            <a:endParaRPr lang="en-US" altLang="en-US">
              <a:solidFill>
                <a:srgbClr val="000000"/>
              </a:solidFill>
            </a:endParaRPr>
          </a:p>
          <a:p>
            <a:pPr defTabSz="914400"/>
            <a:r>
              <a:rPr lang="en-US" altLang="en-US">
                <a:solidFill>
                  <a:srgbClr val="000000"/>
                </a:solidFill>
              </a:rPr>
              <a:t>The deadline for cancellations for postal votes and proxy votes remains at 5pm on -11.</a:t>
            </a:r>
          </a:p>
          <a:p>
            <a:pPr defTabSz="914400"/>
            <a:endParaRPr lang="en-US" altLang="en-US">
              <a:solidFill>
                <a:srgbClr val="000000"/>
              </a:solidFill>
            </a:endParaRPr>
          </a:p>
          <a:p>
            <a:pPr defTabSz="914400"/>
            <a:endParaRPr lang="en-US" altLang="en-US">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3D4D4D1F-0C65-8916-F3CF-8C77F4729F56}"/>
              </a:ext>
            </a:extLst>
          </p:cNvPr>
          <p:cNvSpPr>
            <a:spLocks noGrp="1" noRot="1" noChangeAspect="1" noChangeArrowheads="1" noTextEdit="1"/>
          </p:cNvSpPr>
          <p:nvPr>
            <p:ph type="sldImg"/>
          </p:nvPr>
        </p:nvSpPr>
        <p:spPr>
          <a:ln cap="flat">
            <a:headEnd type="none" w="med" len="med"/>
            <a:tailEnd type="none" w="med" len="med"/>
          </a:ln>
        </p:spPr>
      </p:sp>
      <p:sp>
        <p:nvSpPr>
          <p:cNvPr id="92163" name="Notes Placeholder 2">
            <a:extLst>
              <a:ext uri="{FF2B5EF4-FFF2-40B4-BE49-F238E27FC236}">
                <a16:creationId xmlns:a16="http://schemas.microsoft.com/office/drawing/2014/main" id="{2579A622-F245-B499-8600-D112639A501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92164" name="Slide Number Placeholder 3">
            <a:extLst>
              <a:ext uri="{FF2B5EF4-FFF2-40B4-BE49-F238E27FC236}">
                <a16:creationId xmlns:a16="http://schemas.microsoft.com/office/drawing/2014/main" id="{8FBB7A1F-5BFF-DC1E-2F15-8CD9736BCD14}"/>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50E1BDC7-8211-4723-AB14-BB63914A9F0A}" type="slidenum">
              <a:rPr lang="en-GB" altLang="en-US" sz="1200">
                <a:latin typeface="Times" panose="02020603050405020304" pitchFamily="18" charset="0"/>
              </a:rPr>
              <a:pPr/>
              <a:t>40</a:t>
            </a:fld>
            <a:endParaRPr lang="en-GB" altLang="en-US" sz="12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875022CA-F093-9170-239C-EFBCB75A3B38}"/>
              </a:ext>
            </a:extLst>
          </p:cNvPr>
          <p:cNvSpPr>
            <a:spLocks noGrp="1" noRot="1" noChangeAspect="1" noChangeArrowheads="1" noTextEdit="1"/>
          </p:cNvSpPr>
          <p:nvPr>
            <p:ph type="sldImg"/>
          </p:nvPr>
        </p:nvSpPr>
        <p:spPr>
          <a:ln cap="flat">
            <a:headEnd type="none" w="med" len="med"/>
            <a:tailEnd type="none" w="med" len="med"/>
          </a:ln>
        </p:spPr>
      </p:sp>
      <p:sp>
        <p:nvSpPr>
          <p:cNvPr id="14339" name="Notes Placeholder 2">
            <a:extLst>
              <a:ext uri="{FF2B5EF4-FFF2-40B4-BE49-F238E27FC236}">
                <a16:creationId xmlns:a16="http://schemas.microsoft.com/office/drawing/2014/main" id="{40602A43-380E-4ADD-42DD-27C221D58A9E}"/>
              </a:ext>
            </a:extLst>
          </p:cNvPr>
          <p:cNvSpPr>
            <a:spLocks noGrp="1"/>
          </p:cNvSpPr>
          <p:nvPr>
            <p:ph type="body" idx="3"/>
          </p:nvPr>
        </p:nvSpPr>
        <p:spPr>
          <a:ln cap="flat" algn="ctr">
            <a:round/>
            <a:headEnd type="none" w="med" len="med"/>
            <a:tailEnd type="none" w="med" len="med"/>
          </a:ln>
        </p:spPr>
        <p:txBody>
          <a:bodyPr>
            <a:noAutofit/>
          </a:bodyPr>
          <a:lstStyle/>
          <a:p>
            <a:pPr defTabSz="914400"/>
            <a:r>
              <a:rPr lang="en-GB" altLang="en-US" dirty="0">
                <a:solidFill>
                  <a:srgbClr val="000000"/>
                </a:solidFill>
                <a:latin typeface="Times" panose="02020603050405020304" pitchFamily="18" charset="0"/>
              </a:rPr>
              <a:t>Deadline for ordinary proxy votes 5pm on – 6 </a:t>
            </a:r>
          </a:p>
          <a:p>
            <a:pPr defTabSz="914400"/>
            <a:endParaRPr lang="en-GB" altLang="en-US" dirty="0">
              <a:solidFill>
                <a:srgbClr val="000000"/>
              </a:solidFill>
              <a:latin typeface="Times" panose="02020603050405020304" pitchFamily="18" charset="0"/>
            </a:endParaRPr>
          </a:p>
          <a:p>
            <a:pPr defTabSz="914400"/>
            <a:r>
              <a:rPr lang="en-US" altLang="en-US" dirty="0">
                <a:solidFill>
                  <a:srgbClr val="000000"/>
                </a:solidFill>
              </a:rPr>
              <a:t>Emergency proxies </a:t>
            </a:r>
            <a:r>
              <a:rPr lang="en-US" altLang="en-US" dirty="0">
                <a:solidFill>
                  <a:srgbClr val="000000"/>
                </a:solidFill>
                <a:latin typeface="Times" panose="02020603050405020304" pitchFamily="18" charset="0"/>
              </a:rPr>
              <a:t>–</a:t>
            </a:r>
            <a:r>
              <a:rPr lang="en-US" altLang="en-US" dirty="0">
                <a:solidFill>
                  <a:srgbClr val="000000"/>
                </a:solidFill>
              </a:rPr>
              <a:t> available only if after the deadline for applications E-6.  Applications must be made by 5pm on polling day.</a:t>
            </a:r>
          </a:p>
          <a:p>
            <a:pPr defTabSz="914400"/>
            <a:r>
              <a:rPr lang="en-GB" altLang="en-US" dirty="0">
                <a:solidFill>
                  <a:srgbClr val="000000"/>
                </a:solidFill>
                <a:latin typeface="Times" panose="02020603050405020304" pitchFamily="18" charset="0"/>
              </a:rPr>
              <a:t>Available on the grounds of; </a:t>
            </a:r>
          </a:p>
          <a:p>
            <a:pPr defTabSz="914400">
              <a:buFontTx/>
              <a:buChar char="-"/>
            </a:pPr>
            <a:r>
              <a:rPr lang="en-GB" altLang="en-US" dirty="0">
                <a:solidFill>
                  <a:srgbClr val="000000"/>
                </a:solidFill>
                <a:latin typeface="Times" panose="02020603050405020304" pitchFamily="18" charset="0"/>
              </a:rPr>
              <a:t>Disability, illness or medical condition suffered after that deadline (or for applicants who suffered a disability before the deadline, their disability mean that they could not reasonably have made an application in time), </a:t>
            </a:r>
          </a:p>
          <a:p>
            <a:pPr defTabSz="914400">
              <a:buFontTx/>
              <a:buChar char="-"/>
            </a:pPr>
            <a:r>
              <a:rPr lang="en-GB" altLang="en-US" dirty="0">
                <a:solidFill>
                  <a:srgbClr val="000000"/>
                </a:solidFill>
                <a:latin typeface="Times" panose="02020603050405020304" pitchFamily="18" charset="0"/>
              </a:rPr>
              <a:t>work/service reason, </a:t>
            </a:r>
          </a:p>
          <a:p>
            <a:pPr defTabSz="914400">
              <a:buFontTx/>
              <a:buChar char="-"/>
            </a:pPr>
            <a:r>
              <a:rPr lang="en-GB" altLang="en-US" dirty="0">
                <a:solidFill>
                  <a:srgbClr val="000000"/>
                </a:solidFill>
                <a:latin typeface="Times" panose="02020603050405020304" pitchFamily="18" charset="0"/>
              </a:rPr>
              <a:t>being detained in hospital under the civil sections of the Mental Health Act, or </a:t>
            </a:r>
          </a:p>
          <a:p>
            <a:pPr defTabSz="914400">
              <a:buFontTx/>
              <a:buChar char="-"/>
            </a:pPr>
            <a:r>
              <a:rPr lang="en-GB" altLang="en-US" dirty="0">
                <a:solidFill>
                  <a:srgbClr val="000000"/>
                </a:solidFill>
                <a:latin typeface="Times" panose="02020603050405020304" pitchFamily="18" charset="0"/>
              </a:rPr>
              <a:t>for Scottish prisoners serving a sentence of 12 months or less. </a:t>
            </a:r>
            <a:endParaRPr lang="en-GB" altLang="en-US" dirty="0">
              <a:solidFill>
                <a:srgbClr val="FF0000"/>
              </a:solidFill>
              <a:latin typeface="Times" panose="02020603050405020304" pitchFamily="18" charset="0"/>
            </a:endParaRPr>
          </a:p>
          <a:p>
            <a:pPr defTabSz="914400"/>
            <a:r>
              <a:rPr lang="en-GB" altLang="en-US" dirty="0">
                <a:solidFill>
                  <a:srgbClr val="FF0000"/>
                </a:solidFill>
                <a:latin typeface="Times" panose="02020603050405020304" pitchFamily="18" charset="0"/>
              </a:rPr>
              <a:t>Highlight: agent deadlines &amp; spending returns</a:t>
            </a:r>
          </a:p>
          <a:p>
            <a:pPr defTabSz="914400"/>
            <a:endParaRPr lang="en-GB" altLang="en-US" dirty="0">
              <a:solidFill>
                <a:srgbClr val="FF0000"/>
              </a:solidFill>
              <a:latin typeface="Times" panose="02020603050405020304" pitchFamily="18" charset="0"/>
            </a:endParaRPr>
          </a:p>
          <a:p>
            <a:pPr defTabSz="914400"/>
            <a:endParaRPr lang="en-GB" altLang="en-US" dirty="0">
              <a:solidFill>
                <a:srgbClr val="FF0000"/>
              </a:solidFill>
              <a:latin typeface="Times" panose="02020603050405020304" pitchFamily="18" charset="0"/>
            </a:endParaRPr>
          </a:p>
          <a:p>
            <a:pPr defTabSz="914400"/>
            <a:endParaRPr lang="en-US" altLang="en-US" dirty="0">
              <a:solidFill>
                <a:srgbClr val="000000"/>
              </a:solidFill>
            </a:endParaRPr>
          </a:p>
        </p:txBody>
      </p:sp>
      <p:sp>
        <p:nvSpPr>
          <p:cNvPr id="53252" name="Slide Number Placeholder 3">
            <a:extLst>
              <a:ext uri="{FF2B5EF4-FFF2-40B4-BE49-F238E27FC236}">
                <a16:creationId xmlns:a16="http://schemas.microsoft.com/office/drawing/2014/main" id="{E4F4C3F4-E5F1-45CC-1882-606DD0C2729A}"/>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B93136AE-656F-4F7A-9E86-CEB1FC4A2914}" type="slidenum">
              <a:rPr lang="en-GB" altLang="en-US" sz="1200">
                <a:latin typeface="Times" panose="02020603050405020304" pitchFamily="18" charset="0"/>
              </a:rPr>
              <a:pPr/>
              <a:t>5</a:t>
            </a:fld>
            <a:endParaRPr lang="en-GB" altLang="en-US" sz="12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D3E1F3C0-CAF1-AC4B-EFBD-E1E837070300}"/>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85097AC8-F367-4184-9504-D1E1955A9F2D}" type="slidenum">
              <a:rPr lang="en-GB" altLang="en-US" sz="1200">
                <a:latin typeface="Times" panose="02020603050405020304" pitchFamily="18" charset="0"/>
              </a:rPr>
              <a:pPr/>
              <a:t>6</a:t>
            </a:fld>
            <a:endParaRPr lang="en-GB" altLang="en-US" sz="1200">
              <a:latin typeface="Times" panose="02020603050405020304" pitchFamily="18" charset="0"/>
            </a:endParaRPr>
          </a:p>
        </p:txBody>
      </p:sp>
      <p:sp>
        <p:nvSpPr>
          <p:cNvPr id="55299" name="Rectangle 2">
            <a:extLst>
              <a:ext uri="{FF2B5EF4-FFF2-40B4-BE49-F238E27FC236}">
                <a16:creationId xmlns:a16="http://schemas.microsoft.com/office/drawing/2014/main" id="{14A9BB91-80BA-3F91-BE64-2003FECF74B8}"/>
              </a:ext>
            </a:extLst>
          </p:cNvPr>
          <p:cNvSpPr>
            <a:spLocks noGrp="1" noRot="1" noChangeAspect="1" noChangeArrowheads="1" noTextEdit="1"/>
          </p:cNvSpPr>
          <p:nvPr>
            <p:ph type="sldImg"/>
          </p:nvPr>
        </p:nvSpPr>
        <p:spPr>
          <a:ln cap="flat">
            <a:headEnd type="none" w="med" len="med"/>
            <a:tailEnd type="none" w="med" len="med"/>
          </a:ln>
        </p:spPr>
      </p:sp>
      <p:sp>
        <p:nvSpPr>
          <p:cNvPr id="55300" name="Rectangle 3">
            <a:extLst>
              <a:ext uri="{FF2B5EF4-FFF2-40B4-BE49-F238E27FC236}">
                <a16:creationId xmlns:a16="http://schemas.microsoft.com/office/drawing/2014/main" id="{637F92DA-7739-67A1-0EE9-33B713D0B9A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r>
              <a:rPr lang="en-US" altLang="en-US">
                <a:solidFill>
                  <a:srgbClr val="000000"/>
                </a:solidFill>
              </a:rPr>
              <a:t>There is no requirement in law to be a registered elector in Scotland.</a:t>
            </a:r>
          </a:p>
          <a:p>
            <a:pPr defTabSz="914400"/>
            <a:endParaRPr lang="en-US" altLang="en-US">
              <a:solidFill>
                <a:srgbClr val="000000"/>
              </a:solidFill>
            </a:endParaRPr>
          </a:p>
          <a:p>
            <a:pPr defTabSz="914400"/>
            <a:r>
              <a:rPr lang="en-US" altLang="en-US">
                <a:solidFill>
                  <a:srgbClr val="000000"/>
                </a:solidFill>
              </a:rPr>
              <a:t>An eligible Commonwealth citizen is a Commonwealth citizen who either does not need leave to enter or remain in the UK or has indefinite leave to remain in the UK.</a:t>
            </a:r>
          </a:p>
          <a:p>
            <a:pPr defTabSz="914400"/>
            <a:endParaRPr lang="en-US" altLang="en-US">
              <a:solidFill>
                <a:srgbClr val="000000"/>
              </a:solidFill>
            </a:endParaRPr>
          </a:p>
          <a:p>
            <a:pPr defTabSz="914400"/>
            <a:r>
              <a:rPr lang="en-US" altLang="en-US">
                <a:solidFill>
                  <a:srgbClr val="000000"/>
                </a:solidFill>
              </a:rPr>
              <a:t>An eligible qualifying foreign national is a person who is not a Commonwealth citizen or a citizen of the Republic of Ireland and has (or is to be treated as having) any description of such leave.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9C486155-24B1-1BE3-671A-B86141749499}"/>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075C3359-EACC-43CB-8633-E07B9ADF6106}" type="slidenum">
              <a:rPr lang="en-GB" altLang="en-US" sz="1200">
                <a:latin typeface="Times" panose="02020603050405020304" pitchFamily="18" charset="0"/>
              </a:rPr>
              <a:pPr/>
              <a:t>7</a:t>
            </a:fld>
            <a:endParaRPr lang="en-GB" altLang="en-US" sz="1200">
              <a:latin typeface="Times" panose="02020603050405020304" pitchFamily="18" charset="0"/>
            </a:endParaRPr>
          </a:p>
        </p:txBody>
      </p:sp>
      <p:sp>
        <p:nvSpPr>
          <p:cNvPr id="56323" name="Rectangle 2">
            <a:extLst>
              <a:ext uri="{FF2B5EF4-FFF2-40B4-BE49-F238E27FC236}">
                <a16:creationId xmlns:a16="http://schemas.microsoft.com/office/drawing/2014/main" id="{4E86D961-5EB1-8EF5-41F7-E9D94D2D7EBF}"/>
              </a:ext>
            </a:extLst>
          </p:cNvPr>
          <p:cNvSpPr>
            <a:spLocks noGrp="1" noRot="1" noChangeAspect="1" noChangeArrowheads="1" noTextEdit="1"/>
          </p:cNvSpPr>
          <p:nvPr>
            <p:ph type="sldImg"/>
          </p:nvPr>
        </p:nvSpPr>
        <p:spPr>
          <a:ln cap="flat">
            <a:headEnd type="none" w="med" len="med"/>
            <a:tailEnd type="none" w="med" len="med"/>
          </a:ln>
        </p:spPr>
      </p:sp>
      <p:sp>
        <p:nvSpPr>
          <p:cNvPr id="20484" name="Rectangle 3">
            <a:extLst>
              <a:ext uri="{FF2B5EF4-FFF2-40B4-BE49-F238E27FC236}">
                <a16:creationId xmlns:a16="http://schemas.microsoft.com/office/drawing/2014/main" id="{7CD099BB-6ABA-FE3E-FC67-639534D2F589}"/>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b="1">
                <a:solidFill>
                  <a:srgbClr val="000000"/>
                </a:solidFill>
                <a:latin typeface="Times" panose="02020603050405020304" pitchFamily="18" charset="0"/>
              </a:rPr>
              <a:t>Emphasise this list is NOT comprehensive. </a:t>
            </a:r>
            <a:r>
              <a:rPr lang="en-GB" altLang="en-US">
                <a:solidFill>
                  <a:srgbClr val="000000"/>
                </a:solidFill>
                <a:latin typeface="Times" panose="02020603050405020304" pitchFamily="18" charset="0"/>
              </a:rPr>
              <a:t>Candidates should read “What do I need to know before I stand as a candidate” in the Commission’s guidance for candidates and agents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57BBF25D-C0FB-F85D-C170-10C1A4A8C085}"/>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F0B72AAD-C68A-4E7F-912A-38010899F4BE}" type="slidenum">
              <a:rPr lang="en-GB" altLang="en-US" sz="1200">
                <a:latin typeface="Times" panose="02020603050405020304" pitchFamily="18" charset="0"/>
              </a:rPr>
              <a:pPr/>
              <a:t>8</a:t>
            </a:fld>
            <a:endParaRPr lang="en-GB" altLang="en-US" sz="1200">
              <a:latin typeface="Times" panose="02020603050405020304" pitchFamily="18" charset="0"/>
            </a:endParaRPr>
          </a:p>
        </p:txBody>
      </p:sp>
      <p:sp>
        <p:nvSpPr>
          <p:cNvPr id="57347" name="Rectangle 2">
            <a:extLst>
              <a:ext uri="{FF2B5EF4-FFF2-40B4-BE49-F238E27FC236}">
                <a16:creationId xmlns:a16="http://schemas.microsoft.com/office/drawing/2014/main" id="{75792955-5BC5-3F9F-9DB6-130512D5BDD8}"/>
              </a:ext>
            </a:extLst>
          </p:cNvPr>
          <p:cNvSpPr>
            <a:spLocks noGrp="1" noRot="1" noChangeAspect="1" noChangeArrowheads="1" noTextEdit="1"/>
          </p:cNvSpPr>
          <p:nvPr>
            <p:ph type="sldImg"/>
          </p:nvPr>
        </p:nvSpPr>
        <p:spPr>
          <a:ln cap="flat">
            <a:headEnd type="none" w="med" len="med"/>
            <a:tailEnd type="none" w="med" len="med"/>
          </a:ln>
        </p:spPr>
      </p:sp>
      <p:sp>
        <p:nvSpPr>
          <p:cNvPr id="22532" name="Rectangle 3">
            <a:extLst>
              <a:ext uri="{FF2B5EF4-FFF2-40B4-BE49-F238E27FC236}">
                <a16:creationId xmlns:a16="http://schemas.microsoft.com/office/drawing/2014/main" id="{843AD972-826E-B4C5-52DE-10CF51092E8B}"/>
              </a:ext>
            </a:extLst>
          </p:cNvPr>
          <p:cNvSpPr>
            <a:spLocks noGrp="1"/>
          </p:cNvSpPr>
          <p:nvPr>
            <p:ph type="body" idx="3"/>
          </p:nvPr>
        </p:nvSpPr>
        <p:spPr>
          <a:ln cap="flat" algn="ctr">
            <a:miter lim="800000"/>
            <a:headEnd type="none" w="med" len="med"/>
            <a:tailEnd type="none" w="med" len="med"/>
          </a:ln>
        </p:spPr>
        <p:txBody>
          <a:bodyPr>
            <a:noAutofit/>
          </a:bodyPr>
          <a:lstStyle/>
          <a:p>
            <a:pPr defTabSz="914400"/>
            <a:r>
              <a:rPr lang="en-GB" altLang="en-US" b="1">
                <a:solidFill>
                  <a:srgbClr val="000000"/>
                </a:solidFill>
                <a:latin typeface="Times" panose="02020603050405020304" pitchFamily="18" charset="0"/>
              </a:rPr>
              <a:t>Emphasise this list is NOT comprehensive. </a:t>
            </a:r>
            <a:r>
              <a:rPr lang="en-GB" altLang="en-US">
                <a:solidFill>
                  <a:srgbClr val="000000"/>
                </a:solidFill>
                <a:latin typeface="Times" panose="02020603050405020304" pitchFamily="18" charset="0"/>
              </a:rPr>
              <a:t>Candidates should read “What do I need to know before I stand as a candidate” in the Commission’s guidance for candidates and agents for further information on disqualifications.  </a:t>
            </a:r>
          </a:p>
          <a:p>
            <a:pPr defTabSz="914400"/>
            <a:endParaRPr lang="en-GB" altLang="en-US">
              <a:solidFill>
                <a:srgbClr val="000000"/>
              </a:solidFill>
              <a:latin typeface="Times" panose="02020603050405020304" pitchFamily="18" charset="0"/>
            </a:endParaRPr>
          </a:p>
          <a:p>
            <a:pPr defTabSz="914400"/>
            <a:r>
              <a:rPr lang="en-US" altLang="en-US">
                <a:solidFill>
                  <a:srgbClr val="000000"/>
                </a:solidFill>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p>
          <a:p>
            <a:pPr defTabSz="914400"/>
            <a:endParaRPr lang="en-US" altLang="en-US">
              <a:solidFill>
                <a:srgbClr val="000000"/>
              </a:solidFill>
            </a:endParaRPr>
          </a:p>
          <a:p>
            <a:pPr defTabSz="914400"/>
            <a:r>
              <a:rPr lang="en-US" altLang="en-US">
                <a:solidFill>
                  <a:srgbClr val="000000"/>
                </a:solidFill>
              </a:rPr>
              <a:t>The Returning Officer will not be able to confirm whether or not candidates are disqualified.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D3A81B41-68C9-6172-8531-03B8B7C48550}"/>
              </a:ext>
            </a:extLst>
          </p:cNvPr>
          <p:cNvSpPr>
            <a:spLocks noGrp="1" noRot="1" noChangeAspect="1" noChangeArrowheads="1" noTextEdit="1"/>
          </p:cNvSpPr>
          <p:nvPr>
            <p:ph type="sldImg"/>
          </p:nvPr>
        </p:nvSpPr>
        <p:spPr>
          <a:ln cap="flat">
            <a:headEnd type="none" w="med" len="med"/>
            <a:tailEnd type="none" w="med" len="med"/>
          </a:ln>
        </p:spPr>
      </p:sp>
      <p:sp>
        <p:nvSpPr>
          <p:cNvPr id="58371" name="Notes Placeholder 2">
            <a:extLst>
              <a:ext uri="{FF2B5EF4-FFF2-40B4-BE49-F238E27FC236}">
                <a16:creationId xmlns:a16="http://schemas.microsoft.com/office/drawing/2014/main" id="{F58D3F12-6DD8-A342-EF77-D9DADC67789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endParaRPr lang="en-US" altLang="en-US">
              <a:solidFill>
                <a:srgbClr val="000000"/>
              </a:solidFill>
              <a:latin typeface="Times" panose="02020603050405020304" pitchFamily="18" charset="0"/>
            </a:endParaRPr>
          </a:p>
        </p:txBody>
      </p:sp>
      <p:sp>
        <p:nvSpPr>
          <p:cNvPr id="58372" name="Slide Number Placeholder 3">
            <a:extLst>
              <a:ext uri="{FF2B5EF4-FFF2-40B4-BE49-F238E27FC236}">
                <a16:creationId xmlns:a16="http://schemas.microsoft.com/office/drawing/2014/main" id="{78123729-D755-FA6E-9FFD-40123502CB4D}"/>
              </a:ext>
            </a:extLst>
          </p:cNvPr>
          <p:cNvSpPr>
            <a:spLocks noGrp="1" noChangeArrowheads="1"/>
          </p:cNvSpPr>
          <p:nvPr>
            <p:ph type="sldNum" sz="quarter" idx="5"/>
          </p:nvPr>
        </p:nvSpPr>
        <p:spPr>
          <a:noFill/>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2400">
                <a:solidFill>
                  <a:srgbClr val="000000"/>
                </a:solidFill>
                <a:latin typeface="Arial" panose="020B0604020202020204" pitchFamily="34" charset="0"/>
                <a:cs typeface="Arial" panose="020B0604020202020204" pitchFamily="34" charset="0"/>
              </a:defRPr>
            </a:lvl1pPr>
            <a:lvl2pPr eaLnBrk="0" hangingPunct="0">
              <a:defRPr sz="2400">
                <a:solidFill>
                  <a:srgbClr val="000000"/>
                </a:solidFill>
                <a:latin typeface="Arial" panose="020B0604020202020204" pitchFamily="34" charset="0"/>
                <a:cs typeface="Arial" panose="020B0604020202020204" pitchFamily="34" charset="0"/>
              </a:defRPr>
            </a:lvl2pPr>
            <a:lvl3pPr eaLnBrk="0" hangingPunct="0">
              <a:defRPr sz="2400">
                <a:solidFill>
                  <a:srgbClr val="000000"/>
                </a:solidFill>
                <a:latin typeface="Arial" panose="020B0604020202020204" pitchFamily="34" charset="0"/>
                <a:cs typeface="Arial" panose="020B0604020202020204" pitchFamily="34" charset="0"/>
              </a:defRPr>
            </a:lvl3pPr>
            <a:lvl4pPr eaLnBrk="0" hangingPunct="0">
              <a:defRPr sz="2400">
                <a:solidFill>
                  <a:srgbClr val="000000"/>
                </a:solidFill>
                <a:latin typeface="Arial" panose="020B0604020202020204" pitchFamily="34" charset="0"/>
                <a:cs typeface="Arial" panose="020B0604020202020204" pitchFamily="34" charset="0"/>
              </a:defRPr>
            </a:lvl4pPr>
            <a:lvl5pPr eaLnBrk="0" hangingPunct="0">
              <a:defRPr sz="2400">
                <a:solidFill>
                  <a:srgbClr val="000000"/>
                </a:solidFill>
                <a:latin typeface="Arial" panose="020B0604020202020204" pitchFamily="34" charset="0"/>
                <a:cs typeface="Arial" panose="020B0604020202020204" pitchFamily="34" charset="0"/>
              </a:defRPr>
            </a:lvl5pPr>
            <a:lvl6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6pPr>
            <a:lvl7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7pPr>
            <a:lvl8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8pPr>
            <a:lvl9pPr eaLnBrk="0" fontAlgn="base" hangingPunct="0">
              <a:spcBef>
                <a:spcPct val="0"/>
              </a:spcBef>
              <a:spcAft>
                <a:spcPct val="0"/>
              </a:spcAft>
              <a:buSzPct val="100000"/>
              <a:defRPr sz="2400">
                <a:solidFill>
                  <a:srgbClr val="000000"/>
                </a:solidFill>
                <a:latin typeface="Arial" panose="020B0604020202020204" pitchFamily="34" charset="0"/>
                <a:cs typeface="Arial" panose="020B0604020202020204" pitchFamily="34" charset="0"/>
              </a:defRPr>
            </a:lvl9pPr>
          </a:lstStyle>
          <a:p>
            <a:fld id="{2F613414-B575-4E68-9D42-8BB131DC6542}" type="slidenum">
              <a:rPr lang="en-GB" altLang="en-US" sz="1200">
                <a:latin typeface="Times" panose="02020603050405020304" pitchFamily="18" charset="0"/>
              </a:rPr>
              <a:pPr/>
              <a:t>9</a:t>
            </a:fld>
            <a:endParaRPr lang="en-GB" altLang="en-US" sz="12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14" descr="electoral com_rev">
            <a:extLst>
              <a:ext uri="{FF2B5EF4-FFF2-40B4-BE49-F238E27FC236}">
                <a16:creationId xmlns:a16="http://schemas.microsoft.com/office/drawing/2014/main" id="{00F2D8D7-8F88-F2B3-CBC8-8C0BC418F2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altLang="en-US" noProof="0"/>
              <a:t>Click to edit Master </a:t>
            </a:r>
            <a:br>
              <a:rPr lang="en-GB" altLang="en-US" noProof="0"/>
            </a:br>
            <a:r>
              <a:rPr lang="en-GB" altLang="en-US"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altLang="en-US" noProof="0"/>
              <a:t>Click to edit Master subtitle style</a:t>
            </a:r>
          </a:p>
        </p:txBody>
      </p:sp>
      <p:sp>
        <p:nvSpPr>
          <p:cNvPr id="3" name="Slide Number Placeholder 6">
            <a:extLst>
              <a:ext uri="{FF2B5EF4-FFF2-40B4-BE49-F238E27FC236}">
                <a16:creationId xmlns:a16="http://schemas.microsoft.com/office/drawing/2014/main" id="{02762877-1501-88A7-4B0E-4EC5696BB945}"/>
              </a:ext>
            </a:extLst>
          </p:cNvPr>
          <p:cNvSpPr>
            <a:spLocks noGrp="1" noChangeArrowheads="1"/>
          </p:cNvSpPr>
          <p:nvPr>
            <p:ph type="sldNum" sz="quarter" idx="10"/>
          </p:nvPr>
        </p:nvSpPr>
        <p:spPr>
          <a:ln cap="flat" algn="ctr">
            <a:round/>
            <a:headEnd type="none" w="med" len="med"/>
            <a:tailEnd type="none" w="med" len="med"/>
          </a:ln>
        </p:spPr>
        <p:txBody>
          <a:bodyPr/>
          <a:lstStyle>
            <a:lvl1pPr>
              <a:defRPr>
                <a:solidFill>
                  <a:srgbClr val="FFFFFF"/>
                </a:solidFill>
              </a:defRPr>
            </a:lvl1pPr>
          </a:lstStyle>
          <a:p>
            <a:fld id="{303D6426-85D0-44E1-B766-EF29AEC02C09}" type="slidenum">
              <a:rPr lang="en-GB" altLang="en-US"/>
              <a:pPr/>
              <a:t>‹#›</a:t>
            </a:fld>
            <a:endParaRPr lang="en-GB" altLang="en-US"/>
          </a:p>
        </p:txBody>
      </p:sp>
      <p:sp>
        <p:nvSpPr>
          <p:cNvPr id="4" name="Date Placeholder 4">
            <a:extLst>
              <a:ext uri="{FF2B5EF4-FFF2-40B4-BE49-F238E27FC236}">
                <a16:creationId xmlns:a16="http://schemas.microsoft.com/office/drawing/2014/main" id="{9BF4E5DF-A058-D478-741A-49AACEAABE83}"/>
              </a:ext>
            </a:extLst>
          </p:cNvPr>
          <p:cNvSpPr>
            <a:spLocks noGrp="1" noChangeArrowheads="1"/>
          </p:cNvSpPr>
          <p:nvPr>
            <p:ph type="dt" sz="half" idx="11"/>
          </p:nvPr>
        </p:nvSpPr>
        <p:spPr>
          <a:ln cap="flat" algn="ctr">
            <a:round/>
            <a:headEnd type="none" w="med" len="med"/>
            <a:tailEnd type="none" w="med" len="med"/>
          </a:ln>
        </p:spPr>
        <p:txBody>
          <a:bodyPr/>
          <a:lstStyle>
            <a:lvl1pPr>
              <a:defRPr/>
            </a:lvl1pPr>
          </a:lstStyle>
          <a:p>
            <a:endParaRPr lang="en-GB"/>
          </a:p>
        </p:txBody>
      </p:sp>
      <p:sp>
        <p:nvSpPr>
          <p:cNvPr id="5" name="Footer Placeholder 5">
            <a:extLst>
              <a:ext uri="{FF2B5EF4-FFF2-40B4-BE49-F238E27FC236}">
                <a16:creationId xmlns:a16="http://schemas.microsoft.com/office/drawing/2014/main" id="{0E8A5341-640E-7964-058E-6EEE6965050E}"/>
              </a:ext>
            </a:extLst>
          </p:cNvPr>
          <p:cNvSpPr>
            <a:spLocks noGrp="1" noChangeArrowheads="1"/>
          </p:cNvSpPr>
          <p:nvPr>
            <p:ph type="ftr" sz="quarter" idx="12"/>
          </p:nvPr>
        </p:nvSpPr>
        <p:spPr>
          <a:ln cap="flat" algn="ctr">
            <a:round/>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3528620974"/>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68A4BA3D-A482-6027-96CF-FA32E4940CA1}"/>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C09F086D-5161-8FAF-77C1-87C8CC537E1B}"/>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F07DE6CA-0879-AE7A-CBF2-A686E1B02198}"/>
              </a:ext>
            </a:extLst>
          </p:cNvPr>
          <p:cNvSpPr>
            <a:spLocks noGrp="1" noChangeArrowheads="1"/>
          </p:cNvSpPr>
          <p:nvPr>
            <p:ph type="sldNum" sz="quarter" idx="12"/>
          </p:nvPr>
        </p:nvSpPr>
        <p:spPr>
          <a:ln/>
        </p:spPr>
        <p:txBody>
          <a:bodyPr/>
          <a:lstStyle>
            <a:lvl1pPr>
              <a:defRPr/>
            </a:lvl1pPr>
          </a:lstStyle>
          <a:p>
            <a:fld id="{C893868C-D163-4D9C-B6B7-8D45546011D7}" type="slidenum">
              <a:rPr lang="en-GB" altLang="en-US"/>
              <a:pPr/>
              <a:t>‹#›</a:t>
            </a:fld>
            <a:endParaRPr lang="en-GB" altLang="en-US"/>
          </a:p>
        </p:txBody>
      </p:sp>
    </p:spTree>
    <p:extLst>
      <p:ext uri="{BB962C8B-B14F-4D97-AF65-F5344CB8AC3E}">
        <p14:creationId xmlns:p14="http://schemas.microsoft.com/office/powerpoint/2010/main" val="219640108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320373CA-B73E-139D-E13C-A068C00D4E1F}"/>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FF44328D-7235-6B08-1845-48757F3BF5E8}"/>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AA1A27FE-C2B9-61A0-F313-2E271420FE65}"/>
              </a:ext>
            </a:extLst>
          </p:cNvPr>
          <p:cNvSpPr>
            <a:spLocks noGrp="1" noChangeArrowheads="1"/>
          </p:cNvSpPr>
          <p:nvPr>
            <p:ph type="sldNum" sz="quarter" idx="12"/>
          </p:nvPr>
        </p:nvSpPr>
        <p:spPr>
          <a:ln/>
        </p:spPr>
        <p:txBody>
          <a:bodyPr/>
          <a:lstStyle>
            <a:lvl1pPr>
              <a:defRPr/>
            </a:lvl1pPr>
          </a:lstStyle>
          <a:p>
            <a:fld id="{D9E5EF95-94D3-4118-BB04-72D4232B964D}" type="slidenum">
              <a:rPr lang="en-GB" altLang="en-US"/>
              <a:pPr/>
              <a:t>‹#›</a:t>
            </a:fld>
            <a:endParaRPr lang="en-GB" altLang="en-US"/>
          </a:p>
        </p:txBody>
      </p:sp>
    </p:spTree>
    <p:extLst>
      <p:ext uri="{BB962C8B-B14F-4D97-AF65-F5344CB8AC3E}">
        <p14:creationId xmlns:p14="http://schemas.microsoft.com/office/powerpoint/2010/main" val="240560261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ext Placeholder 2"/>
          <p:cNvSpPr>
            <a:spLocks noGrp="1"/>
          </p:cNvSpPr>
          <p:nvPr>
            <p:ph type="body" sz="half" idx="1"/>
          </p:nvPr>
        </p:nvSpPr>
        <p:spPr>
          <a:xfrm>
            <a:off x="2971800" y="18288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2971800" y="4038600"/>
            <a:ext cx="5943600" cy="20574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95AC07BA-827C-AF4A-2843-B658584ED1AD}"/>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CFC8C3BC-4397-119F-230A-542B4911314F}"/>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62A30207-8204-8EB7-540A-2EC43040D849}"/>
              </a:ext>
            </a:extLst>
          </p:cNvPr>
          <p:cNvSpPr>
            <a:spLocks noGrp="1" noChangeArrowheads="1"/>
          </p:cNvSpPr>
          <p:nvPr>
            <p:ph type="sldNum" sz="quarter" idx="12"/>
          </p:nvPr>
        </p:nvSpPr>
        <p:spPr>
          <a:ln/>
        </p:spPr>
        <p:txBody>
          <a:bodyPr/>
          <a:lstStyle>
            <a:lvl1pPr>
              <a:defRPr/>
            </a:lvl1pPr>
          </a:lstStyle>
          <a:p>
            <a:fld id="{5A74E445-0D5A-4E7B-B24B-10C6610EA103}" type="slidenum">
              <a:rPr lang="en-GB" altLang="en-US"/>
              <a:pPr/>
              <a:t>‹#›</a:t>
            </a:fld>
            <a:endParaRPr lang="en-GB" altLang="en-US"/>
          </a:p>
        </p:txBody>
      </p:sp>
    </p:spTree>
    <p:extLst>
      <p:ext uri="{BB962C8B-B14F-4D97-AF65-F5344CB8AC3E}">
        <p14:creationId xmlns:p14="http://schemas.microsoft.com/office/powerpoint/2010/main" val="344512965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Table Placeholder 2"/>
          <p:cNvSpPr>
            <a:spLocks noGrp="1"/>
          </p:cNvSpPr>
          <p:nvPr>
            <p:ph type="tbl"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2C5B1C4F-472E-9810-720C-1D5ABDA1CC3B}"/>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8595DA12-E9B5-252E-58C0-FCD15ED16BD0}"/>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2F405DE3-5AD4-F5A9-4651-BF496CE72AD0}"/>
              </a:ext>
            </a:extLst>
          </p:cNvPr>
          <p:cNvSpPr>
            <a:spLocks noGrp="1" noChangeArrowheads="1"/>
          </p:cNvSpPr>
          <p:nvPr>
            <p:ph type="sldNum" sz="quarter" idx="12"/>
          </p:nvPr>
        </p:nvSpPr>
        <p:spPr>
          <a:ln/>
        </p:spPr>
        <p:txBody>
          <a:bodyPr/>
          <a:lstStyle>
            <a:lvl1pPr>
              <a:defRPr/>
            </a:lvl1pPr>
          </a:lstStyle>
          <a:p>
            <a:fld id="{88CD563F-0025-42B2-AF19-57C46A7DA6A0}" type="slidenum">
              <a:rPr lang="en-GB" altLang="en-US"/>
              <a:pPr/>
              <a:t>‹#›</a:t>
            </a:fld>
            <a:endParaRPr lang="en-GB" altLang="en-US"/>
          </a:p>
        </p:txBody>
      </p:sp>
    </p:spTree>
    <p:extLst>
      <p:ext uri="{BB962C8B-B14F-4D97-AF65-F5344CB8AC3E}">
        <p14:creationId xmlns:p14="http://schemas.microsoft.com/office/powerpoint/2010/main" val="142455198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SmartArt Placeholder 2"/>
          <p:cNvSpPr>
            <a:spLocks noGrp="1"/>
          </p:cNvSpPr>
          <p:nvPr>
            <p:ph type="dgm" idx="1"/>
          </p:nvPr>
        </p:nvSpPr>
        <p:spPr>
          <a:xfrm>
            <a:off x="2971800" y="1828800"/>
            <a:ext cx="5943600" cy="4267200"/>
          </a:xfrm>
        </p:spPr>
        <p:txBody>
          <a:bodyPr/>
          <a:lstStyle/>
          <a:p>
            <a:pPr lvl="0"/>
            <a:endParaRPr lang="en-GB" altLang="en-US" noProof="0"/>
          </a:p>
        </p:txBody>
      </p:sp>
      <p:sp>
        <p:nvSpPr>
          <p:cNvPr id="4" name="Rectangle 4">
            <a:extLst>
              <a:ext uri="{FF2B5EF4-FFF2-40B4-BE49-F238E27FC236}">
                <a16:creationId xmlns:a16="http://schemas.microsoft.com/office/drawing/2014/main" id="{84D43405-224B-5CE4-C13B-E750465D7D78}"/>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C69DC636-DBBF-3A1F-62A8-E8BB8B881F7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8AD9F469-1644-CE9E-74FC-C8F79F0A99F2}"/>
              </a:ext>
            </a:extLst>
          </p:cNvPr>
          <p:cNvSpPr>
            <a:spLocks noGrp="1" noChangeArrowheads="1"/>
          </p:cNvSpPr>
          <p:nvPr>
            <p:ph type="sldNum" sz="quarter" idx="12"/>
          </p:nvPr>
        </p:nvSpPr>
        <p:spPr>
          <a:ln/>
        </p:spPr>
        <p:txBody>
          <a:bodyPr/>
          <a:lstStyle>
            <a:lvl1pPr>
              <a:defRPr/>
            </a:lvl1pPr>
          </a:lstStyle>
          <a:p>
            <a:fld id="{DBD8CD62-C5E2-4AC4-AFA3-61A16BD1FC6F}" type="slidenum">
              <a:rPr lang="en-GB" altLang="en-US"/>
              <a:pPr/>
              <a:t>‹#›</a:t>
            </a:fld>
            <a:endParaRPr lang="en-GB" altLang="en-US"/>
          </a:p>
        </p:txBody>
      </p:sp>
    </p:spTree>
    <p:extLst>
      <p:ext uri="{BB962C8B-B14F-4D97-AF65-F5344CB8AC3E}">
        <p14:creationId xmlns:p14="http://schemas.microsoft.com/office/powerpoint/2010/main" val="300327723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1C887079-0BAE-7CD1-E1C5-4ADBCC7D13E4}"/>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E1BA08DC-5218-F874-9BD1-41EC030EDA0C}"/>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BC9AF6A1-A9D3-4027-221F-7C847588360E}"/>
              </a:ext>
            </a:extLst>
          </p:cNvPr>
          <p:cNvSpPr>
            <a:spLocks noGrp="1" noChangeArrowheads="1"/>
          </p:cNvSpPr>
          <p:nvPr>
            <p:ph type="sldNum" sz="quarter" idx="12"/>
          </p:nvPr>
        </p:nvSpPr>
        <p:spPr>
          <a:ln/>
        </p:spPr>
        <p:txBody>
          <a:bodyPr/>
          <a:lstStyle>
            <a:lvl1pPr>
              <a:defRPr/>
            </a:lvl1pPr>
          </a:lstStyle>
          <a:p>
            <a:fld id="{8CE7FA70-DCF0-4C6F-8F11-8EC4365E80F7}" type="slidenum">
              <a:rPr lang="en-GB" altLang="en-US"/>
              <a:pPr/>
              <a:t>‹#›</a:t>
            </a:fld>
            <a:endParaRPr lang="en-GB" altLang="en-US"/>
          </a:p>
        </p:txBody>
      </p:sp>
    </p:spTree>
    <p:extLst>
      <p:ext uri="{BB962C8B-B14F-4D97-AF65-F5344CB8AC3E}">
        <p14:creationId xmlns:p14="http://schemas.microsoft.com/office/powerpoint/2010/main" val="214633142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4">
            <a:extLst>
              <a:ext uri="{FF2B5EF4-FFF2-40B4-BE49-F238E27FC236}">
                <a16:creationId xmlns:a16="http://schemas.microsoft.com/office/drawing/2014/main" id="{B3487B45-E4F0-472A-A5C8-1F53DB409E83}"/>
              </a:ext>
            </a:extLst>
          </p:cNvPr>
          <p:cNvSpPr>
            <a:spLocks noGrp="1" noChangeArrowheads="1"/>
          </p:cNvSpPr>
          <p:nvPr>
            <p:ph type="dt" sz="half" idx="10"/>
          </p:nvPr>
        </p:nvSpPr>
        <p:spPr>
          <a:ln/>
        </p:spPr>
        <p:txBody>
          <a:bodyPr/>
          <a:lstStyle>
            <a:lvl1pPr>
              <a:defRPr/>
            </a:lvl1pPr>
          </a:lstStyle>
          <a:p>
            <a:endParaRPr lang="en-GB"/>
          </a:p>
        </p:txBody>
      </p:sp>
      <p:sp>
        <p:nvSpPr>
          <p:cNvPr id="5" name="Rectangle 5">
            <a:extLst>
              <a:ext uri="{FF2B5EF4-FFF2-40B4-BE49-F238E27FC236}">
                <a16:creationId xmlns:a16="http://schemas.microsoft.com/office/drawing/2014/main" id="{B1B579AD-31A6-3877-1F53-1A613E912D42}"/>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D347F186-38FA-59A1-3E16-089E78D6F91F}"/>
              </a:ext>
            </a:extLst>
          </p:cNvPr>
          <p:cNvSpPr>
            <a:spLocks noGrp="1" noChangeArrowheads="1"/>
          </p:cNvSpPr>
          <p:nvPr>
            <p:ph type="sldNum" sz="quarter" idx="12"/>
          </p:nvPr>
        </p:nvSpPr>
        <p:spPr>
          <a:ln/>
        </p:spPr>
        <p:txBody>
          <a:bodyPr/>
          <a:lstStyle>
            <a:lvl1pPr>
              <a:defRPr/>
            </a:lvl1pPr>
          </a:lstStyle>
          <a:p>
            <a:fld id="{FA339CCE-25D2-4F95-B3DE-8D62800E0F72}" type="slidenum">
              <a:rPr lang="en-GB" altLang="en-US"/>
              <a:pPr/>
              <a:t>‹#›</a:t>
            </a:fld>
            <a:endParaRPr lang="en-GB" altLang="en-US"/>
          </a:p>
        </p:txBody>
      </p:sp>
    </p:spTree>
    <p:extLst>
      <p:ext uri="{BB962C8B-B14F-4D97-AF65-F5344CB8AC3E}">
        <p14:creationId xmlns:p14="http://schemas.microsoft.com/office/powerpoint/2010/main" val="134661970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05225E79-8B6B-9D6F-143A-CD9B420B843F}"/>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95B8F73D-2BE8-2DB5-2A34-2484C797F126}"/>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60FB04B6-45E6-8923-81CA-5DBB7AACE863}"/>
              </a:ext>
            </a:extLst>
          </p:cNvPr>
          <p:cNvSpPr>
            <a:spLocks noGrp="1" noChangeArrowheads="1"/>
          </p:cNvSpPr>
          <p:nvPr>
            <p:ph type="sldNum" sz="quarter" idx="12"/>
          </p:nvPr>
        </p:nvSpPr>
        <p:spPr>
          <a:ln/>
        </p:spPr>
        <p:txBody>
          <a:bodyPr/>
          <a:lstStyle>
            <a:lvl1pPr>
              <a:defRPr/>
            </a:lvl1pPr>
          </a:lstStyle>
          <a:p>
            <a:fld id="{F938F5D0-1736-4A12-8BD5-4618801B8089}" type="slidenum">
              <a:rPr lang="en-GB" altLang="en-US"/>
              <a:pPr/>
              <a:t>‹#›</a:t>
            </a:fld>
            <a:endParaRPr lang="en-GB" altLang="en-US"/>
          </a:p>
        </p:txBody>
      </p:sp>
    </p:spTree>
    <p:extLst>
      <p:ext uri="{BB962C8B-B14F-4D97-AF65-F5344CB8AC3E}">
        <p14:creationId xmlns:p14="http://schemas.microsoft.com/office/powerpoint/2010/main" val="2299129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Rectangle 4">
            <a:extLst>
              <a:ext uri="{FF2B5EF4-FFF2-40B4-BE49-F238E27FC236}">
                <a16:creationId xmlns:a16="http://schemas.microsoft.com/office/drawing/2014/main" id="{6AF39543-5929-090C-EEDA-208C72A1DF67}"/>
              </a:ext>
            </a:extLst>
          </p:cNvPr>
          <p:cNvSpPr>
            <a:spLocks noGrp="1" noChangeArrowheads="1"/>
          </p:cNvSpPr>
          <p:nvPr>
            <p:ph type="dt" sz="half" idx="10"/>
          </p:nvPr>
        </p:nvSpPr>
        <p:spPr>
          <a:ln/>
        </p:spPr>
        <p:txBody>
          <a:bodyPr/>
          <a:lstStyle>
            <a:lvl1pPr>
              <a:defRPr/>
            </a:lvl1pPr>
          </a:lstStyle>
          <a:p>
            <a:endParaRPr lang="en-GB"/>
          </a:p>
        </p:txBody>
      </p:sp>
      <p:sp>
        <p:nvSpPr>
          <p:cNvPr id="8" name="Rectangle 5">
            <a:extLst>
              <a:ext uri="{FF2B5EF4-FFF2-40B4-BE49-F238E27FC236}">
                <a16:creationId xmlns:a16="http://schemas.microsoft.com/office/drawing/2014/main" id="{618B61CB-C446-9D51-8B37-F2F95CEE3473}"/>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14294CF0-658D-21C2-F1EC-E8FD8AFFF93D}"/>
              </a:ext>
            </a:extLst>
          </p:cNvPr>
          <p:cNvSpPr>
            <a:spLocks noGrp="1" noChangeArrowheads="1"/>
          </p:cNvSpPr>
          <p:nvPr>
            <p:ph type="sldNum" sz="quarter" idx="12"/>
          </p:nvPr>
        </p:nvSpPr>
        <p:spPr>
          <a:ln/>
        </p:spPr>
        <p:txBody>
          <a:bodyPr/>
          <a:lstStyle>
            <a:lvl1pPr>
              <a:defRPr/>
            </a:lvl1pPr>
          </a:lstStyle>
          <a:p>
            <a:fld id="{BF6DF150-93FD-4809-A48F-48D2EE136084}" type="slidenum">
              <a:rPr lang="en-GB" altLang="en-US"/>
              <a:pPr/>
              <a:t>‹#›</a:t>
            </a:fld>
            <a:endParaRPr lang="en-GB" altLang="en-US"/>
          </a:p>
        </p:txBody>
      </p:sp>
    </p:spTree>
    <p:extLst>
      <p:ext uri="{BB962C8B-B14F-4D97-AF65-F5344CB8AC3E}">
        <p14:creationId xmlns:p14="http://schemas.microsoft.com/office/powerpoint/2010/main" val="227422101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4">
            <a:extLst>
              <a:ext uri="{FF2B5EF4-FFF2-40B4-BE49-F238E27FC236}">
                <a16:creationId xmlns:a16="http://schemas.microsoft.com/office/drawing/2014/main" id="{0FEBFCE3-7485-F069-686D-AFF04FD62C27}"/>
              </a:ext>
            </a:extLst>
          </p:cNvPr>
          <p:cNvSpPr>
            <a:spLocks noGrp="1" noChangeArrowheads="1"/>
          </p:cNvSpPr>
          <p:nvPr>
            <p:ph type="dt" sz="half" idx="10"/>
          </p:nvPr>
        </p:nvSpPr>
        <p:spPr>
          <a:ln/>
        </p:spPr>
        <p:txBody>
          <a:bodyPr/>
          <a:lstStyle>
            <a:lvl1pPr>
              <a:defRPr/>
            </a:lvl1pPr>
          </a:lstStyle>
          <a:p>
            <a:endParaRPr lang="en-GB"/>
          </a:p>
        </p:txBody>
      </p:sp>
      <p:sp>
        <p:nvSpPr>
          <p:cNvPr id="4" name="Rectangle 5">
            <a:extLst>
              <a:ext uri="{FF2B5EF4-FFF2-40B4-BE49-F238E27FC236}">
                <a16:creationId xmlns:a16="http://schemas.microsoft.com/office/drawing/2014/main" id="{C7BB8236-8827-82AA-D70C-920BDAA02C12}"/>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E7BC79C5-F38F-3030-301A-5418EE30E945}"/>
              </a:ext>
            </a:extLst>
          </p:cNvPr>
          <p:cNvSpPr>
            <a:spLocks noGrp="1" noChangeArrowheads="1"/>
          </p:cNvSpPr>
          <p:nvPr>
            <p:ph type="sldNum" sz="quarter" idx="12"/>
          </p:nvPr>
        </p:nvSpPr>
        <p:spPr>
          <a:ln/>
        </p:spPr>
        <p:txBody>
          <a:bodyPr/>
          <a:lstStyle>
            <a:lvl1pPr>
              <a:defRPr/>
            </a:lvl1pPr>
          </a:lstStyle>
          <a:p>
            <a:fld id="{C808BDD6-D3B3-4F02-BDE1-C8E0D5B066D5}" type="slidenum">
              <a:rPr lang="en-GB" altLang="en-US"/>
              <a:pPr/>
              <a:t>‹#›</a:t>
            </a:fld>
            <a:endParaRPr lang="en-GB" altLang="en-US"/>
          </a:p>
        </p:txBody>
      </p:sp>
    </p:spTree>
    <p:extLst>
      <p:ext uri="{BB962C8B-B14F-4D97-AF65-F5344CB8AC3E}">
        <p14:creationId xmlns:p14="http://schemas.microsoft.com/office/powerpoint/2010/main" val="110117700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656FA2-33BD-F373-AE16-038FB4A85FF0}"/>
              </a:ext>
            </a:extLst>
          </p:cNvPr>
          <p:cNvSpPr>
            <a:spLocks noGrp="1" noChangeArrowheads="1"/>
          </p:cNvSpPr>
          <p:nvPr>
            <p:ph type="dt" sz="half" idx="10"/>
          </p:nvPr>
        </p:nvSpPr>
        <p:spPr>
          <a:ln/>
        </p:spPr>
        <p:txBody>
          <a:bodyPr/>
          <a:lstStyle>
            <a:lvl1pPr>
              <a:defRPr/>
            </a:lvl1pPr>
          </a:lstStyle>
          <a:p>
            <a:endParaRPr lang="en-GB"/>
          </a:p>
        </p:txBody>
      </p:sp>
      <p:sp>
        <p:nvSpPr>
          <p:cNvPr id="3" name="Rectangle 5">
            <a:extLst>
              <a:ext uri="{FF2B5EF4-FFF2-40B4-BE49-F238E27FC236}">
                <a16:creationId xmlns:a16="http://schemas.microsoft.com/office/drawing/2014/main" id="{18E3B3E2-45F4-59F1-EF5B-A1796616228C}"/>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92CCF1E4-ECAF-F4D7-4AC9-7C8FDA0AC36C}"/>
              </a:ext>
            </a:extLst>
          </p:cNvPr>
          <p:cNvSpPr>
            <a:spLocks noGrp="1" noChangeArrowheads="1"/>
          </p:cNvSpPr>
          <p:nvPr>
            <p:ph type="sldNum" sz="quarter" idx="12"/>
          </p:nvPr>
        </p:nvSpPr>
        <p:spPr>
          <a:ln/>
        </p:spPr>
        <p:txBody>
          <a:bodyPr/>
          <a:lstStyle>
            <a:lvl1pPr>
              <a:defRPr/>
            </a:lvl1pPr>
          </a:lstStyle>
          <a:p>
            <a:fld id="{FE8B1E1C-574D-46C4-BD84-18B02AB6683E}" type="slidenum">
              <a:rPr lang="en-GB" altLang="en-US"/>
              <a:pPr/>
              <a:t>‹#›</a:t>
            </a:fld>
            <a:endParaRPr lang="en-GB" altLang="en-US"/>
          </a:p>
        </p:txBody>
      </p:sp>
    </p:spTree>
    <p:extLst>
      <p:ext uri="{BB962C8B-B14F-4D97-AF65-F5344CB8AC3E}">
        <p14:creationId xmlns:p14="http://schemas.microsoft.com/office/powerpoint/2010/main" val="4599730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529FAE4C-91FE-B73F-52F6-EED18C11712F}"/>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D94028D2-3C34-C952-A5D7-B7BF989F3761}"/>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EA0058DD-3AE8-EA30-416C-425F5C3BCE13}"/>
              </a:ext>
            </a:extLst>
          </p:cNvPr>
          <p:cNvSpPr>
            <a:spLocks noGrp="1" noChangeArrowheads="1"/>
          </p:cNvSpPr>
          <p:nvPr>
            <p:ph type="sldNum" sz="quarter" idx="12"/>
          </p:nvPr>
        </p:nvSpPr>
        <p:spPr>
          <a:ln/>
        </p:spPr>
        <p:txBody>
          <a:bodyPr/>
          <a:lstStyle>
            <a:lvl1pPr>
              <a:defRPr/>
            </a:lvl1pPr>
          </a:lstStyle>
          <a:p>
            <a:fld id="{5BF077B1-FC83-4C5B-AF6F-795CD1DCFA2A}" type="slidenum">
              <a:rPr lang="en-GB" altLang="en-US"/>
              <a:pPr/>
              <a:t>‹#›</a:t>
            </a:fld>
            <a:endParaRPr lang="en-GB" altLang="en-US"/>
          </a:p>
        </p:txBody>
      </p:sp>
    </p:spTree>
    <p:extLst>
      <p:ext uri="{BB962C8B-B14F-4D97-AF65-F5344CB8AC3E}">
        <p14:creationId xmlns:p14="http://schemas.microsoft.com/office/powerpoint/2010/main" val="426415967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B28AFCB8-C095-B9D8-3C37-F2AA90558E72}"/>
              </a:ext>
            </a:extLst>
          </p:cNvPr>
          <p:cNvSpPr>
            <a:spLocks noGrp="1" noChangeArrowheads="1"/>
          </p:cNvSpPr>
          <p:nvPr>
            <p:ph type="dt" sz="half" idx="10"/>
          </p:nvPr>
        </p:nvSpPr>
        <p:spPr>
          <a:ln/>
        </p:spPr>
        <p:txBody>
          <a:bodyPr/>
          <a:lstStyle>
            <a:lvl1pPr>
              <a:defRPr/>
            </a:lvl1pPr>
          </a:lstStyle>
          <a:p>
            <a:endParaRPr lang="en-GB"/>
          </a:p>
        </p:txBody>
      </p:sp>
      <p:sp>
        <p:nvSpPr>
          <p:cNvPr id="6" name="Rectangle 5">
            <a:extLst>
              <a:ext uri="{FF2B5EF4-FFF2-40B4-BE49-F238E27FC236}">
                <a16:creationId xmlns:a16="http://schemas.microsoft.com/office/drawing/2014/main" id="{87FC9935-7284-5C2C-74D4-A6B12552D94B}"/>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87CFFD88-8643-9E59-05FE-C3AAC3C5C161}"/>
              </a:ext>
            </a:extLst>
          </p:cNvPr>
          <p:cNvSpPr>
            <a:spLocks noGrp="1" noChangeArrowheads="1"/>
          </p:cNvSpPr>
          <p:nvPr>
            <p:ph type="sldNum" sz="quarter" idx="12"/>
          </p:nvPr>
        </p:nvSpPr>
        <p:spPr>
          <a:ln/>
        </p:spPr>
        <p:txBody>
          <a:bodyPr/>
          <a:lstStyle>
            <a:lvl1pPr>
              <a:defRPr/>
            </a:lvl1pPr>
          </a:lstStyle>
          <a:p>
            <a:fld id="{C15006CE-29BE-41EC-AFE5-AF74C79777EC}" type="slidenum">
              <a:rPr lang="en-GB" altLang="en-US"/>
              <a:pPr/>
              <a:t>‹#›</a:t>
            </a:fld>
            <a:endParaRPr lang="en-GB" altLang="en-US"/>
          </a:p>
        </p:txBody>
      </p:sp>
    </p:spTree>
    <p:extLst>
      <p:ext uri="{BB962C8B-B14F-4D97-AF65-F5344CB8AC3E}">
        <p14:creationId xmlns:p14="http://schemas.microsoft.com/office/powerpoint/2010/main" val="406754161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29A2E6B-EF9D-0E02-6BDD-A7B237DDE535}"/>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E5B14FAC-1C50-5410-74C0-B1E05399F459}"/>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49A561F5-5523-4E58-4C65-EA186E7F568D}"/>
              </a:ext>
            </a:extLst>
          </p:cNvPr>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29" name="Rectangle 5">
            <a:extLst>
              <a:ext uri="{FF2B5EF4-FFF2-40B4-BE49-F238E27FC236}">
                <a16:creationId xmlns:a16="http://schemas.microsoft.com/office/drawing/2014/main" id="{AB4CEE05-BFAD-F0FC-DFB1-3483A638427A}"/>
              </a:ext>
            </a:extLst>
          </p:cNvPr>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0" hangingPunct="0">
              <a:buSzTx/>
              <a:defRPr sz="1000">
                <a:solidFill>
                  <a:schemeClr val="tx1"/>
                </a:solidFill>
                <a:latin typeface="Arial"/>
                <a:cs typeface="+mn-cs"/>
              </a:defRPr>
            </a:lvl1pPr>
          </a:lstStyle>
          <a:p>
            <a:endParaRPr lang="en-GB"/>
          </a:p>
        </p:txBody>
      </p:sp>
      <p:sp>
        <p:nvSpPr>
          <p:cNvPr id="1030" name="Rectangle 6">
            <a:extLst>
              <a:ext uri="{FF2B5EF4-FFF2-40B4-BE49-F238E27FC236}">
                <a16:creationId xmlns:a16="http://schemas.microsoft.com/office/drawing/2014/main" id="{2D0FB7C9-0A98-E24C-FB90-E7B0B6174507}"/>
              </a:ext>
            </a:extLst>
          </p:cNvPr>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0" hangingPunct="0">
              <a:defRPr sz="1400">
                <a:solidFill>
                  <a:srgbClr val="003366"/>
                </a:solidFill>
              </a:defRPr>
            </a:lvl1pPr>
          </a:lstStyle>
          <a:p>
            <a:fld id="{FFE86051-7696-4988-97EB-AA50434B4138}" type="slidenum">
              <a:rPr lang="en-GB" altLang="en-US"/>
              <a:pPr/>
              <a:t>‹#›</a:t>
            </a:fld>
            <a:endParaRPr lang="en-GB" altLang="en-US"/>
          </a:p>
        </p:txBody>
      </p:sp>
      <p:pic>
        <p:nvPicPr>
          <p:cNvPr id="1031" name="Picture 11" descr="electoral com_rgb">
            <a:extLst>
              <a:ext uri="{FF2B5EF4-FFF2-40B4-BE49-F238E27FC236}">
                <a16:creationId xmlns:a16="http://schemas.microsoft.com/office/drawing/2014/main" id="{AC7D6AFF-E337-928E-78A4-0E307F05B7F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14" r:id="rId1"/>
    <p:sldLayoutId id="2147484101" r:id="rId2"/>
    <p:sldLayoutId id="2147484102" r:id="rId3"/>
    <p:sldLayoutId id="2147484103" r:id="rId4"/>
    <p:sldLayoutId id="2147484104" r:id="rId5"/>
    <p:sldLayoutId id="2147484105" r:id="rId6"/>
    <p:sldLayoutId id="2147484106" r:id="rId7"/>
    <p:sldLayoutId id="2147484107" r:id="rId8"/>
    <p:sldLayoutId id="2147484108" r:id="rId9"/>
    <p:sldLayoutId id="2147484109" r:id="rId10"/>
    <p:sldLayoutId id="2147484110" r:id="rId11"/>
    <p:sldLayoutId id="2147484111" r:id="rId12"/>
    <p:sldLayoutId id="2147484112" r:id="rId13"/>
    <p:sldLayoutId id="2147484113" r:id="rId14"/>
  </p:sldLayoutIdLst>
  <p:txStyles>
    <p:titleStyle>
      <a:lvl1pPr algn="l" rtl="0" eaLnBrk="0" fontAlgn="base" hangingPunct="0">
        <a:spcBef>
          <a:spcPct val="0"/>
        </a:spcBef>
        <a:spcAft>
          <a:spcPct val="0"/>
        </a:spcAft>
        <a:buSzPct val="100000"/>
        <a:defRPr sz="2800">
          <a:solidFill>
            <a:srgbClr val="0099CC"/>
          </a:solidFill>
          <a:latin typeface="Arial" pitchFamily="34" charset="0"/>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a:extLst>
              <a:ext uri="{FF2B5EF4-FFF2-40B4-BE49-F238E27FC236}">
                <a16:creationId xmlns:a16="http://schemas.microsoft.com/office/drawing/2014/main" id="{AE6A8352-1136-8246-6AE5-0B0BD727C3EA}"/>
              </a:ext>
            </a:extLst>
          </p:cNvPr>
          <p:cNvSpPr>
            <a:spLocks noChangeArrowheads="1"/>
          </p:cNvSpPr>
          <p:nvPr/>
        </p:nvSpPr>
        <p:spPr bwMode="auto">
          <a:xfrm>
            <a:off x="1347788" y="127158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endParaRPr lang="en-US" altLang="en-US">
              <a:solidFill>
                <a:srgbClr val="FFFFFF"/>
              </a:solidFill>
              <a:latin typeface="Times" panose="02020603050405020304" pitchFamily="18" charset="0"/>
            </a:endParaRPr>
          </a:p>
        </p:txBody>
      </p:sp>
      <p:sp>
        <p:nvSpPr>
          <p:cNvPr id="3075" name="Rectangle 10">
            <a:extLst>
              <a:ext uri="{FF2B5EF4-FFF2-40B4-BE49-F238E27FC236}">
                <a16:creationId xmlns:a16="http://schemas.microsoft.com/office/drawing/2014/main" id="{51F3C63F-59CB-503D-CEEC-7483881E04B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Candidates and agents at the constituency election</a:t>
            </a:r>
          </a:p>
        </p:txBody>
      </p:sp>
      <p:sp>
        <p:nvSpPr>
          <p:cNvPr id="3076" name="Rectangle 11">
            <a:extLst>
              <a:ext uri="{FF2B5EF4-FFF2-40B4-BE49-F238E27FC236}">
                <a16:creationId xmlns:a16="http://schemas.microsoft.com/office/drawing/2014/main" id="{35050A30-9704-F215-4C24-5E67D97B8E3A}"/>
              </a:ext>
            </a:extLst>
          </p:cNvPr>
          <p:cNvSpPr>
            <a:spLocks noGrp="1" noChangeArrowheads="1"/>
          </p:cNvSpPr>
          <p:nvPr>
            <p:ph type="subTitle" idx="1"/>
          </p:nvPr>
        </p:nvSpPr>
        <p:spPr>
          <a:xfrm>
            <a:off x="298450" y="4927600"/>
            <a:ext cx="8382000" cy="1389063"/>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FFFFFF"/>
                </a:solidFill>
              </a:rPr>
              <a:t>Scottish Parliament election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B43E98A-F78E-65CA-B362-A6535C15062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Nominations</a:t>
            </a:r>
          </a:p>
        </p:txBody>
      </p:sp>
      <p:sp>
        <p:nvSpPr>
          <p:cNvPr id="25603" name="Rectangle 3">
            <a:extLst>
              <a:ext uri="{FF2B5EF4-FFF2-40B4-BE49-F238E27FC236}">
                <a16:creationId xmlns:a16="http://schemas.microsoft.com/office/drawing/2014/main" id="{93F34C13-B752-FA63-C6B5-36D4F0215D89}"/>
              </a:ext>
            </a:extLst>
          </p:cNvPr>
          <p:cNvSpPr>
            <a:spLocks noGrp="1" noChangeArrowheads="1"/>
          </p:cNvSpPr>
          <p:nvPr>
            <p:ph type="body" idx="1"/>
          </p:nvPr>
        </p:nvSpPr>
        <p:spPr>
          <a:xfrm>
            <a:off x="2971800" y="1828800"/>
            <a:ext cx="5943600" cy="4429125"/>
          </a:xfrm>
          <a:ln cap="flat" algn="ctr">
            <a:miter lim="800000"/>
            <a:headEnd type="none" w="med" len="med"/>
            <a:tailEnd type="none" w="med" len="med"/>
          </a:ln>
        </p:spPr>
        <p:txBody>
          <a:bodyPr>
            <a:normAutofit/>
          </a:bodyPr>
          <a:lstStyle/>
          <a:p>
            <a:pPr eaLnBrk="1" hangingPunct="1">
              <a:buSzTx/>
            </a:pPr>
            <a:r>
              <a:rPr lang="en-GB" altLang="en-US">
                <a:solidFill>
                  <a:schemeClr val="tx1"/>
                </a:solidFill>
              </a:rPr>
              <a:t>Nomination papers must be submitted to the Constituency Returning Officer </a:t>
            </a:r>
            <a:r>
              <a:rPr lang="en-GB" altLang="en-US">
                <a:solidFill>
                  <a:srgbClr val="002060"/>
                </a:solidFill>
              </a:rPr>
              <a:t>by</a:t>
            </a:r>
            <a:r>
              <a:rPr lang="en-GB" altLang="en-US" b="1">
                <a:solidFill>
                  <a:schemeClr val="accent6"/>
                </a:solidFill>
              </a:rPr>
              <a:t> </a:t>
            </a:r>
            <a:r>
              <a:rPr lang="en-GB" altLang="en-US" b="1">
                <a:solidFill>
                  <a:srgbClr val="FF0000"/>
                </a:solidFill>
              </a:rPr>
              <a:t>4pm [E-23]</a:t>
            </a:r>
            <a:r>
              <a:rPr lang="en-GB" altLang="en-US">
                <a:solidFill>
                  <a:schemeClr val="tx1"/>
                </a:solidFill>
              </a:rPr>
              <a:t> </a:t>
            </a:r>
            <a:endParaRPr lang="en-GB" altLang="en-US" b="1">
              <a:solidFill>
                <a:schemeClr val="accent6"/>
              </a:solidFill>
            </a:endParaRPr>
          </a:p>
          <a:p>
            <a:pPr eaLnBrk="1" hangingPunct="1">
              <a:buSzTx/>
            </a:pPr>
            <a:r>
              <a:rPr lang="en-GB" altLang="en-US">
                <a:solidFill>
                  <a:srgbClr val="FF0000"/>
                </a:solidFill>
              </a:rPr>
              <a:t>[insert details of when and where they can be delivered]</a:t>
            </a:r>
          </a:p>
          <a:p>
            <a:pPr marL="457200" indent="-457200" eaLnBrk="1" hangingPunct="1">
              <a:buSzTx/>
              <a:buFontTx/>
              <a:buNone/>
            </a:pPr>
            <a:endParaRPr lang="en-GB" altLang="en-US">
              <a:solidFill>
                <a:schemeClr val="tx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D5E2408-6613-704D-3F0F-9418B6CEAF4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Completing nomination papers</a:t>
            </a:r>
          </a:p>
        </p:txBody>
      </p:sp>
      <p:sp>
        <p:nvSpPr>
          <p:cNvPr id="14339" name="Content Placeholder 2">
            <a:extLst>
              <a:ext uri="{FF2B5EF4-FFF2-40B4-BE49-F238E27FC236}">
                <a16:creationId xmlns:a16="http://schemas.microsoft.com/office/drawing/2014/main" id="{F1A90313-9781-5F5D-2E98-446EF0DE6613}"/>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Take care when completing your nomination papers, as mistakes may invalidate your nomination.</a:t>
            </a:r>
          </a:p>
          <a:p>
            <a:pPr eaLnBrk="1" hangingPunct="1"/>
            <a:r>
              <a:rPr lang="en-GB" altLang="en-US"/>
              <a:t>Complete nomination papers early and arrange for us to provide an informal check.</a:t>
            </a:r>
          </a:p>
          <a:p>
            <a:pPr eaLnBrk="1" hangingPunct="1"/>
            <a:r>
              <a:rPr lang="en-GB" altLang="en-US">
                <a:solidFill>
                  <a:srgbClr val="FF0000"/>
                </a:solidFill>
              </a:rPr>
              <a:t>[Include details on any particular informal check arrangements].</a:t>
            </a:r>
          </a:p>
          <a:p>
            <a:endParaRPr lang="en-GB" alt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A692B6C-BF83-2145-7241-DA98B00AF95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Nomination form</a:t>
            </a:r>
          </a:p>
        </p:txBody>
      </p:sp>
      <p:sp>
        <p:nvSpPr>
          <p:cNvPr id="29699" name="Rectangle 3">
            <a:extLst>
              <a:ext uri="{FF2B5EF4-FFF2-40B4-BE49-F238E27FC236}">
                <a16:creationId xmlns:a16="http://schemas.microsoft.com/office/drawing/2014/main" id="{F7FE637E-FD43-EFB8-EA20-74DC624ACC94}"/>
              </a:ext>
            </a:extLst>
          </p:cNvPr>
          <p:cNvSpPr>
            <a:spLocks noGrp="1" noChangeArrowheads="1"/>
          </p:cNvSpPr>
          <p:nvPr>
            <p:ph type="body" idx="1"/>
          </p:nvPr>
        </p:nvSpPr>
        <p:spPr>
          <a:ln cap="flat" algn="ctr">
            <a:miter lim="800000"/>
            <a:headEnd type="none" w="med" len="med"/>
            <a:tailEnd type="none" w="med" len="med"/>
          </a:ln>
        </p:spPr>
        <p:txBody>
          <a:bodyPr>
            <a:normAutofit fontScale="92500" lnSpcReduction="10000"/>
          </a:bodyPr>
          <a:lstStyle/>
          <a:p>
            <a:pPr marL="0" indent="0" eaLnBrk="1" hangingPunct="1">
              <a:buSzTx/>
              <a:buFontTx/>
              <a:buNone/>
            </a:pPr>
            <a:r>
              <a:rPr lang="en-GB" altLang="en-US" sz="2200">
                <a:solidFill>
                  <a:schemeClr val="tx1"/>
                </a:solidFill>
              </a:rPr>
              <a:t>If you wish to stand as a constituency candidate, your form must contain:</a:t>
            </a:r>
          </a:p>
          <a:p>
            <a:pPr>
              <a:buSzTx/>
            </a:pPr>
            <a:r>
              <a:rPr lang="en-GB" altLang="en-US" sz="2200">
                <a:solidFill>
                  <a:schemeClr val="tx1"/>
                </a:solidFill>
              </a:rPr>
              <a:t>your </a:t>
            </a:r>
            <a:r>
              <a:rPr lang="en-GB" altLang="en-US" sz="2200" b="1">
                <a:solidFill>
                  <a:schemeClr val="tx1"/>
                </a:solidFill>
              </a:rPr>
              <a:t>full name</a:t>
            </a:r>
          </a:p>
          <a:p>
            <a:pPr>
              <a:buSzTx/>
            </a:pPr>
            <a:r>
              <a:rPr lang="en-GB" altLang="en-US" sz="2200">
                <a:solidFill>
                  <a:schemeClr val="tx1"/>
                </a:solidFill>
              </a:rPr>
              <a:t>your </a:t>
            </a:r>
            <a:r>
              <a:rPr lang="en-GB" altLang="en-US" sz="2200" b="1">
                <a:solidFill>
                  <a:schemeClr val="tx1"/>
                </a:solidFill>
              </a:rPr>
              <a:t>full home address</a:t>
            </a:r>
          </a:p>
          <a:p>
            <a:pPr>
              <a:buSzTx/>
            </a:pPr>
            <a:r>
              <a:rPr lang="en-GB" altLang="en-US" sz="2200">
                <a:solidFill>
                  <a:schemeClr val="tx1"/>
                </a:solidFill>
              </a:rPr>
              <a:t>the name, address and signature of a </a:t>
            </a:r>
            <a:r>
              <a:rPr lang="en-GB" altLang="en-US" sz="2200" b="1">
                <a:solidFill>
                  <a:schemeClr val="tx1"/>
                </a:solidFill>
              </a:rPr>
              <a:t>witness</a:t>
            </a:r>
            <a:r>
              <a:rPr lang="en-GB" altLang="en-US" sz="2200">
                <a:solidFill>
                  <a:schemeClr val="tx1"/>
                </a:solidFill>
              </a:rPr>
              <a:t> to your nomination</a:t>
            </a:r>
          </a:p>
          <a:p>
            <a:pPr marL="0" indent="0">
              <a:buSzTx/>
              <a:buFontTx/>
              <a:buNone/>
            </a:pPr>
            <a:r>
              <a:rPr lang="en-GB" altLang="en-US" sz="2200">
                <a:solidFill>
                  <a:schemeClr val="tx1"/>
                </a:solidFill>
              </a:rPr>
              <a:t>You also have an option to include on the form:</a:t>
            </a:r>
          </a:p>
          <a:p>
            <a:pPr>
              <a:buSzTx/>
            </a:pPr>
            <a:r>
              <a:rPr lang="en-GB" altLang="en-US" sz="2200">
                <a:solidFill>
                  <a:schemeClr val="tx1"/>
                </a:solidFill>
              </a:rPr>
              <a:t>a </a:t>
            </a:r>
            <a:r>
              <a:rPr lang="en-GB" altLang="en-US" sz="2200" b="1">
                <a:solidFill>
                  <a:schemeClr val="tx1"/>
                </a:solidFill>
              </a:rPr>
              <a:t>registered party name </a:t>
            </a:r>
            <a:r>
              <a:rPr lang="en-GB" altLang="en-US" sz="2200">
                <a:solidFill>
                  <a:schemeClr val="tx1"/>
                </a:solidFill>
              </a:rPr>
              <a:t>(if authorised to use one)</a:t>
            </a:r>
          </a:p>
          <a:p>
            <a:pPr>
              <a:buSzTx/>
            </a:pPr>
            <a:r>
              <a:rPr lang="en-GB" altLang="en-US" sz="2200">
                <a:solidFill>
                  <a:schemeClr val="tx1"/>
                </a:solidFill>
              </a:rPr>
              <a:t>the description ‘Independent’ (or no description at all)</a:t>
            </a:r>
          </a:p>
          <a:p>
            <a:pPr>
              <a:buSzTx/>
            </a:pPr>
            <a:r>
              <a:rPr lang="en-GB" altLang="en-US" sz="2200">
                <a:solidFill>
                  <a:schemeClr val="tx1"/>
                </a:solidFill>
              </a:rPr>
              <a:t>any names you commonly use (and which you wish to appear on the ballot paper).</a:t>
            </a:r>
          </a:p>
          <a:p>
            <a:pPr lvl="1" eaLnBrk="1" hangingPunct="1">
              <a:buSzTx/>
            </a:pPr>
            <a:endParaRPr lang="en-GB" altLang="en-US">
              <a:solidFill>
                <a:schemeClr val="tx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152D1EE-EF98-1139-13D0-BA39678BC33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Submitting nomination papers</a:t>
            </a:r>
          </a:p>
        </p:txBody>
      </p:sp>
      <p:sp>
        <p:nvSpPr>
          <p:cNvPr id="31747" name="Rectangle 3">
            <a:extLst>
              <a:ext uri="{FF2B5EF4-FFF2-40B4-BE49-F238E27FC236}">
                <a16:creationId xmlns:a16="http://schemas.microsoft.com/office/drawing/2014/main" id="{23777379-8B83-F839-7413-2864647AEC7E}"/>
              </a:ext>
            </a:extLst>
          </p:cNvPr>
          <p:cNvSpPr>
            <a:spLocks noGrp="1" noChangeArrowheads="1"/>
          </p:cNvSpPr>
          <p:nvPr>
            <p:ph type="body" idx="1"/>
          </p:nvPr>
        </p:nvSpPr>
        <p:spPr>
          <a:xfrm>
            <a:off x="2971800" y="1828800"/>
            <a:ext cx="5943600" cy="4429125"/>
          </a:xfrm>
          <a:ln cap="flat" algn="ctr">
            <a:miter lim="800000"/>
            <a:headEnd type="none" w="med" len="med"/>
            <a:tailEnd type="none" w="med" len="med"/>
          </a:ln>
        </p:spPr>
        <p:txBody>
          <a:bodyPr>
            <a:normAutofit/>
          </a:bodyPr>
          <a:lstStyle/>
          <a:p>
            <a:pPr eaLnBrk="1" hangingPunct="1">
              <a:buSzTx/>
            </a:pPr>
            <a:r>
              <a:rPr lang="en-GB" altLang="en-US" b="1">
                <a:solidFill>
                  <a:schemeClr val="accent4"/>
                </a:solidFill>
              </a:rPr>
              <a:t>Anyone</a:t>
            </a:r>
            <a:r>
              <a:rPr lang="en-GB" altLang="en-US">
                <a:solidFill>
                  <a:schemeClr val="accent4"/>
                </a:solidFill>
              </a:rPr>
              <a:t> can deliver the nomination papers on behalf of a constituency candidate, but it should be someone you trust.</a:t>
            </a:r>
          </a:p>
          <a:p>
            <a:pPr>
              <a:buSzTx/>
            </a:pPr>
            <a:r>
              <a:rPr lang="en-GB" altLang="en-US">
                <a:solidFill>
                  <a:schemeClr val="tx1"/>
                </a:solidFill>
              </a:rPr>
              <a:t>The nomination form and the consent to nomination must be submitted by hand.</a:t>
            </a:r>
          </a:p>
          <a:p>
            <a:pPr>
              <a:buSzTx/>
            </a:pPr>
            <a:r>
              <a:rPr lang="en-GB" altLang="en-US">
                <a:solidFill>
                  <a:schemeClr val="tx1"/>
                </a:solidFill>
              </a:rPr>
              <a:t>Party candidates - the certificate of authorisation and emblem request form may be submitted by post, but may not be submitted by fax, email or other electronic means. </a:t>
            </a:r>
          </a:p>
          <a:p>
            <a:pPr eaLnBrk="1" hangingPunct="1">
              <a:buSzTx/>
            </a:pPr>
            <a:endParaRPr lang="en-GB" altLang="en-US">
              <a:solidFill>
                <a:schemeClr val="accent4"/>
              </a:solidFill>
            </a:endParaRPr>
          </a:p>
          <a:p>
            <a:pPr marL="457200" indent="-457200" eaLnBrk="1" hangingPunct="1">
              <a:buSzTx/>
              <a:buFontTx/>
              <a:buNone/>
            </a:pPr>
            <a:endParaRPr lang="en-GB" altLang="en-US">
              <a:solidFill>
                <a:schemeClr val="tx1"/>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0DFABC1-7927-5101-2AC3-9E8F4047612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The deposit</a:t>
            </a:r>
          </a:p>
        </p:txBody>
      </p:sp>
      <p:sp>
        <p:nvSpPr>
          <p:cNvPr id="33795" name="Content Placeholder 2">
            <a:extLst>
              <a:ext uri="{FF2B5EF4-FFF2-40B4-BE49-F238E27FC236}">
                <a16:creationId xmlns:a16="http://schemas.microsoft.com/office/drawing/2014/main" id="{B39FBB69-4487-7F8D-84A4-2517260B7300}"/>
              </a:ext>
            </a:extLst>
          </p:cNvPr>
          <p:cNvSpPr>
            <a:spLocks noGrp="1"/>
          </p:cNvSpPr>
          <p:nvPr>
            <p:ph idx="1"/>
          </p:nvPr>
        </p:nvSpPr>
        <p:spPr>
          <a:ln cap="flat" algn="ctr">
            <a:miter lim="800000"/>
            <a:headEnd type="none" w="med" len="med"/>
            <a:tailEnd type="none" w="med" len="med"/>
          </a:ln>
        </p:spPr>
        <p:txBody>
          <a:bodyPr/>
          <a:lstStyle/>
          <a:p>
            <a:pPr>
              <a:buSzTx/>
            </a:pPr>
            <a:r>
              <a:rPr lang="en-GB" altLang="en-US" sz="2000">
                <a:solidFill>
                  <a:schemeClr val="tx1"/>
                </a:solidFill>
              </a:rPr>
              <a:t>A candidate must deposit </a:t>
            </a:r>
            <a:r>
              <a:rPr lang="en-GB" altLang="en-US" sz="2000" b="1">
                <a:solidFill>
                  <a:schemeClr val="tx1"/>
                </a:solidFill>
              </a:rPr>
              <a:t>£500 </a:t>
            </a:r>
            <a:r>
              <a:rPr lang="en-GB" altLang="en-US" sz="2000">
                <a:solidFill>
                  <a:schemeClr val="tx1"/>
                </a:solidFill>
              </a:rPr>
              <a:t>with the CRO so that their nomination is valid.</a:t>
            </a:r>
          </a:p>
          <a:p>
            <a:pPr>
              <a:buSzTx/>
            </a:pPr>
            <a:r>
              <a:rPr lang="en-GB" altLang="en-US" sz="2000">
                <a:solidFill>
                  <a:schemeClr val="tx1"/>
                </a:solidFill>
              </a:rPr>
              <a:t>Payment can be made using legal tender (cash) or a UK banker’s draft.</a:t>
            </a:r>
          </a:p>
          <a:p>
            <a:pPr>
              <a:buSzTx/>
            </a:pPr>
            <a:r>
              <a:rPr lang="en-GB" altLang="en-US" sz="2000">
                <a:solidFill>
                  <a:srgbClr val="FF0000"/>
                </a:solidFill>
              </a:rPr>
              <a:t>[The CRO may also accept a deposit made by building society cheque, a debit or credit card or an electronic funds transfer. If offered as a payment method, include details here.]</a:t>
            </a:r>
          </a:p>
          <a:p>
            <a:pPr>
              <a:buSzTx/>
            </a:pPr>
            <a:r>
              <a:rPr lang="en-GB" altLang="en-US" sz="2000">
                <a:solidFill>
                  <a:schemeClr val="tx1"/>
                </a:solidFill>
              </a:rPr>
              <a:t>If a candidate obtains more than 5% of the valid votes cast, the deposit will be returned.</a:t>
            </a:r>
          </a:p>
          <a:p>
            <a:pPr marL="0" indent="0">
              <a:buSzTx/>
              <a:buFontTx/>
              <a:buNone/>
            </a:pPr>
            <a:endParaRPr lang="en-GB" altLang="en-US" sz="1800">
              <a:solidFill>
                <a:schemeClr val="tx1"/>
              </a:solidFill>
            </a:endParaRPr>
          </a:p>
          <a:p>
            <a:pPr marL="0" indent="0">
              <a:buSzTx/>
              <a:buFontTx/>
              <a:buNone/>
            </a:pPr>
            <a:endParaRPr lang="en-GB" altLang="en-US" sz="1800">
              <a:solidFill>
                <a:srgbClr val="000000"/>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1E73905-5913-65AF-54A7-1EE6D1612F6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Consent to nomination</a:t>
            </a:r>
          </a:p>
        </p:txBody>
      </p:sp>
      <p:sp>
        <p:nvSpPr>
          <p:cNvPr id="35843" name="Rectangle 3">
            <a:extLst>
              <a:ext uri="{FF2B5EF4-FFF2-40B4-BE49-F238E27FC236}">
                <a16:creationId xmlns:a16="http://schemas.microsoft.com/office/drawing/2014/main" id="{B20A0E93-5869-0A41-92F8-DC3C5BFCC0E2}"/>
              </a:ext>
            </a:extLst>
          </p:cNvPr>
          <p:cNvSpPr>
            <a:spLocks noGrp="1" noChangeArrowheads="1"/>
          </p:cNvSpPr>
          <p:nvPr>
            <p:ph type="body" idx="1"/>
          </p:nvPr>
        </p:nvSpPr>
        <p:spPr>
          <a:ln cap="flat" algn="ctr">
            <a:miter lim="800000"/>
            <a:headEnd type="none" w="med" len="med"/>
            <a:tailEnd type="none" w="med" len="med"/>
          </a:ln>
        </p:spPr>
        <p:txBody>
          <a:bodyPr/>
          <a:lstStyle/>
          <a:p>
            <a:pPr marL="228600" lvl="1" indent="-228600" eaLnBrk="1" hangingPunct="1">
              <a:buSzTx/>
              <a:buFontTx/>
              <a:buChar char="•"/>
            </a:pPr>
            <a:r>
              <a:rPr lang="en-GB" altLang="en-US" sz="2400">
                <a:solidFill>
                  <a:schemeClr val="tx1"/>
                </a:solidFill>
              </a:rPr>
              <a:t>All candidates must consent to their nomination. </a:t>
            </a:r>
          </a:p>
          <a:p>
            <a:pPr marL="228600" lvl="1" indent="-228600" eaLnBrk="1" hangingPunct="1">
              <a:buSzTx/>
              <a:buFontTx/>
              <a:buChar char="•"/>
            </a:pPr>
            <a:r>
              <a:rPr lang="en-GB" altLang="en-US" sz="2400">
                <a:solidFill>
                  <a:schemeClr val="tx1"/>
                </a:solidFill>
              </a:rPr>
              <a:t>On the consent to nomination form candidates are asked to confirm that they are not disqualified from being a Member of the Scottish Parliament</a:t>
            </a:r>
          </a:p>
          <a:p>
            <a:pPr eaLnBrk="1" hangingPunct="1">
              <a:buSzTx/>
            </a:pPr>
            <a:r>
              <a:rPr lang="en-GB" altLang="en-US">
                <a:solidFill>
                  <a:schemeClr val="tx1"/>
                </a:solidFill>
              </a:rPr>
              <a:t>The form must also contain:</a:t>
            </a:r>
          </a:p>
          <a:p>
            <a:pPr lvl="1" eaLnBrk="1" hangingPunct="1">
              <a:buSzTx/>
            </a:pPr>
            <a:r>
              <a:rPr lang="en-GB" altLang="en-US" sz="2400">
                <a:solidFill>
                  <a:schemeClr val="tx1"/>
                </a:solidFill>
              </a:rPr>
              <a:t>the candidate’s name and address</a:t>
            </a:r>
          </a:p>
          <a:p>
            <a:pPr lvl="1" eaLnBrk="1" hangingPunct="1">
              <a:buSzTx/>
            </a:pPr>
            <a:r>
              <a:rPr lang="en-GB" altLang="en-US" sz="2400">
                <a:solidFill>
                  <a:schemeClr val="tx1"/>
                </a:solidFill>
              </a:rPr>
              <a:t>the candidate’s date of birth</a:t>
            </a:r>
          </a:p>
          <a:p>
            <a:pPr lvl="1" eaLnBrk="1" hangingPunct="1">
              <a:buSzTx/>
            </a:pPr>
            <a:r>
              <a:rPr lang="en-GB" altLang="en-US" sz="2400">
                <a:solidFill>
                  <a:schemeClr val="tx1"/>
                </a:solidFill>
              </a:rPr>
              <a:t>the signature of a witness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F0D138E-1FAE-D582-30D9-85A2E797008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Descriptions you can use if you are standing for a political party</a:t>
            </a:r>
          </a:p>
        </p:txBody>
      </p:sp>
      <p:sp>
        <p:nvSpPr>
          <p:cNvPr id="37891" name="Content Placeholder 2">
            <a:extLst>
              <a:ext uri="{FF2B5EF4-FFF2-40B4-BE49-F238E27FC236}">
                <a16:creationId xmlns:a16="http://schemas.microsoft.com/office/drawing/2014/main" id="{D5A6F777-11DF-EE0D-A5A3-4B816955A9FB}"/>
              </a:ext>
            </a:extLst>
          </p:cNvPr>
          <p:cNvSpPr>
            <a:spLocks noGrp="1"/>
          </p:cNvSpPr>
          <p:nvPr>
            <p:ph idx="1"/>
          </p:nvPr>
        </p:nvSpPr>
        <p:spPr>
          <a:xfrm>
            <a:off x="2971800" y="1852613"/>
            <a:ext cx="5943600" cy="4171950"/>
          </a:xfrm>
          <a:ln cap="flat" algn="ctr">
            <a:miter lim="800000"/>
            <a:headEnd type="none" w="med" len="med"/>
            <a:tailEnd type="none" w="med" len="med"/>
          </a:ln>
        </p:spPr>
        <p:txBody>
          <a:bodyPr/>
          <a:lstStyle/>
          <a:p>
            <a:pPr>
              <a:buSzTx/>
            </a:pPr>
            <a:r>
              <a:rPr lang="en-GB" altLang="en-US" sz="2000">
                <a:solidFill>
                  <a:schemeClr val="tx1"/>
                </a:solidFill>
              </a:rPr>
              <a:t>You can use the party’s name as registered with the Commission.</a:t>
            </a:r>
          </a:p>
          <a:p>
            <a:pPr lvl="1">
              <a:buSzTx/>
            </a:pPr>
            <a:r>
              <a:rPr lang="en-GB" altLang="en-US" sz="2000">
                <a:solidFill>
                  <a:schemeClr val="tx1"/>
                </a:solidFill>
              </a:rPr>
              <a:t>If authorised, the party name can be preceded by the word ‘Scottish’ if it is not already part of the name. If the party name is begins with ‘The’, then ‘Scottish’ would be inserted after that word.</a:t>
            </a:r>
          </a:p>
          <a:p>
            <a:pPr>
              <a:buSzTx/>
            </a:pPr>
            <a:r>
              <a:rPr lang="en-GB" altLang="en-US" sz="2000">
                <a:solidFill>
                  <a:schemeClr val="tx1"/>
                </a:solidFill>
              </a:rPr>
              <a:t>To use a party’s name you must have </a:t>
            </a:r>
            <a:r>
              <a:rPr lang="en-GB" altLang="en-US" sz="2000" b="1">
                <a:solidFill>
                  <a:schemeClr val="tx1"/>
                </a:solidFill>
              </a:rPr>
              <a:t>a certificate of authorisation </a:t>
            </a:r>
            <a:r>
              <a:rPr lang="en-GB" altLang="en-US" sz="2000">
                <a:solidFill>
                  <a:schemeClr val="tx1"/>
                </a:solidFill>
              </a:rPr>
              <a:t>signed by the party’s Nominating Officer (or someone authorised to act on their behalf).</a:t>
            </a:r>
          </a:p>
          <a:p>
            <a:pPr marL="0" indent="0">
              <a:buSzTx/>
              <a:buFontTx/>
              <a:buNone/>
            </a:pPr>
            <a:endParaRPr lang="en-GB" altLang="en-US" sz="2000">
              <a:solidFill>
                <a:schemeClr val="tx1"/>
              </a:solidFill>
            </a:endParaRPr>
          </a:p>
          <a:p>
            <a:pPr marL="0" indent="0">
              <a:buSzTx/>
              <a:buFontTx/>
              <a:buNone/>
            </a:pPr>
            <a:endParaRPr lang="en-GB" altLang="en-US" sz="200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369FA9C-F524-EEB5-A2B9-2E7DDF327A9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Certificate of authorisation </a:t>
            </a:r>
          </a:p>
        </p:txBody>
      </p:sp>
      <p:sp>
        <p:nvSpPr>
          <p:cNvPr id="39939" name="Content Placeholder 2">
            <a:extLst>
              <a:ext uri="{FF2B5EF4-FFF2-40B4-BE49-F238E27FC236}">
                <a16:creationId xmlns:a16="http://schemas.microsoft.com/office/drawing/2014/main" id="{1AF426F1-4FE0-C035-8B13-32CDCF8D6360}"/>
              </a:ext>
            </a:extLst>
          </p:cNvPr>
          <p:cNvSpPr>
            <a:spLocks noGrp="1"/>
          </p:cNvSpPr>
          <p:nvPr>
            <p:ph idx="1"/>
          </p:nvPr>
        </p:nvSpPr>
        <p:spPr>
          <a:xfrm>
            <a:off x="2971800" y="1817688"/>
            <a:ext cx="5943600" cy="4278312"/>
          </a:xfrm>
          <a:ln cap="flat" algn="ctr">
            <a:miter lim="800000"/>
            <a:headEnd type="none" w="med" len="med"/>
            <a:tailEnd type="none" w="med" len="med"/>
          </a:ln>
        </p:spPr>
        <p:txBody>
          <a:bodyPr/>
          <a:lstStyle/>
          <a:p>
            <a:pPr>
              <a:buSzTx/>
            </a:pPr>
            <a:r>
              <a:rPr lang="en-GB" altLang="en-US" sz="2000">
                <a:solidFill>
                  <a:schemeClr val="tx1"/>
                </a:solidFill>
              </a:rPr>
              <a:t>Party candidates must have written permission to use the party name/description from the Nominating Officer (or a person authorised to act on their behalf)</a:t>
            </a:r>
          </a:p>
          <a:p>
            <a:pPr>
              <a:buSzTx/>
            </a:pPr>
            <a:r>
              <a:rPr lang="en-GB" altLang="en-US" sz="2000" b="1">
                <a:solidFill>
                  <a:schemeClr val="tx1"/>
                </a:solidFill>
              </a:rPr>
              <a:t>A certificate of authorisation may:</a:t>
            </a:r>
          </a:p>
          <a:p>
            <a:pPr lvl="1">
              <a:buSzTx/>
            </a:pPr>
            <a:r>
              <a:rPr lang="en-GB" altLang="en-US">
                <a:solidFill>
                  <a:schemeClr val="tx1"/>
                </a:solidFill>
              </a:rPr>
              <a:t>Allow the use of the party name or a particular description</a:t>
            </a:r>
          </a:p>
          <a:p>
            <a:pPr lvl="1">
              <a:buSzTx/>
            </a:pPr>
            <a:r>
              <a:rPr lang="en-GB" altLang="en-US">
                <a:solidFill>
                  <a:schemeClr val="tx1"/>
                </a:solidFill>
              </a:rPr>
              <a:t>Allow candidate to choose whether to use the party name or any of the descriptions registered with the Electoral Commission</a:t>
            </a:r>
          </a:p>
          <a:p>
            <a:pPr>
              <a:buSzTx/>
            </a:pPr>
            <a:r>
              <a:rPr lang="en-GB" altLang="en-US">
                <a:solidFill>
                  <a:schemeClr val="tx1"/>
                </a:solidFill>
              </a:rPr>
              <a:t>Must be submitted to the CRO by </a:t>
            </a:r>
            <a:r>
              <a:rPr lang="en-GB" altLang="en-US" b="1">
                <a:solidFill>
                  <a:srgbClr val="002060"/>
                </a:solidFill>
              </a:rPr>
              <a:t>4pm on </a:t>
            </a:r>
            <a:r>
              <a:rPr lang="en-GB" altLang="en-US" b="1">
                <a:solidFill>
                  <a:srgbClr val="FF0000"/>
                </a:solidFill>
              </a:rPr>
              <a:t>[E-23]</a:t>
            </a:r>
          </a:p>
          <a:p>
            <a:pPr marL="0" indent="0">
              <a:buSzTx/>
              <a:buFontTx/>
              <a:buNone/>
            </a:pPr>
            <a:endParaRPr lang="en-GB" altLang="en-US" sz="2000">
              <a:solidFill>
                <a:schemeClr val="tx1"/>
              </a:solidFill>
            </a:endParaRPr>
          </a:p>
          <a:p>
            <a:pPr marL="0" indent="0">
              <a:buSzTx/>
              <a:buFontTx/>
              <a:buNone/>
            </a:pPr>
            <a:endParaRPr lang="en-GB" altLang="en-US" sz="2000">
              <a:solidFill>
                <a:schemeClr val="tx1"/>
              </a:solidFill>
            </a:endParaRPr>
          </a:p>
          <a:p>
            <a:pPr>
              <a:buSzTx/>
            </a:pPr>
            <a:endParaRPr lang="en-GB" altLang="en-US" sz="1800">
              <a:solidFill>
                <a:schemeClr val="tx1"/>
              </a:solidFill>
            </a:endParaRPr>
          </a:p>
          <a:p>
            <a:pPr marL="0" indent="0">
              <a:buSzTx/>
              <a:buFontTx/>
              <a:buNone/>
            </a:pPr>
            <a:endParaRPr lang="en-GB" altLang="en-US" sz="1800">
              <a:solidFill>
                <a:schemeClr val="tx1"/>
              </a:solidFill>
            </a:endParaRPr>
          </a:p>
          <a:p>
            <a:pPr marL="0" indent="0">
              <a:buSzTx/>
              <a:buFontTx/>
              <a:buNone/>
            </a:pPr>
            <a:endParaRPr lang="en-GB" altLang="en-US" sz="2000">
              <a:solidFill>
                <a:schemeClr val="tx1"/>
              </a:solidFill>
            </a:endParaRPr>
          </a:p>
          <a:p>
            <a:pPr marL="0" indent="0">
              <a:buSzTx/>
              <a:buFontTx/>
              <a:buNone/>
            </a:pPr>
            <a:endParaRPr lang="en-GB" altLang="en-US" sz="2000">
              <a:solidFill>
                <a:schemeClr val="tx1"/>
              </a:solidFill>
            </a:endParaRPr>
          </a:p>
          <a:p>
            <a:pPr marL="0" indent="0">
              <a:buSzTx/>
              <a:buFontTx/>
              <a:buNone/>
            </a:pPr>
            <a:endParaRPr lang="en-GB" altLang="en-US" sz="1400">
              <a:solidFill>
                <a:schemeClr val="tx1"/>
              </a:solidFill>
            </a:endParaRPr>
          </a:p>
          <a:p>
            <a:pPr>
              <a:buSzTx/>
            </a:pPr>
            <a:endParaRPr lang="en-GB" altLang="en-US">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EEC4801-7C8B-7FF6-A77F-CE6B8B25F2A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Joint descriptions</a:t>
            </a:r>
          </a:p>
        </p:txBody>
      </p:sp>
      <p:sp>
        <p:nvSpPr>
          <p:cNvPr id="21507" name="Content Placeholder 2">
            <a:extLst>
              <a:ext uri="{FF2B5EF4-FFF2-40B4-BE49-F238E27FC236}">
                <a16:creationId xmlns:a16="http://schemas.microsoft.com/office/drawing/2014/main" id="{37FDC0BA-367A-8AC0-589D-3D5B1E144612}"/>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dirty="0"/>
              <a:t>As a constituency candidate, you can stand for election for more than one party and use a joint description</a:t>
            </a:r>
          </a:p>
          <a:p>
            <a:r>
              <a:rPr lang="en-GB" altLang="en-US" dirty="0"/>
              <a:t>You will need a certificate of authorisation from the Nominating Officers for both parties</a:t>
            </a:r>
          </a:p>
          <a:p>
            <a:r>
              <a:rPr lang="en-GB" altLang="en-US" dirty="0"/>
              <a:t>You decide the order in which the party names appear</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a:extLst>
              <a:ext uri="{FF2B5EF4-FFF2-40B4-BE49-F238E27FC236}">
                <a16:creationId xmlns:a16="http://schemas.microsoft.com/office/drawing/2014/main" id="{BEE1DE81-4BC4-A2AC-6994-F0BBD0B788E1}"/>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If you are standing on behalf of a party, you can also request to have a party emblem appear on the ballot paper.</a:t>
            </a:r>
          </a:p>
          <a:p>
            <a:pPr>
              <a:buSzTx/>
            </a:pPr>
            <a:r>
              <a:rPr lang="en-GB" altLang="en-US">
                <a:solidFill>
                  <a:schemeClr val="tx1"/>
                </a:solidFill>
              </a:rPr>
              <a:t>The emblem must be registered by the party and published on the Electoral Commission’s register of political parties.</a:t>
            </a:r>
          </a:p>
          <a:p>
            <a:pPr>
              <a:buSzTx/>
            </a:pPr>
            <a:r>
              <a:rPr lang="en-GB" altLang="en-US">
                <a:solidFill>
                  <a:schemeClr val="tx1"/>
                </a:solidFill>
              </a:rPr>
              <a:t>The request must be made in writing and must be received by the close of nominations – a form is included in the nomination pack.</a:t>
            </a:r>
          </a:p>
          <a:p>
            <a:pPr>
              <a:buSzTx/>
            </a:pPr>
            <a:endParaRPr lang="en-GB" altLang="en-US">
              <a:solidFill>
                <a:schemeClr val="tx1"/>
              </a:solidFill>
            </a:endParaRPr>
          </a:p>
          <a:p>
            <a:pPr marL="0" indent="0">
              <a:buSzTx/>
              <a:buFontTx/>
              <a:buNone/>
            </a:pPr>
            <a:endParaRPr lang="en-GB" altLang="en-US">
              <a:solidFill>
                <a:schemeClr val="tx1"/>
              </a:solidFill>
            </a:endParaRPr>
          </a:p>
        </p:txBody>
      </p:sp>
      <p:sp>
        <p:nvSpPr>
          <p:cNvPr id="22531" name="Title 1">
            <a:extLst>
              <a:ext uri="{FF2B5EF4-FFF2-40B4-BE49-F238E27FC236}">
                <a16:creationId xmlns:a16="http://schemas.microsoft.com/office/drawing/2014/main" id="{687BFA4B-48D9-1131-FA34-F9730B308824}"/>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Emblem requests by party candidates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1452CF0-AC5E-02D1-CAEA-F62670F2A4CF}"/>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C1B87650-7B6A-51C9-DE1F-5FCF401DF7AD}"/>
              </a:ext>
            </a:extLst>
          </p:cNvPr>
          <p:cNvSpPr>
            <a:spLocks noGrp="1"/>
          </p:cNvSpPr>
          <p:nvPr>
            <p:ph type="body" idx="1"/>
          </p:nvPr>
        </p:nvSpPr>
        <p:spPr>
          <a:ln w="12700">
            <a:miter lim="800000"/>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Who’s who</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election timetable</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disqualifications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nominations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agents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postal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polling day</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counting of votes</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candidate spending</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integrity</a:t>
            </a:r>
          </a:p>
          <a:p>
            <a:pPr marL="342900" indent="-342900" eaLnBrk="1" hangingPunct="1"/>
            <a:r>
              <a:rPr sz="2000" kern="1200">
                <a:ln w="9525" cap="flat" cmpd="sng" algn="ctr">
                  <a:noFill/>
                  <a:prstDash val="solid"/>
                  <a:round/>
                  <a:headEnd type="none" w="med" len="med"/>
                  <a:tailEnd type="none" w="med" len="med"/>
                </a:ln>
                <a:solidFill>
                  <a:srgbClr val="003366"/>
                </a:solidFill>
                <a:sym typeface="Wingdings"/>
              </a:rPr>
              <a:t>contacts</a:t>
            </a:r>
            <a:endParaRPr sz="2000"/>
          </a:p>
        </p:txBody>
      </p:sp>
      <p:sp>
        <p:nvSpPr>
          <p:cNvPr id="4100" name="Rectangle 4">
            <a:extLst>
              <a:ext uri="{FF2B5EF4-FFF2-40B4-BE49-F238E27FC236}">
                <a16:creationId xmlns:a16="http://schemas.microsoft.com/office/drawing/2014/main" id="{0C30B735-C0A9-F913-46BB-904C14044D9B}"/>
              </a:ext>
            </a:extLst>
          </p:cNvPr>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spcBef>
                <a:spcPct val="20000"/>
              </a:spcBef>
              <a:buChar char="•"/>
              <a:defRPr sz="2400">
                <a:solidFill>
                  <a:srgbClr val="003366"/>
                </a:solidFill>
                <a:latin typeface="Arial" panose="020B0604020202020204" pitchFamily="34" charset="0"/>
                <a:cs typeface="Arial" panose="020B0604020202020204" pitchFamily="34" charset="0"/>
              </a:defRPr>
            </a:lvl1pPr>
            <a:lvl2pPr marL="628650" indent="-285750" eaLnBrk="0" hangingPunct="0">
              <a:spcBef>
                <a:spcPct val="20000"/>
              </a:spcBef>
              <a:buChar char="–"/>
              <a:defRPr sz="2200">
                <a:solidFill>
                  <a:srgbClr val="003366"/>
                </a:solidFill>
                <a:latin typeface="Arial" panose="020B0604020202020204" pitchFamily="34" charset="0"/>
                <a:cs typeface="Arial" panose="020B0604020202020204" pitchFamily="34" charset="0"/>
              </a:defRPr>
            </a:lvl2pPr>
            <a:lvl3pPr marL="1028700" indent="-228600" eaLnBrk="0" hangingPunct="0">
              <a:spcBef>
                <a:spcPct val="20000"/>
              </a:spcBef>
              <a:buChar char="•"/>
              <a:defRPr sz="2000">
                <a:solidFill>
                  <a:srgbClr val="003366"/>
                </a:solidFill>
                <a:latin typeface="Arial" panose="020B0604020202020204" pitchFamily="34" charset="0"/>
                <a:cs typeface="Arial" panose="020B0604020202020204" pitchFamily="34" charset="0"/>
              </a:defRPr>
            </a:lvl3pPr>
            <a:lvl4pPr marL="1435100" indent="-228600" eaLnBrk="0" hangingPunct="0">
              <a:spcBef>
                <a:spcPct val="20000"/>
              </a:spcBef>
              <a:buChar char="–"/>
              <a:defRPr>
                <a:solidFill>
                  <a:srgbClr val="003366"/>
                </a:solidFill>
                <a:latin typeface="Arial" panose="020B0604020202020204" pitchFamily="34" charset="0"/>
                <a:cs typeface="Arial" panose="020B0604020202020204" pitchFamily="34" charset="0"/>
              </a:defRPr>
            </a:lvl4pPr>
            <a:lvl5pPr marL="1778000" indent="-228600" eaLnBrk="0" hangingPunct="0">
              <a:spcBef>
                <a:spcPct val="20000"/>
              </a:spcBef>
              <a:buChar char="»"/>
              <a:defRPr sz="1600">
                <a:solidFill>
                  <a:srgbClr val="003366"/>
                </a:solidFill>
                <a:latin typeface="Arial" panose="020B0604020202020204" pitchFamily="34" charset="0"/>
                <a:cs typeface="Arial" panose="020B0604020202020204" pitchFamily="34" charset="0"/>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cs typeface="Arial" panose="020B0604020202020204" pitchFamily="34" charset="0"/>
              </a:defRPr>
            </a:lvl9pPr>
          </a:lstStyle>
          <a:p>
            <a:pPr>
              <a:spcBef>
                <a:spcPct val="0"/>
              </a:spcBef>
              <a:buFontTx/>
              <a:buNone/>
            </a:pPr>
            <a:endParaRPr lang="en-US" altLang="en-US">
              <a:latin typeface="Times"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19798C0-870C-F707-22E4-A4DD9C7F4E6B}"/>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agent</a:t>
            </a:r>
          </a:p>
        </p:txBody>
      </p:sp>
      <p:sp>
        <p:nvSpPr>
          <p:cNvPr id="46083" name="Content Placeholder 2">
            <a:extLst>
              <a:ext uri="{FF2B5EF4-FFF2-40B4-BE49-F238E27FC236}">
                <a16:creationId xmlns:a16="http://schemas.microsoft.com/office/drawing/2014/main" id="{9AB97645-7A2E-0BA1-7F41-B0702C56A797}"/>
              </a:ext>
            </a:extLst>
          </p:cNvPr>
          <p:cNvSpPr txBox="1"/>
          <p:nvPr/>
        </p:nvSpPr>
        <p:spPr bwMode="auto">
          <a:xfrm>
            <a:off x="2994025" y="1862138"/>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a:buSzTx/>
            </a:pPr>
            <a:r>
              <a:rPr lang="en-GB" sz="2000" kern="0"/>
              <a:t>The election agent is the person responsible for the proper management of the campaign, and particularly its financial management. </a:t>
            </a:r>
          </a:p>
          <a:p>
            <a:pPr>
              <a:buSzTx/>
            </a:pPr>
            <a:r>
              <a:rPr lang="en-GB" sz="2000" kern="0"/>
              <a:t>All constituency candidates must have an election agent, but you can act as your own agent if you wish.</a:t>
            </a:r>
          </a:p>
          <a:p>
            <a:pPr>
              <a:buSzTx/>
            </a:pPr>
            <a:r>
              <a:rPr lang="en-GB" altLang="en-US" sz="2000" kern="0"/>
              <a:t>The appointment of the election agent must be declared to the Constituency Returning Officer before </a:t>
            </a:r>
            <a:r>
              <a:rPr lang="en-GB" altLang="en-US" sz="2000" b="1" kern="0">
                <a:solidFill>
                  <a:srgbClr val="002060"/>
                </a:solidFill>
              </a:rPr>
              <a:t>4pm</a:t>
            </a:r>
            <a:r>
              <a:rPr lang="en-GB" altLang="en-US" sz="2000" b="1" kern="0">
                <a:solidFill>
                  <a:schemeClr val="accent6"/>
                </a:solidFill>
              </a:rPr>
              <a:t> </a:t>
            </a:r>
            <a:r>
              <a:rPr lang="en-GB" altLang="en-US" sz="2000" b="1" kern="0">
                <a:solidFill>
                  <a:srgbClr val="FF0000"/>
                </a:solidFill>
              </a:rPr>
              <a:t>[E-23]</a:t>
            </a:r>
            <a:r>
              <a:rPr lang="en-GB" altLang="en-US" sz="2000" kern="0">
                <a:solidFill>
                  <a:srgbClr val="FF0000"/>
                </a:solidFill>
              </a:rPr>
              <a:t>.</a:t>
            </a:r>
          </a:p>
          <a:p>
            <a:pPr>
              <a:buSzTx/>
            </a:pPr>
            <a:r>
              <a:rPr lang="en-GB" altLang="en-US" sz="2000" kern="0">
                <a:solidFill>
                  <a:schemeClr val="accent4"/>
                </a:solidFill>
              </a:rPr>
              <a:t>You can request that the agent’s home address is not published on the Notice of Election Agents and a correspondence address is published instead</a:t>
            </a:r>
          </a:p>
          <a:p>
            <a:pPr>
              <a:buSzTx/>
            </a:pPr>
            <a:endParaRPr lang="en-GB" ker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6B98B-49B8-A4D8-9144-CBEC3271FACC}"/>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EDEE28D5-A4D3-380F-8E09-807582B9270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agent office</a:t>
            </a:r>
          </a:p>
        </p:txBody>
      </p:sp>
      <p:sp>
        <p:nvSpPr>
          <p:cNvPr id="46083" name="Content Placeholder 2">
            <a:extLst>
              <a:ext uri="{FF2B5EF4-FFF2-40B4-BE49-F238E27FC236}">
                <a16:creationId xmlns:a16="http://schemas.microsoft.com/office/drawing/2014/main" id="{08D04D1D-7B29-DCA2-8BB9-F32AFFE6772A}"/>
              </a:ext>
            </a:extLst>
          </p:cNvPr>
          <p:cNvSpPr txBox="1"/>
          <p:nvPr/>
        </p:nvSpPr>
        <p:spPr bwMode="auto">
          <a:xfrm>
            <a:off x="2994025" y="1862138"/>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a:buSzTx/>
            </a:pPr>
            <a:r>
              <a:rPr lang="en-GB" sz="2000" kern="0"/>
              <a:t>The election agent must have an office address to which legal notices can be delivered</a:t>
            </a:r>
          </a:p>
          <a:p>
            <a:pPr>
              <a:buSzTx/>
            </a:pPr>
            <a:r>
              <a:rPr lang="en-GB" altLang="en-US" sz="2000" kern="0">
                <a:solidFill>
                  <a:schemeClr val="accent4"/>
                </a:solidFill>
              </a:rPr>
              <a:t>The office address must be a physical address – PO boxes cannot be used</a:t>
            </a:r>
          </a:p>
          <a:p>
            <a:pPr>
              <a:buSzTx/>
            </a:pPr>
            <a:r>
              <a:rPr lang="en-GB" altLang="en-US" sz="2000" kern="0">
                <a:solidFill>
                  <a:schemeClr val="accent4"/>
                </a:solidFill>
              </a:rPr>
              <a:t>The office address must be declared to the CRO at the same time as the election agent’s appointment</a:t>
            </a:r>
          </a:p>
          <a:p>
            <a:pPr>
              <a:buSzTx/>
            </a:pPr>
            <a:endParaRPr lang="en-GB" kern="0"/>
          </a:p>
        </p:txBody>
      </p:sp>
    </p:spTree>
    <p:extLst>
      <p:ext uri="{BB962C8B-B14F-4D97-AF65-F5344CB8AC3E}">
        <p14:creationId xmlns:p14="http://schemas.microsoft.com/office/powerpoint/2010/main" val="408037944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D5AA0635-5DDB-ABB4-511A-0EF44E399C7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Other Agents</a:t>
            </a:r>
          </a:p>
        </p:txBody>
      </p:sp>
      <p:sp>
        <p:nvSpPr>
          <p:cNvPr id="48131" name="Rectangle 6">
            <a:extLst>
              <a:ext uri="{FF2B5EF4-FFF2-40B4-BE49-F238E27FC236}">
                <a16:creationId xmlns:a16="http://schemas.microsoft.com/office/drawing/2014/main" id="{A63042C1-9210-D426-C794-410E73A85FA2}"/>
              </a:ext>
            </a:extLst>
          </p:cNvPr>
          <p:cNvSpPr>
            <a:spLocks noGrp="1" noChangeArrowheads="1"/>
          </p:cNvSpPr>
          <p:nvPr>
            <p:ph type="body" idx="1"/>
          </p:nvPr>
        </p:nvSpPr>
        <p:spPr>
          <a:xfrm>
            <a:off x="2913063" y="1828800"/>
            <a:ext cx="5943600" cy="4476750"/>
          </a:xfrm>
          <a:ln cap="flat" algn="ctr">
            <a:miter lim="800000"/>
            <a:headEnd type="none" w="med" len="med"/>
            <a:tailEnd type="none" w="med" len="med"/>
          </a:ln>
        </p:spPr>
        <p:txBody>
          <a:bodyPr>
            <a:normAutofit lnSpcReduction="10000"/>
          </a:bodyPr>
          <a:lstStyle/>
          <a:p>
            <a:pPr eaLnBrk="1" hangingPunct="1">
              <a:buSzTx/>
            </a:pPr>
            <a:r>
              <a:rPr lang="en-GB" altLang="en-US" sz="2000" b="1">
                <a:solidFill>
                  <a:srgbClr val="002060"/>
                </a:solidFill>
              </a:rPr>
              <a:t>Sub-agents</a:t>
            </a:r>
          </a:p>
          <a:p>
            <a:pPr marL="342900" lvl="1" indent="0" eaLnBrk="1" hangingPunct="1">
              <a:buSzTx/>
              <a:buFontTx/>
              <a:buNone/>
            </a:pPr>
            <a:r>
              <a:rPr lang="en-GB" altLang="en-US" sz="2000">
                <a:solidFill>
                  <a:srgbClr val="002060"/>
                </a:solidFill>
              </a:rPr>
              <a:t>The election agent may appoint sub-agents to act on their behalf in the constituency, as long as those parts do not overlap. The agent must give written notice to the </a:t>
            </a:r>
            <a:r>
              <a:rPr lang="en-GB" altLang="en-US" sz="2000" b="1">
                <a:solidFill>
                  <a:srgbClr val="002060"/>
                </a:solidFill>
              </a:rPr>
              <a:t>CRO by </a:t>
            </a:r>
            <a:r>
              <a:rPr lang="en-GB" altLang="en-US" sz="2000" b="1">
                <a:solidFill>
                  <a:srgbClr val="FF0000"/>
                </a:solidFill>
              </a:rPr>
              <a:t>[E-2]</a:t>
            </a:r>
            <a:r>
              <a:rPr lang="en-GB" altLang="en-US" sz="2000">
                <a:solidFill>
                  <a:srgbClr val="FF0000"/>
                </a:solidFill>
              </a:rPr>
              <a:t>.</a:t>
            </a:r>
          </a:p>
          <a:p>
            <a:pPr eaLnBrk="1" hangingPunct="1">
              <a:buSzTx/>
            </a:pPr>
            <a:r>
              <a:rPr lang="en-GB" altLang="en-US" sz="2000" b="1">
                <a:solidFill>
                  <a:srgbClr val="002060"/>
                </a:solidFill>
              </a:rPr>
              <a:t>Polling and counting agents</a:t>
            </a:r>
          </a:p>
          <a:p>
            <a:pPr marL="342900" lvl="1" indent="0" eaLnBrk="1" hangingPunct="1">
              <a:buSzTx/>
              <a:buFontTx/>
              <a:buNone/>
            </a:pPr>
            <a:r>
              <a:rPr lang="en-GB" altLang="en-US" sz="2000" b="1">
                <a:solidFill>
                  <a:srgbClr val="002060"/>
                </a:solidFill>
              </a:rPr>
              <a:t>The CRO </a:t>
            </a:r>
            <a:r>
              <a:rPr lang="en-GB" altLang="en-US" sz="2000">
                <a:solidFill>
                  <a:srgbClr val="002060"/>
                </a:solidFill>
              </a:rPr>
              <a:t>requires notice in writing of any people appointed as polling agents and any persons nominated to attend the counting of the votes </a:t>
            </a:r>
            <a:r>
              <a:rPr lang="en-GB" altLang="en-US" sz="2000" b="1">
                <a:solidFill>
                  <a:srgbClr val="002060"/>
                </a:solidFill>
              </a:rPr>
              <a:t>by </a:t>
            </a:r>
            <a:r>
              <a:rPr lang="en-GB" altLang="en-US" sz="2000" b="1">
                <a:solidFill>
                  <a:srgbClr val="FF0000"/>
                </a:solidFill>
              </a:rPr>
              <a:t>[E-5]</a:t>
            </a:r>
            <a:r>
              <a:rPr lang="en-GB" altLang="en-US" sz="2000">
                <a:solidFill>
                  <a:srgbClr val="FF0000"/>
                </a:solidFill>
              </a:rPr>
              <a:t>.</a:t>
            </a:r>
          </a:p>
          <a:p>
            <a:pPr eaLnBrk="1" hangingPunct="1">
              <a:buSzTx/>
            </a:pPr>
            <a:r>
              <a:rPr lang="en-GB" altLang="en-US" sz="2000" b="1">
                <a:solidFill>
                  <a:srgbClr val="002060"/>
                </a:solidFill>
              </a:rPr>
              <a:t>Postal vote agents</a:t>
            </a:r>
          </a:p>
          <a:p>
            <a:pPr marL="342900" lvl="1" indent="0" eaLnBrk="1" hangingPunct="1">
              <a:buSzTx/>
              <a:buFontTx/>
              <a:buNone/>
            </a:pPr>
            <a:r>
              <a:rPr lang="en-GB" altLang="en-US" sz="2000">
                <a:solidFill>
                  <a:schemeClr val="tx1"/>
                </a:solidFill>
              </a:rPr>
              <a:t>The appointment of postal voting agents attending a particular opening session must be made before the start of the session. We will give 48 hours’ notice.</a:t>
            </a:r>
          </a:p>
          <a:p>
            <a:pPr eaLnBrk="1" hangingPunct="1">
              <a:buSzTx/>
            </a:pPr>
            <a:endParaRPr lang="en-GB" altLang="en-US">
              <a:solidFill>
                <a:schemeClr val="tx1"/>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2386F8A-3AB4-25F6-FC42-99BABB19991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the electoral register / </a:t>
            </a:r>
            <a:br>
              <a:rPr lang="en-GB" altLang="en-US"/>
            </a:br>
            <a:r>
              <a:rPr lang="en-GB" altLang="en-US"/>
              <a:t>lists of absent voters</a:t>
            </a:r>
          </a:p>
        </p:txBody>
      </p:sp>
      <p:sp>
        <p:nvSpPr>
          <p:cNvPr id="50179" name="Content Placeholder 2">
            <a:extLst>
              <a:ext uri="{FF2B5EF4-FFF2-40B4-BE49-F238E27FC236}">
                <a16:creationId xmlns:a16="http://schemas.microsoft.com/office/drawing/2014/main" id="{25D804AC-5C48-1FD7-BF58-630256A76FD4}"/>
              </a:ext>
            </a:extLst>
          </p:cNvPr>
          <p:cNvSpPr>
            <a:spLocks noGrp="1"/>
          </p:cNvSpPr>
          <p:nvPr>
            <p:ph idx="1"/>
          </p:nvPr>
        </p:nvSpPr>
        <p:spPr>
          <a:xfrm>
            <a:off x="2971800" y="1828800"/>
            <a:ext cx="5943600" cy="4476750"/>
          </a:xfrm>
          <a:ln cap="flat" algn="ctr">
            <a:miter lim="800000"/>
            <a:headEnd type="none" w="med" len="med"/>
            <a:tailEnd type="none" w="med" len="med"/>
          </a:ln>
        </p:spPr>
        <p:txBody>
          <a:bodyPr>
            <a:normAutofit/>
          </a:bodyPr>
          <a:lstStyle/>
          <a:p>
            <a:pPr marL="228600" lvl="1" indent="-228600">
              <a:buSzTx/>
              <a:buFontTx/>
              <a:buChar char="•"/>
            </a:pPr>
            <a:r>
              <a:rPr lang="en-GB" altLang="en-US" sz="2400">
                <a:solidFill>
                  <a:schemeClr val="tx1"/>
                </a:solidFill>
                <a:effectLst>
                  <a:glow>
                    <a:srgbClr val="000000"/>
                  </a:glow>
                  <a:outerShdw sx="0" sy="0">
                    <a:srgbClr val="000000"/>
                  </a:outerShdw>
                  <a:reflection stA="0" endPos="0" fadeDir="0" sx="0" sy="0"/>
                </a:effectLst>
              </a:rPr>
              <a:t>Access by candidates – once you officially become a candidate:</a:t>
            </a:r>
          </a:p>
          <a:p>
            <a:pPr marL="1035050" lvl="3">
              <a:buSzTx/>
            </a:pPr>
            <a:r>
              <a:rPr lang="en-GB" altLang="en-US" sz="2000">
                <a:solidFill>
                  <a:schemeClr val="tx1"/>
                </a:solidFill>
                <a:effectLst>
                  <a:glow>
                    <a:srgbClr val="000000"/>
                  </a:glow>
                  <a:outerShdw sx="0" sy="0">
                    <a:srgbClr val="000000"/>
                  </a:outerShdw>
                  <a:reflection stA="0" endPos="0" fadeDir="0" sx="0" sy="0"/>
                </a:effectLst>
              </a:rPr>
              <a:t>Earliest, 27 working days before polling day</a:t>
            </a:r>
          </a:p>
          <a:p>
            <a:pPr marL="1035050" lvl="3">
              <a:buSzTx/>
            </a:pPr>
            <a:r>
              <a:rPr lang="en-GB" altLang="en-US" sz="2000">
                <a:solidFill>
                  <a:schemeClr val="tx1"/>
                </a:solidFill>
                <a:effectLst>
                  <a:glow>
                    <a:srgbClr val="000000"/>
                  </a:glow>
                  <a:outerShdw sx="0" sy="0">
                    <a:srgbClr val="000000"/>
                  </a:outerShdw>
                  <a:reflection stA="0" endPos="0" fadeDir="0" sx="0" sy="0"/>
                </a:effectLst>
              </a:rPr>
              <a:t>Once you or others have declared yourself a candidate after this date / date you submit your nominations paper</a:t>
            </a:r>
          </a:p>
          <a:p>
            <a:pPr marL="228600" lvl="1" indent="-228600">
              <a:buSzTx/>
              <a:buFontTx/>
              <a:buChar char="•"/>
            </a:pPr>
            <a:r>
              <a:rPr lang="en-GB" altLang="en-US" sz="2400">
                <a:solidFill>
                  <a:schemeClr val="tx1"/>
                </a:solidFill>
              </a:rPr>
              <a:t>Make written request to the ERO – forms are available from </a:t>
            </a:r>
            <a:r>
              <a:rPr lang="en-GB" altLang="en-US" sz="2400">
                <a:solidFill>
                  <a:srgbClr val="FF0000"/>
                </a:solidFill>
              </a:rPr>
              <a:t>[the ERO / are included in your nomination pack].</a:t>
            </a:r>
          </a:p>
          <a:p>
            <a:pPr marL="0" indent="0">
              <a:buSzTx/>
              <a:buFontTx/>
              <a:buNone/>
            </a:pPr>
            <a:endParaRPr lang="en-GB" altLang="en-US">
              <a:solidFill>
                <a:schemeClr val="tx1"/>
              </a:solidFill>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B1FDB74-2BE9-3765-3DEC-9FF167DC8C5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Access to the electoral register / </a:t>
            </a:r>
            <a:br>
              <a:rPr lang="en-GB" altLang="en-US"/>
            </a:br>
            <a:r>
              <a:rPr lang="en-GB" altLang="en-US"/>
              <a:t>lists of absent voters</a:t>
            </a:r>
          </a:p>
        </p:txBody>
      </p:sp>
      <p:sp>
        <p:nvSpPr>
          <p:cNvPr id="52227" name="Content Placeholder 2">
            <a:extLst>
              <a:ext uri="{FF2B5EF4-FFF2-40B4-BE49-F238E27FC236}">
                <a16:creationId xmlns:a16="http://schemas.microsoft.com/office/drawing/2014/main" id="{2E3C0D8F-30AC-0580-A16B-985802D18970}"/>
              </a:ext>
            </a:extLst>
          </p:cNvPr>
          <p:cNvSpPr>
            <a:spLocks noGrp="1"/>
          </p:cNvSpPr>
          <p:nvPr>
            <p:ph idx="1"/>
          </p:nvPr>
        </p:nvSpPr>
        <p:spPr>
          <a:xfrm>
            <a:off x="2971800" y="1828800"/>
            <a:ext cx="5943600" cy="4476750"/>
          </a:xfrm>
          <a:ln cap="flat" algn="ctr">
            <a:miter lim="800000"/>
            <a:headEnd type="none" w="med" len="med"/>
            <a:tailEnd type="none" w="med" len="med"/>
          </a:ln>
        </p:spPr>
        <p:txBody>
          <a:bodyPr>
            <a:normAutofit/>
          </a:bodyPr>
          <a:lstStyle/>
          <a:p>
            <a:pPr>
              <a:buSzTx/>
            </a:pPr>
            <a:r>
              <a:rPr lang="en-GB" altLang="en-US">
                <a:solidFill>
                  <a:schemeClr val="accent6"/>
                </a:solidFill>
              </a:rPr>
              <a:t>Only use data for permitted purposes!</a:t>
            </a:r>
            <a:endParaRPr lang="en-GB" altLang="en-US" b="1">
              <a:solidFill>
                <a:schemeClr val="accent6"/>
              </a:solidFill>
            </a:endParaRPr>
          </a:p>
          <a:p>
            <a:pPr lvl="1">
              <a:buSzTx/>
            </a:pPr>
            <a:r>
              <a:rPr lang="en-GB" altLang="en-US" sz="2400">
                <a:solidFill>
                  <a:schemeClr val="tx1"/>
                </a:solidFill>
              </a:rPr>
              <a:t>to complete the nomination form</a:t>
            </a:r>
          </a:p>
          <a:p>
            <a:pPr lvl="1">
              <a:buSzTx/>
            </a:pPr>
            <a:r>
              <a:rPr lang="en-GB" altLang="en-US" sz="2400">
                <a:solidFill>
                  <a:schemeClr val="tx1"/>
                </a:solidFill>
              </a:rPr>
              <a:t>to help you campaign</a:t>
            </a:r>
          </a:p>
          <a:p>
            <a:pPr lvl="1">
              <a:buSzTx/>
            </a:pPr>
            <a:r>
              <a:rPr lang="en-GB" altLang="en-US" sz="2400">
                <a:solidFill>
                  <a:schemeClr val="tx1"/>
                </a:solidFill>
              </a:rPr>
              <a:t>to check that donations/loans are permissible</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D1E4D19-DABE-17FA-BBA3-04A22A26308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54275" name="Content Placeholder 2">
            <a:extLst>
              <a:ext uri="{FF2B5EF4-FFF2-40B4-BE49-F238E27FC236}">
                <a16:creationId xmlns:a16="http://schemas.microsoft.com/office/drawing/2014/main" id="{EFA5DDD3-4D98-4267-9614-D8DEBCB23BB1}"/>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As a candidate you are uniquely placed to encourage people to register to vote. </a:t>
            </a:r>
          </a:p>
          <a:p>
            <a:pPr>
              <a:buSzTx/>
            </a:pPr>
            <a:r>
              <a:rPr lang="en-GB" altLang="en-US">
                <a:solidFill>
                  <a:schemeClr val="tx1"/>
                </a:solidFill>
              </a:rPr>
              <a:t>You should encourage people to register as soon as possible.</a:t>
            </a:r>
          </a:p>
          <a:p>
            <a:pPr>
              <a:buSzTx/>
            </a:pPr>
            <a:r>
              <a:rPr lang="en-GB" altLang="en-US">
                <a:solidFill>
                  <a:schemeClr val="tx1"/>
                </a:solidFill>
              </a:rPr>
              <a:t>The deadline for applying for the election is </a:t>
            </a:r>
            <a:r>
              <a:rPr lang="en-GB" altLang="en-US">
                <a:solidFill>
                  <a:srgbClr val="FF0000"/>
                </a:solidFill>
              </a:rPr>
              <a:t>[E-12]. </a:t>
            </a:r>
          </a:p>
          <a:p>
            <a:pPr>
              <a:buSzTx/>
            </a:pPr>
            <a:r>
              <a:rPr lang="en-GB" altLang="en-US">
                <a:solidFill>
                  <a:schemeClr val="tx1"/>
                </a:solidFill>
              </a:rPr>
              <a:t>Individuals can register online at </a:t>
            </a:r>
            <a:r>
              <a:rPr lang="en-GB" altLang="en-US" b="1">
                <a:solidFill>
                  <a:srgbClr val="002060"/>
                </a:solidFill>
              </a:rPr>
              <a:t>https://www.gov.uk/register-to-vote</a:t>
            </a:r>
            <a:r>
              <a:rPr lang="en-GB" altLang="en-US">
                <a:solidFill>
                  <a:srgbClr val="002060"/>
                </a:solidFill>
              </a:rPr>
              <a:t>. </a:t>
            </a:r>
            <a:r>
              <a:rPr lang="en-GB" altLang="en-US">
                <a:solidFill>
                  <a:schemeClr val="tx1"/>
                </a:solidFill>
              </a:rPr>
              <a:t>It only takes a few minutes.</a:t>
            </a:r>
          </a:p>
          <a:p>
            <a:pPr marL="0" indent="0">
              <a:buSzTx/>
              <a:buFontTx/>
              <a:buNone/>
            </a:pPr>
            <a:endParaRPr lang="en-GB" altLang="en-US">
              <a:solidFill>
                <a:schemeClr val="tx1"/>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FC1B587-C1C3-DE2C-C2E3-75C202AF6DFF}"/>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Registration</a:t>
            </a:r>
          </a:p>
        </p:txBody>
      </p:sp>
      <p:sp>
        <p:nvSpPr>
          <p:cNvPr id="56323" name="Content Placeholder 2">
            <a:extLst>
              <a:ext uri="{FF2B5EF4-FFF2-40B4-BE49-F238E27FC236}">
                <a16:creationId xmlns:a16="http://schemas.microsoft.com/office/drawing/2014/main" id="{047AAB25-0354-1282-96E0-1C21B61C38D0}"/>
              </a:ext>
            </a:extLst>
          </p:cNvPr>
          <p:cNvSpPr>
            <a:spLocks noGrp="1"/>
          </p:cNvSpPr>
          <p:nvPr>
            <p:ph idx="1"/>
          </p:nvPr>
        </p:nvSpPr>
        <p:spPr>
          <a:xfrm>
            <a:off x="2603500" y="1887538"/>
            <a:ext cx="5943600" cy="4446587"/>
          </a:xfrm>
          <a:ln cap="flat" algn="ctr">
            <a:miter lim="800000"/>
            <a:headEnd type="none" w="med" len="med"/>
            <a:tailEnd type="none" w="med" len="med"/>
          </a:ln>
        </p:spPr>
        <p:txBody>
          <a:bodyPr/>
          <a:lstStyle/>
          <a:p>
            <a:pPr>
              <a:buSzTx/>
            </a:pPr>
            <a:r>
              <a:rPr lang="en-GB" altLang="en-US">
                <a:solidFill>
                  <a:schemeClr val="tx1"/>
                </a:solidFill>
              </a:rPr>
              <a:t>When discussing registering to vote with individuals, you will need to make them aware that they will need:</a:t>
            </a:r>
          </a:p>
          <a:p>
            <a:pPr lvl="1">
              <a:buSzTx/>
            </a:pPr>
            <a:r>
              <a:rPr lang="en-GB" altLang="en-US">
                <a:solidFill>
                  <a:schemeClr val="tx1"/>
                </a:solidFill>
              </a:rPr>
              <a:t>their National Insurance number,</a:t>
            </a:r>
          </a:p>
          <a:p>
            <a:pPr lvl="1">
              <a:buSzTx/>
            </a:pPr>
            <a:r>
              <a:rPr lang="en-GB" altLang="en-US">
                <a:solidFill>
                  <a:schemeClr val="tx1"/>
                </a:solidFill>
              </a:rPr>
              <a:t>date of birth and address to register.</a:t>
            </a:r>
          </a:p>
          <a:p>
            <a:pPr marL="0" indent="0">
              <a:buSzTx/>
              <a:buFontTx/>
              <a:buNone/>
            </a:pPr>
            <a:endParaRPr lang="en-GB" altLang="en-US">
              <a:solidFill>
                <a:schemeClr val="tx1"/>
              </a:solidFill>
            </a:endParaRPr>
          </a:p>
          <a:p>
            <a:pPr>
              <a:buSzTx/>
            </a:pPr>
            <a:r>
              <a:rPr lang="en-GB" altLang="en-US">
                <a:solidFill>
                  <a:schemeClr val="tx1"/>
                </a:solidFill>
              </a:rPr>
              <a:t>People who do not have or cannot find their National Insurance Number can still register, but they may need to provide further information. If so, they will be contacted by the ERO.</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2F15C206-7101-5DBA-C1CA-1AF23522E34D}"/>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Absent voting</a:t>
            </a:r>
          </a:p>
        </p:txBody>
      </p:sp>
      <p:sp>
        <p:nvSpPr>
          <p:cNvPr id="58371" name="Content Placeholder 2">
            <a:extLst>
              <a:ext uri="{FF2B5EF4-FFF2-40B4-BE49-F238E27FC236}">
                <a16:creationId xmlns:a16="http://schemas.microsoft.com/office/drawing/2014/main" id="{CC9641F2-5CC1-4342-682A-B5DFFFF8918F}"/>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pPr algn="l" rtl="0" fontAlgn="base">
              <a:lnSpc>
                <a:spcPts val="2025"/>
              </a:lnSpc>
              <a:buFont typeface="Arial" panose="020B0604020202020204" pitchFamily="34" charset="0"/>
              <a:buChar char="•"/>
            </a:pPr>
            <a:r>
              <a:rPr lang="en-GB" sz="1800" b="0" i="0" u="none" strike="noStrike">
                <a:solidFill>
                  <a:srgbClr val="003366"/>
                </a:solidFill>
                <a:effectLst/>
                <a:latin typeface="Arial" panose="020B0604020202020204" pitchFamily="34" charset="0"/>
              </a:rPr>
              <a:t>When talking to electors about applying for an absent vote, you should make them aware of the relevant deadlines an advise them to apply early</a:t>
            </a:r>
            <a:r>
              <a:rPr lang="en-US" sz="1800" b="0" i="0">
                <a:solidFill>
                  <a:srgbClr val="003366"/>
                </a:solidFill>
                <a:effectLst/>
                <a:latin typeface="Arial" panose="020B0604020202020204" pitchFamily="34" charset="0"/>
              </a:rPr>
              <a:t>​</a:t>
            </a:r>
            <a:endParaRPr lang="en-US" b="0" i="0">
              <a:solidFill>
                <a:srgbClr val="003366"/>
              </a:solidFill>
              <a:effectLst/>
              <a:latin typeface="Arial" panose="020B0604020202020204" pitchFamily="34" charset="0"/>
            </a:endParaRPr>
          </a:p>
          <a:p>
            <a:pPr algn="l" rtl="0" fontAlgn="base">
              <a:lnSpc>
                <a:spcPts val="2025"/>
              </a:lnSpc>
              <a:buFont typeface="Arial" panose="020B0604020202020204" pitchFamily="34" charset="0"/>
              <a:buChar char="•"/>
            </a:pPr>
            <a:r>
              <a:rPr lang="en-GB" sz="1800" b="0" i="0" u="none" strike="noStrike">
                <a:solidFill>
                  <a:srgbClr val="003366"/>
                </a:solidFill>
                <a:effectLst/>
                <a:latin typeface="Arial" panose="020B0604020202020204" pitchFamily="34" charset="0"/>
              </a:rPr>
              <a:t>If you are encouraging people to apply for an absent vote, make sure you explain that they will only qualify for one if they are (or will be) registered in time to vote at the election.</a:t>
            </a:r>
            <a:endParaRPr lang="en-US" b="0" i="0">
              <a:solidFill>
                <a:srgbClr val="003366"/>
              </a:solidFill>
              <a:effectLst/>
              <a:latin typeface="Arial" panose="020B0604020202020204" pitchFamily="34"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06A365BB-8D77-1475-C290-0EF035EBC555}"/>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Campaigning dos and don’ts</a:t>
            </a:r>
          </a:p>
        </p:txBody>
      </p:sp>
      <p:sp>
        <p:nvSpPr>
          <p:cNvPr id="31747" name="Content Placeholder 2">
            <a:extLst>
              <a:ext uri="{FF2B5EF4-FFF2-40B4-BE49-F238E27FC236}">
                <a16:creationId xmlns:a16="http://schemas.microsoft.com/office/drawing/2014/main" id="{F2C60AE0-0972-3E8B-E2F7-C3007BF29C30}"/>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dirty="0"/>
              <a:t>Do use imprints on all your campaign material, including social media. </a:t>
            </a:r>
          </a:p>
          <a:p>
            <a:r>
              <a:rPr lang="en-GB" altLang="en-US" dirty="0"/>
              <a:t>Do comply with planning rules relating to advertising hoardings and large banners.</a:t>
            </a:r>
          </a:p>
          <a:p>
            <a:r>
              <a:rPr lang="en-GB" altLang="en-US" dirty="0"/>
              <a:t>Do make sure outdoor posters are removed 2 weeks after the election.</a:t>
            </a:r>
          </a:p>
          <a:p>
            <a:r>
              <a:rPr lang="en-GB" altLang="en-US" dirty="0"/>
              <a:t>Do not produce material that looks like a poll card.</a:t>
            </a:r>
          </a:p>
          <a:p>
            <a:r>
              <a:rPr lang="en-GB" altLang="en-US" dirty="0"/>
              <a:t>Do not pay people to display your adverts (unless they display adverts as part of their normal business).</a:t>
            </a:r>
          </a:p>
          <a:p>
            <a:endParaRPr lang="en-GB" altLang="en-US"/>
          </a:p>
          <a:p>
            <a:endParaRPr lang="en-GB" alt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48F44CD3-F2B3-90F2-33E3-CA36C4D12B3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Code of conduct for campaigners</a:t>
            </a:r>
          </a:p>
        </p:txBody>
      </p:sp>
      <p:sp>
        <p:nvSpPr>
          <p:cNvPr id="64515" name="Content Placeholder 2">
            <a:extLst>
              <a:ext uri="{FF2B5EF4-FFF2-40B4-BE49-F238E27FC236}">
                <a16:creationId xmlns:a16="http://schemas.microsoft.com/office/drawing/2014/main" id="{0A9D8296-DFEB-A96A-AE0A-99EC7F8F5917}"/>
              </a:ext>
            </a:extLst>
          </p:cNvPr>
          <p:cNvSpPr>
            <a:spLocks noGrp="1"/>
          </p:cNvSpPr>
          <p:nvPr>
            <p:ph idx="1"/>
          </p:nvPr>
        </p:nvSpPr>
        <p:spPr>
          <a:xfrm>
            <a:off x="2971800" y="1828800"/>
            <a:ext cx="5943600" cy="4840560"/>
          </a:xfrm>
          <a:ln cap="flat" algn="ctr">
            <a:miter lim="800000"/>
            <a:headEnd type="none" w="med" len="med"/>
            <a:tailEnd type="none" w="med" len="med"/>
          </a:ln>
        </p:spPr>
        <p:txBody>
          <a:bodyPr/>
          <a:lstStyle/>
          <a:p>
            <a:pPr>
              <a:buSzTx/>
            </a:pPr>
            <a:r>
              <a:rPr lang="en-GB" altLang="en-US" sz="1800">
                <a:solidFill>
                  <a:schemeClr val="tx1"/>
                </a:solidFill>
              </a:rPr>
              <a:t>Campaigners are an essential element of a healthy democracy, but their activities should not bring into question the integrity of the electoral process. </a:t>
            </a:r>
          </a:p>
          <a:p>
            <a:pPr lvl="1">
              <a:buSzTx/>
            </a:pPr>
            <a:endParaRPr lang="en-GB" altLang="en-US" sz="1600">
              <a:solidFill>
                <a:schemeClr val="accent6"/>
              </a:solidFill>
            </a:endParaRPr>
          </a:p>
          <a:p>
            <a:pPr>
              <a:buSzTx/>
            </a:pPr>
            <a:r>
              <a:rPr lang="en-GB" altLang="en-US" sz="1800">
                <a:solidFill>
                  <a:schemeClr val="tx2"/>
                </a:solidFill>
              </a:rPr>
              <a:t>Electoral registration and absent vote applications</a:t>
            </a:r>
            <a:r>
              <a:rPr lang="en-GB" altLang="en-US" sz="1800">
                <a:solidFill>
                  <a:schemeClr val="tx1"/>
                </a:solidFill>
              </a:rPr>
              <a:t>:</a:t>
            </a:r>
          </a:p>
          <a:p>
            <a:pPr lvl="1">
              <a:buSzTx/>
            </a:pPr>
            <a:r>
              <a:rPr lang="en-GB" altLang="en-US" sz="1600">
                <a:solidFill>
                  <a:schemeClr val="tx1"/>
                </a:solidFill>
              </a:rPr>
              <a:t>Ensure forms fully confirm to the requirements of electoral law</a:t>
            </a:r>
          </a:p>
          <a:p>
            <a:pPr lvl="1">
              <a:buSzTx/>
            </a:pPr>
            <a:r>
              <a:rPr lang="en-GB" altLang="en-US" sz="1600">
                <a:solidFill>
                  <a:schemeClr val="tx1"/>
                </a:solidFill>
              </a:rPr>
              <a:t>Include the EROs address for the return of forms</a:t>
            </a:r>
          </a:p>
          <a:p>
            <a:pPr lvl="1">
              <a:buSzTx/>
            </a:pPr>
            <a:r>
              <a:rPr lang="en-GB" altLang="en-US" sz="1600">
                <a:solidFill>
                  <a:schemeClr val="tx1"/>
                </a:solidFill>
              </a:rPr>
              <a:t>Ensure unaltered applications are sent to ERO within </a:t>
            </a:r>
            <a:r>
              <a:rPr lang="en-GB" altLang="en-US" sz="1600" b="1">
                <a:solidFill>
                  <a:schemeClr val="accent2">
                    <a:lumMod val="75000"/>
                  </a:schemeClr>
                </a:solidFill>
              </a:rPr>
              <a:t>two working days</a:t>
            </a:r>
            <a:r>
              <a:rPr lang="en-GB" altLang="en-US" sz="1600">
                <a:solidFill>
                  <a:schemeClr val="tx1"/>
                </a:solidFill>
              </a:rPr>
              <a:t>.</a:t>
            </a:r>
          </a:p>
          <a:p>
            <a:pPr lvl="1">
              <a:buSzTx/>
            </a:pPr>
            <a:r>
              <a:rPr lang="en-GB" altLang="en-US" sz="1600">
                <a:solidFill>
                  <a:schemeClr val="tx1"/>
                </a:solidFill>
              </a:rPr>
              <a:t>Make sure electors understand implications of applying for an absent vote.</a:t>
            </a:r>
          </a:p>
          <a:p>
            <a:pPr lvl="1">
              <a:buSzTx/>
            </a:pPr>
            <a:r>
              <a:rPr lang="en-GB" altLang="en-US" sz="1600">
                <a:solidFill>
                  <a:schemeClr val="tx1"/>
                </a:solidFill>
              </a:rPr>
              <a:t>Do not encourage postal ballot pack redirection.</a:t>
            </a:r>
          </a:p>
          <a:p>
            <a:pPr lvl="1">
              <a:buSzTx/>
            </a:pPr>
            <a:r>
              <a:rPr lang="en-GB" altLang="en-US" sz="1600">
                <a:solidFill>
                  <a:schemeClr val="tx1"/>
                </a:solidFill>
              </a:rPr>
              <a:t>Do not encourage electors to appoint a campaigner as proxy.</a:t>
            </a:r>
          </a:p>
          <a:p>
            <a:pPr>
              <a:buSzTx/>
            </a:pPr>
            <a:endParaRPr lang="en-GB" altLang="en-US">
              <a:solidFill>
                <a:schemeClr val="tx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B0256D-3B53-81B2-4A5F-4CB407D65C68}"/>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r>
              <a:rPr kern="1200">
                <a:ln w="9525" cap="flat" cmpd="sng" algn="ctr">
                  <a:noFill/>
                  <a:prstDash val="solid"/>
                  <a:round/>
                  <a:headEnd type="none" w="med" len="med"/>
                  <a:tailEnd type="none" w="med" len="med"/>
                </a:ln>
                <a:solidFill>
                  <a:srgbClr val="0099CC"/>
                </a:solidFill>
                <a:sym typeface="Wingdings"/>
              </a:rPr>
              <a:t>Who’s who</a:t>
            </a:r>
          </a:p>
        </p:txBody>
      </p:sp>
      <p:sp>
        <p:nvSpPr>
          <p:cNvPr id="9219" name="Content Placeholder 2">
            <a:extLst>
              <a:ext uri="{FF2B5EF4-FFF2-40B4-BE49-F238E27FC236}">
                <a16:creationId xmlns:a16="http://schemas.microsoft.com/office/drawing/2014/main" id="{D71ADB45-948C-7D80-11B8-D8416EF34593}"/>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accent6"/>
                </a:solidFill>
              </a:rPr>
              <a:t>The Constituency Returning Officer [insert name] </a:t>
            </a:r>
            <a:r>
              <a:rPr lang="en-GB" altLang="en-US">
                <a:solidFill>
                  <a:schemeClr val="tx1"/>
                </a:solidFill>
              </a:rPr>
              <a:t>is responsible for the constituency election and managing polling stations.</a:t>
            </a:r>
          </a:p>
          <a:p>
            <a:pPr>
              <a:buSzTx/>
            </a:pPr>
            <a:r>
              <a:rPr lang="en-GB" altLang="en-US">
                <a:solidFill>
                  <a:schemeClr val="accent6"/>
                </a:solidFill>
              </a:rPr>
              <a:t>The Regional Returning Officer</a:t>
            </a:r>
            <a:r>
              <a:rPr lang="en-GB" altLang="en-US">
                <a:solidFill>
                  <a:schemeClr val="tx1"/>
                </a:solidFill>
              </a:rPr>
              <a:t> </a:t>
            </a:r>
            <a:r>
              <a:rPr lang="en-GB" altLang="en-US">
                <a:solidFill>
                  <a:schemeClr val="accent6"/>
                </a:solidFill>
              </a:rPr>
              <a:t>[insert name] </a:t>
            </a:r>
            <a:r>
              <a:rPr lang="en-GB" altLang="en-US">
                <a:solidFill>
                  <a:schemeClr val="tx1"/>
                </a:solidFill>
              </a:rPr>
              <a:t>is responsible for the regional election and the allocation of regional seats.</a:t>
            </a:r>
          </a:p>
          <a:p>
            <a:pPr>
              <a:buSzTx/>
            </a:pPr>
            <a:r>
              <a:rPr lang="en-GB" altLang="en-US">
                <a:solidFill>
                  <a:schemeClr val="accent6"/>
                </a:solidFill>
              </a:rPr>
              <a:t>The Electoral Registration Officer(s) </a:t>
            </a:r>
            <a:r>
              <a:rPr lang="en-GB" altLang="en-US">
                <a:solidFill>
                  <a:schemeClr val="tx1"/>
                </a:solidFill>
              </a:rPr>
              <a:t>are responsible for maintaining the register of electors and absent voters’ lists. </a:t>
            </a:r>
          </a:p>
          <a:p>
            <a:pPr>
              <a:buSzTx/>
            </a:pPr>
            <a:r>
              <a:rPr lang="en-GB" altLang="en-US">
                <a:solidFill>
                  <a:schemeClr val="tx1"/>
                </a:solidFill>
              </a:rPr>
              <a:t>Contact details are provided later.</a:t>
            </a:r>
          </a:p>
          <a:p>
            <a:pPr>
              <a:buSzTx/>
            </a:pPr>
            <a:endParaRPr lang="en-US" altLang="en-US">
              <a:solidFill>
                <a:schemeClr val="tx1"/>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686D1104-31C5-0C8E-BC08-B0A2717CA9C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Code of conduct for campaigners (cont.)</a:t>
            </a:r>
          </a:p>
        </p:txBody>
      </p:sp>
      <p:sp>
        <p:nvSpPr>
          <p:cNvPr id="66563" name="Content Placeholder 2">
            <a:extLst>
              <a:ext uri="{FF2B5EF4-FFF2-40B4-BE49-F238E27FC236}">
                <a16:creationId xmlns:a16="http://schemas.microsoft.com/office/drawing/2014/main" id="{D7F28C9B-B7A5-F4E7-48E3-FA53A163373D}"/>
              </a:ext>
            </a:extLst>
          </p:cNvPr>
          <p:cNvSpPr>
            <a:spLocks noGrp="1"/>
          </p:cNvSpPr>
          <p:nvPr>
            <p:ph idx="1"/>
          </p:nvPr>
        </p:nvSpPr>
        <p:spPr>
          <a:ln cap="flat" algn="ctr">
            <a:miter lim="800000"/>
            <a:headEnd type="none" w="med" len="med"/>
            <a:tailEnd type="none" w="med" len="med"/>
          </a:ln>
        </p:spPr>
        <p:txBody>
          <a:bodyPr/>
          <a:lstStyle/>
          <a:p>
            <a:pPr>
              <a:buSzTx/>
            </a:pPr>
            <a:r>
              <a:rPr lang="en-GB" altLang="en-US" sz="1800">
                <a:solidFill>
                  <a:schemeClr val="tx2"/>
                </a:solidFill>
              </a:rPr>
              <a:t>Postal ballot packs:</a:t>
            </a:r>
          </a:p>
          <a:p>
            <a:pPr lvl="1">
              <a:buSzTx/>
            </a:pPr>
            <a:r>
              <a:rPr lang="en-GB" altLang="en-US" sz="1600">
                <a:solidFill>
                  <a:schemeClr val="tx1"/>
                </a:solidFill>
              </a:rPr>
              <a:t>Never touch a postal ballot paper</a:t>
            </a:r>
          </a:p>
          <a:p>
            <a:pPr lvl="1">
              <a:buSzTx/>
            </a:pPr>
            <a:r>
              <a:rPr lang="en-GB" altLang="en-US" sz="1600">
                <a:solidFill>
                  <a:schemeClr val="tx1"/>
                </a:solidFill>
              </a:rPr>
              <a:t>Never observe electors completing their postal vote.</a:t>
            </a:r>
          </a:p>
          <a:p>
            <a:pPr lvl="1">
              <a:buSzTx/>
            </a:pPr>
            <a:r>
              <a:rPr lang="en-GB" altLang="en-US" sz="1600">
                <a:solidFill>
                  <a:schemeClr val="tx1"/>
                </a:solidFill>
              </a:rPr>
              <a:t>Never handle or take any completed ballot paper or postal ballot pack from voters</a:t>
            </a:r>
          </a:p>
          <a:p>
            <a:pPr marL="342900" lvl="1" indent="0">
              <a:buSzTx/>
              <a:buFontTx/>
              <a:buNone/>
            </a:pPr>
            <a:endParaRPr lang="en-GB" altLang="en-US" sz="1600">
              <a:solidFill>
                <a:schemeClr val="tx1"/>
              </a:solidFill>
            </a:endParaRPr>
          </a:p>
          <a:p>
            <a:pPr>
              <a:buSzTx/>
            </a:pPr>
            <a:r>
              <a:rPr lang="en-GB" altLang="en-US" sz="1800">
                <a:solidFill>
                  <a:schemeClr val="tx2"/>
                </a:solidFill>
              </a:rPr>
              <a:t>Campaigning outside polling stations:</a:t>
            </a:r>
          </a:p>
          <a:p>
            <a:pPr lvl="1">
              <a:buSzTx/>
            </a:pPr>
            <a:r>
              <a:rPr lang="en-GB" altLang="en-US" sz="1600">
                <a:solidFill>
                  <a:schemeClr val="tx1"/>
                </a:solidFill>
              </a:rPr>
              <a:t>You are allowed to put your messages to voters on polling day, including public spaces outside polling places</a:t>
            </a:r>
          </a:p>
          <a:p>
            <a:pPr lvl="1">
              <a:buSzTx/>
            </a:pPr>
            <a:r>
              <a:rPr lang="en-GB" altLang="en-US" sz="1600">
                <a:solidFill>
                  <a:schemeClr val="tx1"/>
                </a:solidFill>
              </a:rPr>
              <a:t>Keep access to polling places and the pavements around polling places clear to allow voters to enter.</a:t>
            </a:r>
          </a:p>
          <a:p>
            <a:pPr marL="0" indent="0">
              <a:buSzTx/>
              <a:buNone/>
            </a:pPr>
            <a:endParaRPr lang="en-GB" altLang="en-US">
              <a:solidFill>
                <a:schemeClr val="tx1"/>
              </a:solidFill>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0D425B0-EEE8-2F04-9060-01EBAA362A5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Polling day</a:t>
            </a:r>
          </a:p>
        </p:txBody>
      </p:sp>
      <p:sp>
        <p:nvSpPr>
          <p:cNvPr id="70659" name="Rectangle 3">
            <a:extLst>
              <a:ext uri="{FF2B5EF4-FFF2-40B4-BE49-F238E27FC236}">
                <a16:creationId xmlns:a16="http://schemas.microsoft.com/office/drawing/2014/main" id="{14EE924E-8302-8598-89A0-D3F506CE95A6}"/>
              </a:ext>
            </a:extLst>
          </p:cNvPr>
          <p:cNvSpPr>
            <a:spLocks noGrp="1" noChangeArrowheads="1"/>
          </p:cNvSpPr>
          <p:nvPr>
            <p:ph type="body" idx="1"/>
          </p:nvPr>
        </p:nvSpPr>
        <p:spPr>
          <a:xfrm>
            <a:off x="2374900" y="1828800"/>
            <a:ext cx="6540500" cy="4267200"/>
          </a:xfrm>
          <a:ln cap="flat" algn="ctr">
            <a:miter lim="800000"/>
            <a:headEnd type="none" w="med" len="med"/>
            <a:tailEnd type="none" w="med" len="med"/>
          </a:ln>
        </p:spPr>
        <p:txBody>
          <a:bodyPr/>
          <a:lstStyle/>
          <a:p>
            <a:pPr eaLnBrk="1" hangingPunct="1">
              <a:lnSpc>
                <a:spcPct val="90000"/>
              </a:lnSpc>
              <a:buSzTx/>
            </a:pPr>
            <a:r>
              <a:rPr lang="en-GB" altLang="en-US" sz="2000">
                <a:solidFill>
                  <a:schemeClr val="tx1"/>
                </a:solidFill>
              </a:rPr>
              <a:t>Polling stations open from 7am to 10pm</a:t>
            </a:r>
          </a:p>
          <a:p>
            <a:pPr eaLnBrk="1" hangingPunct="1">
              <a:lnSpc>
                <a:spcPct val="90000"/>
              </a:lnSpc>
              <a:buSzTx/>
            </a:pPr>
            <a:r>
              <a:rPr lang="en-GB" altLang="en-US" sz="2000">
                <a:solidFill>
                  <a:schemeClr val="tx1"/>
                </a:solidFill>
              </a:rPr>
              <a:t>Office open </a:t>
            </a:r>
            <a:r>
              <a:rPr lang="en-GB" altLang="en-US" sz="2000">
                <a:solidFill>
                  <a:srgbClr val="FF0000"/>
                </a:solidFill>
              </a:rPr>
              <a:t>[x]am to [x]pm </a:t>
            </a:r>
            <a:r>
              <a:rPr lang="en-GB" altLang="en-US" sz="2000">
                <a:solidFill>
                  <a:schemeClr val="tx1"/>
                </a:solidFill>
              </a:rPr>
              <a:t>for queries or problems relating to the administration of the election</a:t>
            </a:r>
          </a:p>
          <a:p>
            <a:pPr lvl="1" eaLnBrk="1" hangingPunct="1">
              <a:lnSpc>
                <a:spcPct val="90000"/>
              </a:lnSpc>
              <a:buSzTx/>
            </a:pPr>
            <a:r>
              <a:rPr lang="en-GB" altLang="en-US" sz="2000">
                <a:solidFill>
                  <a:schemeClr val="tx1"/>
                </a:solidFill>
              </a:rPr>
              <a:t>contact the Electoral Commission for any queries about a candidate’s campaign literature (contact details shown later)</a:t>
            </a:r>
          </a:p>
          <a:p>
            <a:pPr eaLnBrk="1" hangingPunct="1">
              <a:lnSpc>
                <a:spcPct val="90000"/>
              </a:lnSpc>
              <a:buSzTx/>
            </a:pPr>
            <a:r>
              <a:rPr lang="en-GB" altLang="en-US" sz="2000">
                <a:solidFill>
                  <a:schemeClr val="tx1"/>
                </a:solidFill>
              </a:rPr>
              <a:t>Voters in the polling station or in a queue outside the polling station at 10 pm can apply for a ballot paper</a:t>
            </a:r>
          </a:p>
          <a:p>
            <a:pPr eaLnBrk="1" hangingPunct="1">
              <a:lnSpc>
                <a:spcPct val="90000"/>
              </a:lnSpc>
              <a:buSzTx/>
            </a:pPr>
            <a:r>
              <a:rPr lang="en-GB" altLang="en-US" sz="2000">
                <a:solidFill>
                  <a:schemeClr val="tx1"/>
                </a:solidFill>
              </a:rPr>
              <a:t>Postal votes – can be handed into polling stations within voting area or delivered to the elections office until 10pm. </a:t>
            </a:r>
          </a:p>
          <a:p>
            <a:pPr eaLnBrk="1" hangingPunct="1">
              <a:lnSpc>
                <a:spcPct val="90000"/>
              </a:lnSpc>
              <a:buSzTx/>
            </a:pPr>
            <a:r>
              <a:rPr lang="en-GB" altLang="en-US" sz="2000">
                <a:solidFill>
                  <a:schemeClr val="tx1"/>
                </a:solidFill>
              </a:rPr>
              <a:t>A</a:t>
            </a:r>
            <a:r>
              <a:rPr lang="en-GB" altLang="en-US" sz="2000">
                <a:solidFill>
                  <a:schemeClr val="accent6"/>
                </a:solidFill>
              </a:rPr>
              <a:t> </a:t>
            </a:r>
            <a:r>
              <a:rPr lang="en-GB" altLang="en-US" sz="2000">
                <a:solidFill>
                  <a:schemeClr val="tx1"/>
                </a:solidFill>
              </a:rPr>
              <a:t>person in a queue at a polling station at 10pm waiting to hand in postal vote can do so after 10pm.</a:t>
            </a:r>
            <a:endParaRPr lang="en-GB" altLang="en-US" sz="2000" b="1">
              <a:solidFill>
                <a:schemeClr val="tx2"/>
              </a:solidFill>
            </a:endParaRPr>
          </a:p>
          <a:p>
            <a:pPr eaLnBrk="1" hangingPunct="1">
              <a:lnSpc>
                <a:spcPct val="90000"/>
              </a:lnSpc>
              <a:buSzTx/>
            </a:pPr>
            <a:endParaRPr lang="en-GB" altLang="en-US" sz="2000" b="1">
              <a:solidFill>
                <a:schemeClr val="tx2"/>
              </a:solidFill>
            </a:endParaRPr>
          </a:p>
          <a:p>
            <a:pPr eaLnBrk="1" hangingPunct="1">
              <a:lnSpc>
                <a:spcPct val="90000"/>
              </a:lnSpc>
              <a:buSzTx/>
              <a:buFontTx/>
              <a:buNone/>
            </a:pPr>
            <a:endParaRPr lang="en-GB" altLang="en-US" sz="2000" b="1">
              <a:solidFill>
                <a:schemeClr val="tx2"/>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96C250F1-9812-A3F2-0C3B-164FA34FC424}"/>
              </a:ext>
            </a:extLst>
          </p:cNvPr>
          <p:cNvSpPr>
            <a:spLocks noGrp="1" noChangeArrowheads="1"/>
          </p:cNvSpPr>
          <p:nvPr>
            <p:ph type="title"/>
          </p:nvPr>
        </p:nvSpPr>
        <p:spPr>
          <a:extLst>
            <a:ext uri="{91240B29-F687-4F45-9708-019B960494DF}">
              <a14:hiddenLine xmlns:a14="http://schemas.microsoft.com/office/drawing/2010/main" w="12700" algn="ctr">
                <a:solidFill>
                  <a:srgbClr val="000000"/>
                </a:solidFill>
                <a:miter lim="800000"/>
                <a:headEnd/>
                <a:tailEnd/>
              </a14:hiddenLine>
            </a:ext>
          </a:extLst>
        </p:spPr>
        <p:txBody>
          <a:bodyPr/>
          <a:lstStyle/>
          <a:p>
            <a:pPr eaLnBrk="1" hangingPunct="1"/>
            <a:r>
              <a:rPr lang="en-GB" altLang="en-US"/>
              <a:t>Counting of votes</a:t>
            </a:r>
          </a:p>
        </p:txBody>
      </p:sp>
      <p:sp>
        <p:nvSpPr>
          <p:cNvPr id="74755" name="Rectangle 3">
            <a:extLst>
              <a:ext uri="{FF2B5EF4-FFF2-40B4-BE49-F238E27FC236}">
                <a16:creationId xmlns:a16="http://schemas.microsoft.com/office/drawing/2014/main" id="{B670B874-AB71-ED76-6B4F-3CDF65E4861A}"/>
              </a:ext>
            </a:extLst>
          </p:cNvPr>
          <p:cNvSpPr>
            <a:spLocks noGrp="1" noChangeArrowheads="1"/>
          </p:cNvSpPr>
          <p:nvPr>
            <p:ph type="body" idx="1"/>
          </p:nvPr>
        </p:nvSpPr>
        <p:spPr>
          <a:ln cap="flat" algn="ctr">
            <a:miter lim="800000"/>
            <a:headEnd type="none" w="med" len="med"/>
            <a:tailEnd type="none" w="med" len="med"/>
          </a:ln>
          <a:extLst>
            <a:ext uri="{91240B29-F687-4F45-9708-019B960494DF}">
              <a14:hiddenLine xmlns:a14="http://schemas.microsoft.com/office/drawing/2010/main" w="12700">
                <a:solidFill>
                  <a:schemeClr val="tx1"/>
                </a:solidFill>
                <a:miter lim="800000"/>
                <a:headEnd/>
                <a:tailEnd/>
              </a14:hiddenLine>
            </a:ext>
          </a:extLst>
        </p:spPr>
        <p:txBody>
          <a:bodyPr/>
          <a:lstStyle/>
          <a:p>
            <a:pPr marL="342900" indent="-342900" eaLnBrk="1" hangingPunct="1">
              <a:buSzTx/>
            </a:pPr>
            <a:r>
              <a:rPr lang="en-GB" altLang="en-US" sz="2200" dirty="0">
                <a:solidFill>
                  <a:srgbClr val="FF0000"/>
                </a:solidFill>
              </a:rPr>
              <a:t>[Insert local arrangements for the counting of Scottish Parliamentary election votes]</a:t>
            </a:r>
          </a:p>
          <a:p>
            <a:pPr marL="342900" indent="-342900" eaLnBrk="1" hangingPunct="1">
              <a:buSzTx/>
            </a:pPr>
            <a:r>
              <a:rPr lang="en-GB" altLang="en-US" sz="2200" dirty="0">
                <a:solidFill>
                  <a:schemeClr val="tx1"/>
                </a:solidFill>
              </a:rPr>
              <a:t>Count centre will open to candidates, agents and spectators from</a:t>
            </a:r>
            <a:r>
              <a:rPr lang="en-GB" altLang="en-US" sz="2200" dirty="0">
                <a:solidFill>
                  <a:schemeClr val="accent6"/>
                </a:solidFill>
              </a:rPr>
              <a:t> </a:t>
            </a:r>
            <a:r>
              <a:rPr lang="en-GB" altLang="en-US" sz="2200" dirty="0">
                <a:solidFill>
                  <a:srgbClr val="FF0000"/>
                </a:solidFill>
              </a:rPr>
              <a:t>[</a:t>
            </a:r>
            <a:r>
              <a:rPr lang="en-GB" altLang="en-US" sz="2200" i="1" dirty="0">
                <a:solidFill>
                  <a:srgbClr val="FF0000"/>
                </a:solidFill>
              </a:rPr>
              <a:t>x</a:t>
            </a:r>
            <a:r>
              <a:rPr lang="en-GB" altLang="en-US" sz="2200" dirty="0">
                <a:solidFill>
                  <a:srgbClr val="FF0000"/>
                </a:solidFill>
              </a:rPr>
              <a:t>] </a:t>
            </a:r>
          </a:p>
          <a:p>
            <a:pPr marL="342900" indent="-342900" eaLnBrk="1" hangingPunct="1">
              <a:buSzTx/>
            </a:pPr>
            <a:r>
              <a:rPr lang="en-GB" altLang="en-US" sz="2200" dirty="0">
                <a:solidFill>
                  <a:srgbClr val="FF0000"/>
                </a:solidFill>
              </a:rPr>
              <a:t>[insert local arrangements for access to the count venue]</a:t>
            </a:r>
          </a:p>
          <a:p>
            <a:pPr marL="342900" indent="-342900" eaLnBrk="1" hangingPunct="1">
              <a:buSzTx/>
            </a:pPr>
            <a:r>
              <a:rPr lang="en-GB" altLang="en-US" sz="2200" dirty="0">
                <a:solidFill>
                  <a:schemeClr val="tx1"/>
                </a:solidFill>
              </a:rPr>
              <a:t>The count will be held in:</a:t>
            </a:r>
          </a:p>
          <a:p>
            <a:pPr marL="742950" lvl="1" eaLnBrk="1" hangingPunct="1">
              <a:buSzTx/>
            </a:pPr>
            <a:r>
              <a:rPr lang="en-GB" altLang="en-US" dirty="0">
                <a:solidFill>
                  <a:srgbClr val="FF0000"/>
                </a:solidFill>
              </a:rPr>
              <a:t>[insert count location/address]</a:t>
            </a:r>
          </a:p>
          <a:p>
            <a:pPr marL="342900" indent="-342900" eaLnBrk="1" hangingPunct="1">
              <a:buSzTx/>
            </a:pPr>
            <a:r>
              <a:rPr lang="en-GB" altLang="en-US" sz="2200" dirty="0">
                <a:solidFill>
                  <a:schemeClr val="tx1"/>
                </a:solidFill>
              </a:rPr>
              <a:t>Make sure appointments for counting agents are submitted to the </a:t>
            </a:r>
            <a:r>
              <a:rPr lang="en-GB" altLang="en-US" sz="2200" b="1" dirty="0">
                <a:solidFill>
                  <a:schemeClr val="tx1"/>
                </a:solidFill>
              </a:rPr>
              <a:t>CRO</a:t>
            </a:r>
            <a:r>
              <a:rPr lang="en-GB" altLang="en-US" sz="2200" dirty="0">
                <a:solidFill>
                  <a:schemeClr val="tx1"/>
                </a:solidFill>
              </a:rPr>
              <a:t> </a:t>
            </a:r>
            <a:r>
              <a:rPr lang="en-GB" altLang="en-US" sz="2200" b="1" dirty="0">
                <a:solidFill>
                  <a:schemeClr val="tx1"/>
                </a:solidFill>
              </a:rPr>
              <a:t>by </a:t>
            </a:r>
            <a:r>
              <a:rPr lang="en-GB" altLang="en-US" sz="2200" b="1" dirty="0">
                <a:solidFill>
                  <a:srgbClr val="FF0000"/>
                </a:solidFill>
              </a:rPr>
              <a:t>[E-5]</a:t>
            </a:r>
            <a:r>
              <a:rPr lang="en-GB" altLang="en-US" sz="2200" dirty="0">
                <a:solidFill>
                  <a:srgbClr val="FF0000"/>
                </a:solidFill>
              </a:rPr>
              <a:t>.</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9AC8DD39-980D-2B19-35A4-8219FE9198D2}"/>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Spending issues</a:t>
            </a:r>
          </a:p>
        </p:txBody>
      </p:sp>
      <p:sp>
        <p:nvSpPr>
          <p:cNvPr id="38915" name="Rectangle 3">
            <a:extLst>
              <a:ext uri="{FF2B5EF4-FFF2-40B4-BE49-F238E27FC236}">
                <a16:creationId xmlns:a16="http://schemas.microsoft.com/office/drawing/2014/main" id="{42CDE506-9BCB-3607-6005-42906DA96EE5}"/>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09C78B9A-565F-DFB9-63F5-D74AFFDEBD2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spending</a:t>
            </a:r>
          </a:p>
        </p:txBody>
      </p:sp>
      <p:sp>
        <p:nvSpPr>
          <p:cNvPr id="78851" name="Content Placeholder 2">
            <a:extLst>
              <a:ext uri="{FF2B5EF4-FFF2-40B4-BE49-F238E27FC236}">
                <a16:creationId xmlns:a16="http://schemas.microsoft.com/office/drawing/2014/main" id="{FE7830DA-A034-45CA-9015-BB2103EDDD39}"/>
              </a:ext>
            </a:extLst>
          </p:cNvPr>
          <p:cNvSpPr>
            <a:spLocks noGrp="1"/>
          </p:cNvSpPr>
          <p:nvPr>
            <p:ph idx="1"/>
          </p:nvPr>
        </p:nvSpPr>
        <p:spPr>
          <a:ln cap="flat" algn="ctr">
            <a:miter lim="800000"/>
            <a:headEnd type="none" w="med" len="med"/>
            <a:tailEnd type="none" w="med" len="med"/>
          </a:ln>
        </p:spPr>
        <p:txBody>
          <a:bodyPr>
            <a:normAutofit/>
          </a:bodyPr>
          <a:lstStyle/>
          <a:p>
            <a:pPr>
              <a:buSzTx/>
            </a:pPr>
            <a:r>
              <a:rPr lang="en-GB" altLang="en-US" dirty="0">
                <a:solidFill>
                  <a:schemeClr val="tx1"/>
                </a:solidFill>
              </a:rPr>
              <a:t>The time when spending and donation rules apply is called the ‘regulated period’. </a:t>
            </a:r>
          </a:p>
          <a:p>
            <a:pPr>
              <a:buSzTx/>
            </a:pPr>
            <a:r>
              <a:rPr lang="en-GB" altLang="en-US" dirty="0">
                <a:solidFill>
                  <a:schemeClr val="tx1"/>
                </a:solidFill>
              </a:rPr>
              <a:t>The regulated period for the Scottish Parliament election is divided into two periods: the </a:t>
            </a:r>
            <a:r>
              <a:rPr lang="en-GB" altLang="en-US" dirty="0">
                <a:solidFill>
                  <a:schemeClr val="accent6"/>
                </a:solidFill>
              </a:rPr>
              <a:t>'</a:t>
            </a:r>
            <a:r>
              <a:rPr lang="en-GB" altLang="en-US" b="1" dirty="0">
                <a:solidFill>
                  <a:schemeClr val="accent6"/>
                </a:solidFill>
              </a:rPr>
              <a:t>long </a:t>
            </a:r>
            <a:r>
              <a:rPr lang="en-GB" altLang="en-US" dirty="0">
                <a:solidFill>
                  <a:schemeClr val="accent6"/>
                </a:solidFill>
              </a:rPr>
              <a:t>campaign’ </a:t>
            </a:r>
            <a:r>
              <a:rPr lang="en-GB" altLang="en-US" dirty="0">
                <a:solidFill>
                  <a:schemeClr val="tx1"/>
                </a:solidFill>
              </a:rPr>
              <a:t>(started 7 January and stops on the day you officially become a candidate) and the </a:t>
            </a:r>
            <a:r>
              <a:rPr lang="en-GB" altLang="en-US" dirty="0">
                <a:solidFill>
                  <a:schemeClr val="accent6"/>
                </a:solidFill>
              </a:rPr>
              <a:t>'</a:t>
            </a:r>
            <a:r>
              <a:rPr lang="en-GB" altLang="en-US" b="1" dirty="0">
                <a:solidFill>
                  <a:schemeClr val="accent6"/>
                </a:solidFill>
              </a:rPr>
              <a:t>short</a:t>
            </a:r>
            <a:r>
              <a:rPr lang="en-GB" altLang="en-US" dirty="0">
                <a:solidFill>
                  <a:schemeClr val="accent6"/>
                </a:solidFill>
              </a:rPr>
              <a:t> campaign’</a:t>
            </a:r>
            <a:r>
              <a:rPr lang="en-GB" altLang="en-US" dirty="0">
                <a:solidFill>
                  <a:schemeClr val="tx1"/>
                </a:solidFill>
              </a:rPr>
              <a:t> (begins the day after you officially become a candidate and ends on polling day). </a:t>
            </a:r>
          </a:p>
          <a:p>
            <a:pPr marL="0" indent="0">
              <a:buSzTx/>
              <a:buFontTx/>
              <a:buNone/>
            </a:pPr>
            <a:endParaRPr lang="en-GB" altLang="en-US">
              <a:solidFill>
                <a:schemeClr val="tx1"/>
              </a:solidFill>
            </a:endParaRPr>
          </a:p>
          <a:p>
            <a:pPr marL="0" indent="0">
              <a:buSzTx/>
              <a:buFontTx/>
              <a:buNone/>
            </a:pPr>
            <a:endParaRPr lang="en-GB" altLang="en-US">
              <a:solidFill>
                <a:schemeClr val="tx1"/>
              </a:solidFill>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30947A68-5FB0-84ED-D5EB-C2881E331FE2}"/>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Election  spending</a:t>
            </a:r>
          </a:p>
        </p:txBody>
      </p:sp>
      <p:sp>
        <p:nvSpPr>
          <p:cNvPr id="80899" name="Content Placeholder 2">
            <a:extLst>
              <a:ext uri="{FF2B5EF4-FFF2-40B4-BE49-F238E27FC236}">
                <a16:creationId xmlns:a16="http://schemas.microsoft.com/office/drawing/2014/main" id="{6AD851AE-FEC6-0496-135B-72ECDF8FF7CC}"/>
              </a:ext>
            </a:extLst>
          </p:cNvPr>
          <p:cNvSpPr>
            <a:spLocks noGrp="1"/>
          </p:cNvSpPr>
          <p:nvPr>
            <p:ph idx="1"/>
          </p:nvPr>
        </p:nvSpPr>
        <p:spPr>
          <a:xfrm>
            <a:off x="2085975" y="1500188"/>
            <a:ext cx="6829425" cy="4595812"/>
          </a:xfrm>
          <a:ln cap="flat" algn="ctr">
            <a:miter lim="800000"/>
            <a:headEnd type="none" w="med" len="med"/>
            <a:tailEnd type="none" w="med" len="med"/>
          </a:ln>
        </p:spPr>
        <p:txBody>
          <a:bodyPr>
            <a:normAutofit fontScale="85000" lnSpcReduction="20000"/>
          </a:bodyPr>
          <a:lstStyle/>
          <a:p>
            <a:pPr marL="0" indent="0">
              <a:buSzTx/>
              <a:buFontTx/>
              <a:buNone/>
            </a:pPr>
            <a:endParaRPr lang="en-GB" altLang="en-US" sz="2200">
              <a:solidFill>
                <a:schemeClr val="tx1"/>
              </a:solidFill>
            </a:endParaRPr>
          </a:p>
          <a:p>
            <a:pPr marL="0" indent="0">
              <a:buSzTx/>
              <a:buFontTx/>
              <a:buNone/>
            </a:pPr>
            <a:r>
              <a:rPr lang="en-GB" altLang="en-US" sz="2200" dirty="0">
                <a:solidFill>
                  <a:schemeClr val="tx1"/>
                </a:solidFill>
              </a:rPr>
              <a:t>You must keep within the spending limit for each period and keep separate records of spending for each period. </a:t>
            </a:r>
          </a:p>
          <a:p>
            <a:pPr marL="0" indent="0">
              <a:buSzTx/>
              <a:buFontTx/>
              <a:buNone/>
            </a:pPr>
            <a:endParaRPr lang="en-GB" altLang="en-US" sz="2200" b="1">
              <a:solidFill>
                <a:schemeClr val="tx1"/>
              </a:solidFill>
            </a:endParaRPr>
          </a:p>
          <a:p>
            <a:pPr marL="0" indent="0">
              <a:buSzTx/>
              <a:buFontTx/>
              <a:buNone/>
            </a:pPr>
            <a:r>
              <a:rPr lang="en-GB" altLang="en-US" sz="2200" b="1" dirty="0">
                <a:solidFill>
                  <a:schemeClr val="tx1"/>
                </a:solidFill>
              </a:rPr>
              <a:t>Long campaign:</a:t>
            </a:r>
          </a:p>
          <a:p>
            <a:pPr marL="0" indent="0">
              <a:buSzTx/>
              <a:buFontTx/>
              <a:buNone/>
            </a:pPr>
            <a:r>
              <a:rPr lang="en-GB" altLang="en-US" sz="2200" dirty="0">
                <a:solidFill>
                  <a:schemeClr val="tx1"/>
                </a:solidFill>
              </a:rPr>
              <a:t>Burgh constituency = £21,500 + 4.2p per elector	</a:t>
            </a:r>
          </a:p>
          <a:p>
            <a:pPr marL="0" indent="0">
              <a:buSzTx/>
              <a:buFontTx/>
              <a:buNone/>
            </a:pPr>
            <a:r>
              <a:rPr lang="en-GB" altLang="en-US" sz="2200" dirty="0">
                <a:solidFill>
                  <a:schemeClr val="tx1"/>
                </a:solidFill>
              </a:rPr>
              <a:t>County constituency = £21,500 + 6.3p per elector</a:t>
            </a:r>
          </a:p>
          <a:p>
            <a:pPr marL="0" indent="0">
              <a:buSzTx/>
              <a:buFontTx/>
              <a:buNone/>
            </a:pPr>
            <a:endParaRPr lang="en-GB" altLang="en-US" sz="2200" b="1">
              <a:solidFill>
                <a:schemeClr val="tx1"/>
              </a:solidFill>
            </a:endParaRPr>
          </a:p>
          <a:p>
            <a:pPr marL="0" indent="0">
              <a:buSzTx/>
              <a:buFontTx/>
              <a:buNone/>
            </a:pPr>
            <a:r>
              <a:rPr lang="en-GB" altLang="en-US" sz="2200" b="1" dirty="0">
                <a:solidFill>
                  <a:schemeClr val="tx1"/>
                </a:solidFill>
              </a:rPr>
              <a:t>Short campaign:</a:t>
            </a:r>
          </a:p>
          <a:p>
            <a:pPr marL="0" indent="0">
              <a:buSzTx/>
              <a:buFontTx/>
              <a:buNone/>
            </a:pPr>
            <a:r>
              <a:rPr lang="en-GB" altLang="en-US" sz="2200" dirty="0">
                <a:solidFill>
                  <a:schemeClr val="tx1"/>
                </a:solidFill>
              </a:rPr>
              <a:t>Burgh constituency = £8,700 + 6p per elector 	</a:t>
            </a:r>
          </a:p>
          <a:p>
            <a:pPr marL="0" indent="0">
              <a:buSzTx/>
              <a:buFontTx/>
              <a:buNone/>
            </a:pPr>
            <a:r>
              <a:rPr lang="en-GB" altLang="en-US" sz="2200" dirty="0">
                <a:solidFill>
                  <a:schemeClr val="tx1"/>
                </a:solidFill>
              </a:rPr>
              <a:t>County constituency = £8,700 + 9p per elector </a:t>
            </a:r>
            <a:r>
              <a:rPr lang="en-GB" altLang="en-US" sz="2000" dirty="0">
                <a:solidFill>
                  <a:schemeClr val="tx1"/>
                </a:solidFill>
              </a:rPr>
              <a:t>	</a:t>
            </a:r>
          </a:p>
          <a:p>
            <a:pPr marL="0" indent="0">
              <a:buSzTx/>
              <a:buFontTx/>
              <a:buNone/>
            </a:pPr>
            <a:r>
              <a:rPr lang="en-GB" altLang="en-US" sz="2000" dirty="0">
                <a:solidFill>
                  <a:schemeClr val="tx1"/>
                </a:solidFill>
              </a:rPr>
              <a:t>	</a:t>
            </a:r>
          </a:p>
          <a:p>
            <a:pPr marL="0" indent="0">
              <a:buSzTx/>
              <a:buFontTx/>
              <a:buNone/>
            </a:pPr>
            <a:r>
              <a:rPr lang="en-GB" altLang="en-US" sz="2000" dirty="0">
                <a:solidFill>
                  <a:schemeClr val="tx1"/>
                </a:solidFill>
                <a:cs typeface="Times New Roman"/>
              </a:rPr>
              <a:t>No spending will be reimbursed</a:t>
            </a:r>
          </a:p>
          <a:p>
            <a:pPr marL="0" indent="0">
              <a:buSzTx/>
              <a:buFontTx/>
              <a:buNone/>
            </a:pPr>
            <a:endParaRPr lang="en-GB" altLang="en-US" sz="2000">
              <a:solidFill>
                <a:schemeClr val="tx1"/>
              </a:solidFill>
              <a:cs typeface="Times New Roman" pitchFamily="18" charset="0"/>
            </a:endParaRPr>
          </a:p>
          <a:p>
            <a:pPr marL="0" indent="0">
              <a:buSzTx/>
              <a:buNone/>
            </a:pPr>
            <a:r>
              <a:rPr lang="en-GB" altLang="en-US" sz="2000" dirty="0">
                <a:solidFill>
                  <a:schemeClr val="tx1"/>
                </a:solidFill>
                <a:cs typeface="Times New Roman"/>
              </a:rPr>
              <a:t>Details about the spending limits for candidates can be found in </a:t>
            </a:r>
            <a:r>
              <a:rPr lang="en-GB" altLang="en-US" sz="2000" dirty="0">
                <a:solidFill>
                  <a:schemeClr val="accent6"/>
                </a:solidFill>
                <a:cs typeface="Times New Roman"/>
              </a:rPr>
              <a:t>the Candidate Spending section of the Commission’s  guidance for candidates and agents</a:t>
            </a:r>
          </a:p>
          <a:p>
            <a:pPr marL="0" indent="0">
              <a:buSzTx/>
              <a:buFontTx/>
              <a:buNone/>
            </a:pPr>
            <a:endParaRPr lang="en-GB" altLang="en-US" sz="2000">
              <a:solidFill>
                <a:schemeClr val="tx1"/>
              </a:solidFill>
              <a:cs typeface="Times New Roman" pitchFamily="18" charset="0"/>
            </a:endParaRPr>
          </a:p>
          <a:p>
            <a:pPr marL="0" indent="0">
              <a:buSzTx/>
              <a:buFontTx/>
              <a:buNone/>
            </a:pPr>
            <a:endParaRPr lang="en-GB" altLang="en-US" sz="2000">
              <a:solidFill>
                <a:schemeClr val="tx1"/>
              </a:solidFill>
            </a:endParaRPr>
          </a:p>
          <a:p>
            <a:pPr marL="0" indent="0">
              <a:buSzTx/>
              <a:buFontTx/>
              <a:buNone/>
            </a:pPr>
            <a:endParaRPr lang="en-GB" altLang="en-US" sz="2200">
              <a:solidFill>
                <a:schemeClr val="tx1"/>
              </a:solidFill>
            </a:endParaRPr>
          </a:p>
          <a:p>
            <a:pPr marL="0" indent="0">
              <a:buSzTx/>
              <a:buFontTx/>
              <a:buNone/>
            </a:pPr>
            <a:endParaRPr lang="en-GB" altLang="en-US" sz="2200">
              <a:solidFill>
                <a:schemeClr val="tx1"/>
              </a:solidFill>
            </a:endParaRPr>
          </a:p>
          <a:p>
            <a:pPr marL="0" indent="0">
              <a:buSzTx/>
              <a:buFontTx/>
              <a:buNone/>
            </a:pPr>
            <a:endParaRPr lang="en-GB" altLang="en-US" sz="2200">
              <a:solidFill>
                <a:schemeClr val="accent6"/>
              </a:solidFill>
            </a:endParaRPr>
          </a:p>
          <a:p>
            <a:pPr marL="0" indent="0">
              <a:buSzTx/>
              <a:buFontTx/>
              <a:buNone/>
            </a:pPr>
            <a:endParaRPr lang="en-GB" altLang="en-US" sz="2200" b="1">
              <a:solidFill>
                <a:schemeClr val="tx1"/>
              </a:solidFill>
            </a:endParaRPr>
          </a:p>
          <a:p>
            <a:pPr marL="0" indent="0">
              <a:buSzTx/>
              <a:buFontTx/>
              <a:buNone/>
            </a:pPr>
            <a:endParaRPr lang="en-GB" altLang="en-US" sz="4400">
              <a:solidFill>
                <a:schemeClr val="tx1"/>
              </a:solidFill>
              <a:cs typeface="Times New Roman" pitchFamily="18"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5FA3FC0A-496D-81C7-FE6C-2E688696BD7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Spending returns</a:t>
            </a:r>
          </a:p>
        </p:txBody>
      </p:sp>
      <p:sp>
        <p:nvSpPr>
          <p:cNvPr id="82947" name="Content Placeholder 2">
            <a:extLst>
              <a:ext uri="{FF2B5EF4-FFF2-40B4-BE49-F238E27FC236}">
                <a16:creationId xmlns:a16="http://schemas.microsoft.com/office/drawing/2014/main" id="{50CB75B3-8244-0D4A-73DD-6B96FE29F365}"/>
              </a:ext>
            </a:extLst>
          </p:cNvPr>
          <p:cNvSpPr>
            <a:spLocks noGrp="1"/>
          </p:cNvSpPr>
          <p:nvPr>
            <p:ph idx="1"/>
          </p:nvPr>
        </p:nvSpPr>
        <p:spPr>
          <a:xfrm>
            <a:off x="2995613" y="1497013"/>
            <a:ext cx="5943600" cy="48133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GB" altLang="en-US" sz="2400" b="0" i="0" u="none" baseline="0">
                <a:solidFill>
                  <a:schemeClr val="tx1"/>
                </a:solidFill>
                <a:effectLst/>
                <a:latin typeface="+mn-lt"/>
                <a:ea typeface="+mn-ea"/>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GB" altLang="en-US" sz="2200" b="0" i="0" u="none" baseline="0">
                <a:solidFill>
                  <a:schemeClr val="tx1"/>
                </a:solidFill>
                <a:effectLst/>
                <a:latin typeface="+mn-lt"/>
              </a:defRPr>
            </a:lvl2pPr>
            <a:lvl3pPr marL="1028700" indent="-228600" algn="l" defTabSz="914400" rtl="0" eaLnBrk="0" fontAlgn="base" hangingPunct="0">
              <a:lnSpc>
                <a:spcPct val="100000"/>
              </a:lnSpc>
              <a:spcBef>
                <a:spcPct val="20000"/>
              </a:spcBef>
              <a:spcAft>
                <a:spcPct val="0"/>
              </a:spcAft>
              <a:buClrTx/>
              <a:buSzTx/>
              <a:buFontTx/>
              <a:buChar char="•"/>
              <a:defRPr kumimoji="0" lang="en-GB" altLang="en-US" sz="2000" b="0" i="0" u="none" baseline="0">
                <a:solidFill>
                  <a:schemeClr val="tx1"/>
                </a:solidFill>
                <a:effectLst/>
                <a:latin typeface="+mn-lt"/>
              </a:defRPr>
            </a:lvl3pPr>
            <a:lvl4pPr marL="1435100" indent="-228600" algn="l" defTabSz="914400" rtl="0" eaLnBrk="0" fontAlgn="base" hangingPunct="0">
              <a:lnSpc>
                <a:spcPct val="100000"/>
              </a:lnSpc>
              <a:spcBef>
                <a:spcPct val="20000"/>
              </a:spcBef>
              <a:spcAft>
                <a:spcPct val="0"/>
              </a:spcAft>
              <a:buClrTx/>
              <a:buSzTx/>
              <a:buFontTx/>
              <a:buChar char="–"/>
              <a:defRPr kumimoji="0" lang="en-GB" altLang="en-US" sz="1800" b="0" i="0" u="none" baseline="0">
                <a:solidFill>
                  <a:schemeClr val="tx1"/>
                </a:solidFill>
                <a:effectLst/>
                <a:latin typeface="+mn-lt"/>
              </a:defRPr>
            </a:lvl4pPr>
            <a:lvl5pPr marL="1778000" indent="-228600" algn="l" defTabSz="914400" rtl="0" eaLnBrk="0" fontAlgn="base" hangingPunct="0">
              <a:lnSpc>
                <a:spcPct val="100000"/>
              </a:lnSpc>
              <a:spcBef>
                <a:spcPct val="20000"/>
              </a:spcBef>
              <a:spcAft>
                <a:spcPct val="0"/>
              </a:spcAft>
              <a:buClrTx/>
              <a:buSzTx/>
              <a:buFontTx/>
              <a:buChar char="»"/>
              <a:defRPr kumimoji="0" lang="en-GB" altLang="en-US" sz="1600" b="0" i="0" u="none" baseline="0">
                <a:solidFill>
                  <a:schemeClr val="tx1"/>
                </a:solidFill>
                <a:effectLst/>
                <a:latin typeface="+mn-lt"/>
              </a:defRPr>
            </a:lvl5pPr>
            <a:lvl6pPr marL="2235200" indent="-228600" algn="l" rtl="0" fontAlgn="base">
              <a:spcBef>
                <a:spcPct val="20000"/>
              </a:spcBef>
              <a:spcAft>
                <a:spcPct val="0"/>
              </a:spcAft>
              <a:buChar char="»"/>
              <a:defRPr lang="en-GB" altLang="en-US" sz="1600">
                <a:solidFill>
                  <a:schemeClr val="tx1"/>
                </a:solidFill>
                <a:latin typeface="+mn-lt"/>
              </a:defRPr>
            </a:lvl6pPr>
            <a:lvl7pPr marL="2692400" indent="-228600" algn="l" rtl="0" fontAlgn="base">
              <a:spcBef>
                <a:spcPct val="20000"/>
              </a:spcBef>
              <a:spcAft>
                <a:spcPct val="0"/>
              </a:spcAft>
              <a:buChar char="»"/>
              <a:defRPr lang="en-GB" altLang="en-US" sz="1600">
                <a:solidFill>
                  <a:schemeClr val="tx1"/>
                </a:solidFill>
                <a:latin typeface="+mn-lt"/>
              </a:defRPr>
            </a:lvl7pPr>
            <a:lvl8pPr marL="3149600" indent="-228600" algn="l" rtl="0" fontAlgn="base">
              <a:spcBef>
                <a:spcPct val="20000"/>
              </a:spcBef>
              <a:spcAft>
                <a:spcPct val="0"/>
              </a:spcAft>
              <a:buChar char="»"/>
              <a:defRPr lang="en-GB" altLang="en-US" sz="1600">
                <a:solidFill>
                  <a:schemeClr val="tx1"/>
                </a:solidFill>
                <a:latin typeface="+mn-lt"/>
              </a:defRPr>
            </a:lvl8pPr>
            <a:lvl9pPr marL="3606800" indent="-228600" algn="l" rtl="0" fontAlgn="base">
              <a:spcBef>
                <a:spcPct val="20000"/>
              </a:spcBef>
              <a:spcAft>
                <a:spcPct val="0"/>
              </a:spcAft>
              <a:buChar char="»"/>
              <a:defRPr lang="en-GB" altLang="en-US" sz="1600">
                <a:solidFill>
                  <a:schemeClr val="tx1"/>
                </a:solidFill>
                <a:latin typeface="+mn-lt"/>
              </a:defRPr>
            </a:lvl9pPr>
          </a:lstStyle>
          <a:p>
            <a:endParaRPr kern="1200">
              <a:ln w="9525" cap="flat" cmpd="sng" algn="ctr">
                <a:noFill/>
                <a:prstDash val="solid"/>
                <a:round/>
                <a:headEnd type="none" w="med" len="med"/>
                <a:tailEnd type="none" w="med" len="med"/>
              </a:ln>
              <a:solidFill>
                <a:srgbClr val="003366"/>
              </a:solidFill>
              <a:ea typeface="Times New Roman" pitchFamily="18" charset="0"/>
            </a:endParaRPr>
          </a:p>
          <a:p>
            <a:r>
              <a:rPr sz="2000" kern="1200">
                <a:ln w="9525" cap="flat" cmpd="sng" algn="ctr">
                  <a:noFill/>
                  <a:prstDash val="solid"/>
                  <a:round/>
                  <a:headEnd type="none" w="med" len="med"/>
                  <a:tailEnd type="none" w="med" len="med"/>
                </a:ln>
                <a:solidFill>
                  <a:srgbClr val="003366"/>
                </a:solidFill>
                <a:ea typeface="Times New Roman" pitchFamily="18" charset="0"/>
              </a:rPr>
              <a:t>Election agents must deliver a constituency candidate’s spending return to the CRO  </a:t>
            </a:r>
            <a:r>
              <a:rPr sz="2000" b="1" kern="1200">
                <a:ln w="9525" cap="flat" cmpd="sng" algn="ctr">
                  <a:noFill/>
                  <a:prstDash val="solid"/>
                  <a:round/>
                  <a:headEnd type="none" w="med" len="med"/>
                  <a:tailEnd type="none" w="med" len="med"/>
                </a:ln>
                <a:solidFill>
                  <a:srgbClr val="003366"/>
                </a:solidFill>
                <a:ea typeface="Times New Roman" pitchFamily="18" charset="0"/>
              </a:rPr>
              <a:t>within 35 calendar days </a:t>
            </a:r>
            <a:r>
              <a:rPr sz="2000" kern="1200">
                <a:ln w="9525" cap="flat" cmpd="sng" algn="ctr">
                  <a:noFill/>
                  <a:prstDash val="solid"/>
                  <a:round/>
                  <a:headEnd type="none" w="med" len="med"/>
                  <a:tailEnd type="none" w="med" len="med"/>
                </a:ln>
                <a:solidFill>
                  <a:srgbClr val="003366"/>
                </a:solidFill>
                <a:ea typeface="Times New Roman" pitchFamily="18" charset="0"/>
              </a:rPr>
              <a:t>of the declaration of result of the election</a:t>
            </a:r>
          </a:p>
          <a:p>
            <a:r>
              <a:rPr sz="2000" kern="1200">
                <a:ln w="9525" cap="flat" cmpd="sng" algn="ctr">
                  <a:noFill/>
                  <a:prstDash val="solid"/>
                  <a:round/>
                  <a:headEnd type="none" w="med" len="med"/>
                  <a:tailEnd type="none" w="med" len="med"/>
                </a:ln>
                <a:solidFill>
                  <a:srgbClr val="003366"/>
                </a:solidFill>
                <a:ea typeface="Times New Roman" pitchFamily="18" charset="0"/>
              </a:rPr>
              <a:t>Election agents and candidates must deliver declarations vouching for the candidate’s election spending return to the CRO</a:t>
            </a:r>
          </a:p>
          <a:p>
            <a:r>
              <a:rPr sz="2000" kern="1200">
                <a:ln w="9525" cap="flat" cmpd="sng" algn="ctr">
                  <a:noFill/>
                  <a:prstDash val="solid"/>
                  <a:round/>
                  <a:headEnd type="none" w="med" len="med"/>
                  <a:tailEnd type="none" w="med" len="med"/>
                </a:ln>
                <a:solidFill>
                  <a:srgbClr val="003366"/>
                </a:solidFill>
                <a:ea typeface="Times New Roman" pitchFamily="18" charset="0"/>
              </a:rPr>
              <a:t>The election agent’s declaration must be delivered at the same time as the return. Generally all candidates’ declarations must be delivered </a:t>
            </a:r>
            <a:r>
              <a:rPr sz="2000" b="1" kern="1200">
                <a:ln w="9525" cap="flat" cmpd="sng" algn="ctr">
                  <a:noFill/>
                  <a:prstDash val="solid"/>
                  <a:round/>
                  <a:headEnd type="none" w="med" len="med"/>
                  <a:tailEnd type="none" w="med" len="med"/>
                </a:ln>
                <a:solidFill>
                  <a:srgbClr val="003366"/>
                </a:solidFill>
                <a:ea typeface="Times New Roman" pitchFamily="18" charset="0"/>
              </a:rPr>
              <a:t>within</a:t>
            </a:r>
            <a:r>
              <a:rPr sz="2000" kern="1200">
                <a:ln w="9525" cap="flat" cmpd="sng" algn="ctr">
                  <a:noFill/>
                  <a:prstDash val="solid"/>
                  <a:round/>
                  <a:headEnd type="none" w="med" len="med"/>
                  <a:tailEnd type="none" w="med" len="med"/>
                </a:ln>
                <a:solidFill>
                  <a:srgbClr val="003366"/>
                </a:solidFill>
                <a:ea typeface="Times New Roman" pitchFamily="18" charset="0"/>
              </a:rPr>
              <a:t> </a:t>
            </a:r>
            <a:r>
              <a:rPr sz="2000" b="1" kern="1200">
                <a:ln w="9525" cap="flat" cmpd="sng" algn="ctr">
                  <a:noFill/>
                  <a:prstDash val="solid"/>
                  <a:round/>
                  <a:headEnd type="none" w="med" len="med"/>
                  <a:tailEnd type="none" w="med" len="med"/>
                </a:ln>
                <a:solidFill>
                  <a:srgbClr val="003366"/>
                </a:solidFill>
                <a:ea typeface="Times New Roman" pitchFamily="18" charset="0"/>
              </a:rPr>
              <a:t>7 working days</a:t>
            </a:r>
            <a:r>
              <a:rPr sz="2000" kern="1200">
                <a:ln w="9525" cap="flat" cmpd="sng" algn="ctr">
                  <a:noFill/>
                  <a:prstDash val="solid"/>
                  <a:round/>
                  <a:headEnd type="none" w="med" len="med"/>
                  <a:tailEnd type="none" w="med" len="med"/>
                </a:ln>
                <a:solidFill>
                  <a:srgbClr val="003366"/>
                </a:solidFill>
                <a:ea typeface="Times New Roman" pitchFamily="18" charset="0"/>
              </a:rPr>
              <a:t> of the election agent submitting the return. </a:t>
            </a:r>
            <a:endParaRPr sz="200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B86EB0EF-391B-5DE4-BAEE-777690E3F214}"/>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43011" name="Rectangle 3">
            <a:extLst>
              <a:ext uri="{FF2B5EF4-FFF2-40B4-BE49-F238E27FC236}">
                <a16:creationId xmlns:a16="http://schemas.microsoft.com/office/drawing/2014/main" id="{C90E27B5-5783-3610-81C3-8F33887014D8}"/>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A04BC37A-D072-39C8-A86F-DE39779C3CF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Contacts</a:t>
            </a:r>
          </a:p>
        </p:txBody>
      </p:sp>
      <p:sp>
        <p:nvSpPr>
          <p:cNvPr id="87043" name="Rectangle 3">
            <a:extLst>
              <a:ext uri="{FF2B5EF4-FFF2-40B4-BE49-F238E27FC236}">
                <a16:creationId xmlns:a16="http://schemas.microsoft.com/office/drawing/2014/main" id="{5686CBE4-42D7-65D7-811A-F3D6F2A434FD}"/>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lnSpc>
                <a:spcPct val="90000"/>
              </a:lnSpc>
              <a:buSzTx/>
            </a:pPr>
            <a:r>
              <a:rPr lang="en-GB" altLang="en-US" sz="2000">
                <a:solidFill>
                  <a:schemeClr val="accent1"/>
                </a:solidFill>
              </a:rPr>
              <a:t>Elections office of the CRO </a:t>
            </a:r>
            <a:r>
              <a:rPr lang="en-GB" altLang="en-US" sz="2000">
                <a:solidFill>
                  <a:schemeClr val="tx1"/>
                </a:solidFill>
              </a:rPr>
              <a:t>–</a:t>
            </a:r>
            <a:r>
              <a:rPr lang="en-GB" altLang="en-US" sz="2000">
                <a:solidFill>
                  <a:schemeClr val="accent2"/>
                </a:solidFill>
              </a:rPr>
              <a:t> </a:t>
            </a:r>
            <a:r>
              <a:rPr lang="en-GB" altLang="en-US" sz="2000">
                <a:solidFill>
                  <a:srgbClr val="FF0000"/>
                </a:solidFill>
              </a:rPr>
              <a:t>[insert]</a:t>
            </a:r>
          </a:p>
          <a:p>
            <a:pPr eaLnBrk="1" hangingPunct="1">
              <a:lnSpc>
                <a:spcPct val="90000"/>
              </a:lnSpc>
              <a:buSzTx/>
            </a:pPr>
            <a:r>
              <a:rPr lang="en-GB" altLang="en-US" sz="2000">
                <a:solidFill>
                  <a:schemeClr val="tx2"/>
                </a:solidFill>
              </a:rPr>
              <a:t>Regional Returning Officer</a:t>
            </a:r>
            <a:r>
              <a:rPr lang="en-GB" altLang="en-US" sz="2000">
                <a:solidFill>
                  <a:schemeClr val="tx1"/>
                </a:solidFill>
              </a:rPr>
              <a:t> – </a:t>
            </a:r>
            <a:r>
              <a:rPr lang="en-GB" altLang="en-US" sz="2000">
                <a:solidFill>
                  <a:srgbClr val="FF0000"/>
                </a:solidFill>
              </a:rPr>
              <a:t>[insert]</a:t>
            </a:r>
          </a:p>
          <a:p>
            <a:pPr eaLnBrk="1" hangingPunct="1">
              <a:lnSpc>
                <a:spcPct val="90000"/>
              </a:lnSpc>
              <a:buSzTx/>
            </a:pPr>
            <a:r>
              <a:rPr lang="en-GB" altLang="en-US" sz="2000">
                <a:solidFill>
                  <a:schemeClr val="tx2"/>
                </a:solidFill>
              </a:rPr>
              <a:t>Electoral Registration Officer(s) </a:t>
            </a:r>
            <a:r>
              <a:rPr lang="en-GB" altLang="en-US" sz="2000">
                <a:solidFill>
                  <a:schemeClr val="tx1"/>
                </a:solidFill>
              </a:rPr>
              <a:t>– </a:t>
            </a:r>
            <a:r>
              <a:rPr lang="en-GB" altLang="en-US" sz="2000">
                <a:solidFill>
                  <a:srgbClr val="FF0000"/>
                </a:solidFill>
              </a:rPr>
              <a:t>[insert]</a:t>
            </a:r>
          </a:p>
          <a:p>
            <a:pPr marL="0" indent="0" eaLnBrk="1" hangingPunct="1">
              <a:lnSpc>
                <a:spcPct val="90000"/>
              </a:lnSpc>
              <a:buSzTx/>
              <a:buFontTx/>
              <a:buNone/>
            </a:pPr>
            <a:endParaRPr lang="en-GB" altLang="en-US" sz="2000" i="1">
              <a:solidFill>
                <a:schemeClr val="tx1"/>
              </a:solidFill>
            </a:endParaRPr>
          </a:p>
          <a:p>
            <a:pPr eaLnBrk="1" hangingPunct="1">
              <a:lnSpc>
                <a:spcPct val="90000"/>
              </a:lnSpc>
              <a:buSzTx/>
            </a:pPr>
            <a:r>
              <a:rPr lang="en-GB" altLang="en-US" sz="2000">
                <a:solidFill>
                  <a:schemeClr val="tx2"/>
                </a:solidFill>
              </a:rPr>
              <a:t>Highways department</a:t>
            </a:r>
            <a:r>
              <a:rPr lang="en-GB" altLang="en-US" sz="2000">
                <a:solidFill>
                  <a:schemeClr val="tx1"/>
                </a:solidFill>
              </a:rPr>
              <a:t> – </a:t>
            </a:r>
            <a:r>
              <a:rPr lang="en-GB" altLang="en-US" sz="2000">
                <a:solidFill>
                  <a:srgbClr val="FF0000"/>
                </a:solidFill>
              </a:rPr>
              <a:t>[insert]</a:t>
            </a:r>
          </a:p>
          <a:p>
            <a:pPr eaLnBrk="1" hangingPunct="1">
              <a:lnSpc>
                <a:spcPct val="90000"/>
              </a:lnSpc>
              <a:buSzTx/>
              <a:buFontTx/>
              <a:buNone/>
            </a:pPr>
            <a:endParaRPr lang="en-GB" altLang="en-US" sz="2000">
              <a:solidFill>
                <a:schemeClr val="tx1"/>
              </a:solidFill>
            </a:endParaRPr>
          </a:p>
          <a:p>
            <a:pPr eaLnBrk="1" hangingPunct="1">
              <a:lnSpc>
                <a:spcPct val="90000"/>
              </a:lnSpc>
              <a:buSzTx/>
            </a:pPr>
            <a:r>
              <a:rPr lang="en-GB" altLang="en-US" sz="2000">
                <a:solidFill>
                  <a:schemeClr val="tx2"/>
                </a:solidFill>
              </a:rPr>
              <a:t>Electoral Commission contacts </a:t>
            </a:r>
          </a:p>
          <a:p>
            <a:pPr lvl="1" eaLnBrk="1" hangingPunct="1">
              <a:lnSpc>
                <a:spcPct val="90000"/>
              </a:lnSpc>
              <a:buSzTx/>
            </a:pPr>
            <a:r>
              <a:rPr lang="en-GB" altLang="en-US" sz="2000">
                <a:solidFill>
                  <a:srgbClr val="002060"/>
                </a:solidFill>
              </a:rPr>
              <a:t>infoscotland@electoralcommission.org.uk</a:t>
            </a:r>
          </a:p>
          <a:p>
            <a:pPr lvl="1" eaLnBrk="1" hangingPunct="1">
              <a:lnSpc>
                <a:spcPct val="90000"/>
              </a:lnSpc>
              <a:buSzTx/>
            </a:pPr>
            <a:r>
              <a:rPr lang="en-GB" altLang="en-US" sz="2000">
                <a:solidFill>
                  <a:schemeClr val="tx1"/>
                </a:solidFill>
              </a:rPr>
              <a:t>Tel: 0131 225 0200</a:t>
            </a:r>
            <a:endParaRPr lang="en-GB" altLang="en-US">
              <a:solidFill>
                <a:schemeClr val="tx1"/>
              </a:solidFill>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AB54558-F7E4-4E9B-0B73-47D005DC0168}"/>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Questions</a:t>
            </a:r>
          </a:p>
        </p:txBody>
      </p:sp>
      <p:sp>
        <p:nvSpPr>
          <p:cNvPr id="45059" name="Rectangle 3">
            <a:extLst>
              <a:ext uri="{FF2B5EF4-FFF2-40B4-BE49-F238E27FC236}">
                <a16:creationId xmlns:a16="http://schemas.microsoft.com/office/drawing/2014/main" id="{F7FDDD69-8D67-EFDE-3575-B11F05DD80C8}"/>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US" altLang="en-US">
              <a:solidFill>
                <a:srgbClr val="FFFFFF"/>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D1D4B19A-DBE1-822D-1621-CC8AB325BC00}"/>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Election Timetable</a:t>
            </a:r>
          </a:p>
        </p:txBody>
      </p:sp>
      <p:graphicFrame>
        <p:nvGraphicFramePr>
          <p:cNvPr id="6147" name="Group 202">
            <a:extLst>
              <a:ext uri="{FF2B5EF4-FFF2-40B4-BE49-F238E27FC236}">
                <a16:creationId xmlns:a16="http://schemas.microsoft.com/office/drawing/2014/main" id="{4370FD19-9B14-8C74-4B6A-5EDBD6A7A380}"/>
              </a:ext>
            </a:extLst>
          </p:cNvPr>
          <p:cNvGraphicFramePr>
            <a:graphicFrameLocks noGrp="1"/>
          </p:cNvGraphicFramePr>
          <p:nvPr>
            <p:extLst>
              <p:ext uri="{D42A27DB-BD31-4B8C-83A1-F6EECF244321}">
                <p14:modId xmlns:p14="http://schemas.microsoft.com/office/powerpoint/2010/main" val="1451258021"/>
              </p:ext>
            </p:extLst>
          </p:nvPr>
        </p:nvGraphicFramePr>
        <p:xfrm>
          <a:off x="2195736" y="1522154"/>
          <a:ext cx="6748463" cy="5266860"/>
        </p:xfrm>
        <a:graphic>
          <a:graphicData uri="http://schemas.openxmlformats.org/drawingml/2006/table">
            <a:tbl>
              <a:tblPr/>
              <a:tblGrid>
                <a:gridCol w="4530725">
                  <a:extLst>
                    <a:ext uri="{9D8B030D-6E8A-4147-A177-3AD203B41FA5}">
                      <a16:colId xmlns:a16="http://schemas.microsoft.com/office/drawing/2014/main" val="3405237082"/>
                    </a:ext>
                  </a:extLst>
                </a:gridCol>
                <a:gridCol w="2217738">
                  <a:extLst>
                    <a:ext uri="{9D8B030D-6E8A-4147-A177-3AD203B41FA5}">
                      <a16:colId xmlns:a16="http://schemas.microsoft.com/office/drawing/2014/main" val="284859001"/>
                    </a:ext>
                  </a:extLst>
                </a:gridCol>
              </a:tblGrid>
              <a:tr h="39946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rgbClr val="003366"/>
                          </a:solidFill>
                          <a:effectLst/>
                          <a:latin typeface="Arial"/>
                          <a:cs typeface="Arial"/>
                        </a:rPr>
                        <a:t>Event</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Deadline</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7010065"/>
                  </a:ext>
                </a:extLst>
              </a:tr>
              <a:tr h="39946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Publication of Notice of Election</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Not later than </a:t>
                      </a:r>
                      <a:r>
                        <a:rPr kumimoji="0" lang="en-GB" altLang="en-US" sz="1600" b="0" i="0" u="none" strike="noStrike" cap="none" normalizeH="0" baseline="0" dirty="0">
                          <a:ln>
                            <a:noFill/>
                          </a:ln>
                          <a:solidFill>
                            <a:srgbClr val="FF0000"/>
                          </a:solidFill>
                          <a:effectLst/>
                          <a:latin typeface="Arial"/>
                          <a:cs typeface="Arial"/>
                        </a:rPr>
                        <a:t>– [E-28]</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1054296"/>
                  </a:ext>
                </a:extLst>
              </a:tr>
              <a:tr h="811559">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Nominations Commence</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altLang="en-US" sz="1600" b="0" i="0" u="none" strike="noStrike" cap="none" normalizeH="0" baseline="0" dirty="0">
                          <a:ln>
                            <a:noFill/>
                          </a:ln>
                          <a:solidFill>
                            <a:srgbClr val="CC0066"/>
                          </a:solidFill>
                          <a:effectLst/>
                          <a:latin typeface="Arial"/>
                          <a:cs typeface="Arial"/>
                        </a:rPr>
                        <a:t>From the day after the publication of Notice of Election</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2498414"/>
                  </a:ext>
                </a:extLst>
              </a:tr>
              <a:tr h="571087">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Close of nominations and deadline for withdrawals of candidature</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[E-23]</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3960808"/>
                  </a:ext>
                </a:extLst>
              </a:tr>
              <a:tr h="354732">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Notification of appointment of election agents</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[E-23]</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076349"/>
                  </a:ext>
                </a:extLst>
              </a:tr>
              <a:tr h="61268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Publication of statement of persons nominated and notice of poll (if no objections)</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[E-23] </a:t>
                      </a:r>
                      <a:endParaRPr kumimoji="0" lang="en-GB" altLang="en-US" sz="1600" b="0" i="0" u="none" strike="noStrike" cap="none" normalizeH="0" baseline="0" dirty="0">
                        <a:ln>
                          <a:noFill/>
                        </a:ln>
                        <a:solidFill>
                          <a:srgbClr val="003366"/>
                        </a:solidFill>
                        <a:effectLst/>
                        <a:latin typeface="Arial"/>
                        <a:cs typeface="Arial"/>
                      </a:endParaRP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80906008"/>
                  </a:ext>
                </a:extLst>
              </a:tr>
              <a:tr h="53869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defRPr/>
                      </a:pPr>
                      <a:r>
                        <a:rPr kumimoji="0" lang="en-GB" altLang="en-US" sz="1600" b="0" i="0" u="none" strike="noStrike" cap="none" normalizeH="0" baseline="0" dirty="0">
                          <a:ln>
                            <a:noFill/>
                          </a:ln>
                          <a:solidFill>
                            <a:srgbClr val="003366"/>
                          </a:solidFill>
                          <a:effectLst/>
                          <a:latin typeface="Arial"/>
                          <a:cs typeface="Arial"/>
                        </a:rPr>
                        <a:t>Publication of statement of persons nominated and notice of poll (if objections are received)</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4pm </a:t>
                      </a:r>
                      <a:r>
                        <a:rPr kumimoji="0" lang="en-GB" altLang="en-US" sz="1600" b="0" i="0" u="none" strike="noStrike" cap="none" normalizeH="0" baseline="0" dirty="0">
                          <a:ln>
                            <a:noFill/>
                          </a:ln>
                          <a:solidFill>
                            <a:srgbClr val="FF0000"/>
                          </a:solidFill>
                          <a:effectLst/>
                          <a:latin typeface="Arial"/>
                          <a:cs typeface="Arial"/>
                        </a:rPr>
                        <a:t>– [E-22] </a:t>
                      </a:r>
                      <a:endParaRPr kumimoji="0" lang="en-GB" altLang="en-US" sz="1600" b="0" i="0" u="none" strike="noStrike" cap="none" normalizeH="0" baseline="0" dirty="0">
                        <a:ln>
                          <a:noFill/>
                        </a:ln>
                        <a:solidFill>
                          <a:srgbClr val="003366"/>
                        </a:solidFill>
                        <a:effectLst/>
                        <a:latin typeface="Arial"/>
                        <a:cs typeface="Arial"/>
                      </a:endParaRP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65025703"/>
                  </a:ext>
                </a:extLst>
              </a:tr>
              <a:tr h="36125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applications to register to vote</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Midnight</a:t>
                      </a:r>
                      <a:r>
                        <a:rPr kumimoji="0" lang="en-GB" altLang="en-US" sz="1600" b="0" i="0" u="none" strike="noStrike" cap="none" normalizeH="0" baseline="0" dirty="0">
                          <a:ln>
                            <a:noFill/>
                          </a:ln>
                          <a:solidFill>
                            <a:srgbClr val="003366"/>
                          </a:solidFill>
                          <a:effectLst/>
                          <a:latin typeface="Arial"/>
                          <a:cs typeface="Arial"/>
                        </a:rPr>
                        <a:t> </a:t>
                      </a:r>
                      <a:r>
                        <a:rPr kumimoji="0" lang="en-GB" altLang="en-US" sz="1600" b="0" i="0" u="none" strike="noStrike" cap="none" normalizeH="0" baseline="0" dirty="0">
                          <a:ln>
                            <a:noFill/>
                          </a:ln>
                          <a:solidFill>
                            <a:srgbClr val="FF0000"/>
                          </a:solidFill>
                          <a:effectLst/>
                          <a:latin typeface="Arial"/>
                          <a:cs typeface="Arial"/>
                        </a:rPr>
                        <a:t>– [E-12]</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28930886"/>
                  </a:ext>
                </a:extLst>
              </a:tr>
              <a:tr h="571087">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new postal votes or to make changes to existing postal or proxy votes</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[E-11]</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08897465"/>
                  </a:ext>
                </a:extLst>
              </a:tr>
              <a:tr h="362444">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cancelling existing postal or proxy votes</a:t>
                      </a:r>
                    </a:p>
                  </a:txBody>
                  <a:tcPr marL="91441" marR="91441" marT="45703" marB="4570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a:t>
                      </a:r>
                      <a:r>
                        <a:rPr lang="en-GB" altLang="en-US" sz="1600" b="0" i="0" u="none" strike="noStrike" cap="none" normalizeH="0" baseline="0" dirty="0">
                          <a:ln>
                            <a:noFill/>
                          </a:ln>
                          <a:solidFill>
                            <a:srgbClr val="FF0000"/>
                          </a:solidFill>
                          <a:effectLst/>
                          <a:latin typeface="Arial"/>
                          <a:cs typeface="Arial"/>
                        </a:rPr>
                        <a:t>E-11</a:t>
                      </a:r>
                      <a:r>
                        <a:rPr kumimoji="0" lang="en-GB" altLang="en-US" sz="1600" b="0" i="0" u="none" strike="noStrike" cap="none" normalizeH="0" baseline="0" dirty="0">
                          <a:ln>
                            <a:noFill/>
                          </a:ln>
                          <a:solidFill>
                            <a:srgbClr val="FF0000"/>
                          </a:solidFill>
                          <a:effectLst/>
                          <a:latin typeface="Arial"/>
                          <a:cs typeface="Arial"/>
                        </a:rPr>
                        <a:t>]</a:t>
                      </a:r>
                    </a:p>
                  </a:txBody>
                  <a:tcPr marL="91441" marR="91441" marT="45703" marB="4570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2464395"/>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EB5672B-3F52-59F1-93C7-8587230E3EDF}"/>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Thank you</a:t>
            </a:r>
          </a:p>
        </p:txBody>
      </p:sp>
      <p:sp>
        <p:nvSpPr>
          <p:cNvPr id="46083" name="Rectangle 3">
            <a:extLst>
              <a:ext uri="{FF2B5EF4-FFF2-40B4-BE49-F238E27FC236}">
                <a16:creationId xmlns:a16="http://schemas.microsoft.com/office/drawing/2014/main" id="{7211BF19-8173-1B8E-FD49-7E5D183BAD0C}"/>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724DEE38-D0C2-130A-FBC4-75F798989EAB}"/>
              </a:ext>
            </a:extLst>
          </p:cNvPr>
          <p:cNvSpPr>
            <a:spLocks noGrp="1"/>
          </p:cNvSpPr>
          <p:nvPr>
            <p:ph type="title"/>
          </p:nvPr>
        </p:nvSpPr>
        <p:spPr>
          <a:xfrm>
            <a:off x="381000" y="1828800"/>
            <a:ext cx="197008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GB" altLang="en-US" sz="2800" b="0" i="0" u="none" baseline="0">
                <a:solidFill>
                  <a:schemeClr val="tx2"/>
                </a:solidFill>
                <a:latin typeface="Arial" pitchFamily="34" charset="0"/>
                <a:ea typeface="+mj-ea"/>
                <a:cs typeface="+mj-cs"/>
              </a:defRPr>
            </a:lvl1pPr>
          </a:lstStyle>
          <a:p>
            <a:pPr eaLnBrk="1" hangingPunct="1"/>
            <a:r>
              <a:rPr kern="1200">
                <a:ln w="9525" cap="flat" cmpd="sng" algn="ctr">
                  <a:noFill/>
                  <a:prstDash val="solid"/>
                  <a:round/>
                  <a:headEnd type="none" w="med" len="med"/>
                  <a:tailEnd type="none" w="med" len="med"/>
                </a:ln>
                <a:solidFill>
                  <a:srgbClr val="0099CC"/>
                </a:solidFill>
                <a:sym typeface="Wingdings"/>
              </a:rPr>
              <a:t>Election timetable (cont’d)</a:t>
            </a:r>
            <a:endParaRPr/>
          </a:p>
        </p:txBody>
      </p:sp>
      <p:graphicFrame>
        <p:nvGraphicFramePr>
          <p:cNvPr id="7171" name="Group 77">
            <a:extLst>
              <a:ext uri="{FF2B5EF4-FFF2-40B4-BE49-F238E27FC236}">
                <a16:creationId xmlns:a16="http://schemas.microsoft.com/office/drawing/2014/main" id="{27109FC6-0E4A-0B23-95B8-CBE21279BE44}"/>
              </a:ext>
            </a:extLst>
          </p:cNvPr>
          <p:cNvGraphicFramePr>
            <a:graphicFrameLocks noGrp="1"/>
          </p:cNvGraphicFramePr>
          <p:nvPr>
            <p:extLst>
              <p:ext uri="{D42A27DB-BD31-4B8C-83A1-F6EECF244321}">
                <p14:modId xmlns:p14="http://schemas.microsoft.com/office/powerpoint/2010/main" val="627325313"/>
              </p:ext>
            </p:extLst>
          </p:nvPr>
        </p:nvGraphicFramePr>
        <p:xfrm>
          <a:off x="2054225" y="1603375"/>
          <a:ext cx="6745288" cy="4226220"/>
        </p:xfrm>
        <a:graphic>
          <a:graphicData uri="http://schemas.openxmlformats.org/drawingml/2006/table">
            <a:tbl>
              <a:tblPr/>
              <a:tblGrid>
                <a:gridCol w="4572000">
                  <a:extLst>
                    <a:ext uri="{9D8B030D-6E8A-4147-A177-3AD203B41FA5}">
                      <a16:colId xmlns:a16="http://schemas.microsoft.com/office/drawing/2014/main" val="397775834"/>
                    </a:ext>
                  </a:extLst>
                </a:gridCol>
                <a:gridCol w="2173288">
                  <a:extLst>
                    <a:ext uri="{9D8B030D-6E8A-4147-A177-3AD203B41FA5}">
                      <a16:colId xmlns:a16="http://schemas.microsoft.com/office/drawing/2014/main" val="3025826251"/>
                    </a:ext>
                  </a:extLst>
                </a:gridCol>
              </a:tblGrid>
              <a:tr h="38546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Event</a:t>
                      </a:r>
                    </a:p>
                  </a:txBody>
                  <a:tcPr marL="91459" marR="9145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1" i="0" u="none" strike="noStrike" cap="none" normalizeH="0" baseline="0" dirty="0">
                          <a:ln>
                            <a:noFill/>
                          </a:ln>
                          <a:solidFill>
                            <a:schemeClr val="tx1"/>
                          </a:solidFill>
                          <a:effectLst/>
                          <a:latin typeface="Arial"/>
                          <a:cs typeface="Arial"/>
                        </a:rPr>
                        <a:t>Deadline</a:t>
                      </a:r>
                    </a:p>
                  </a:txBody>
                  <a:tcPr marL="91459" marR="9145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2436107"/>
                  </a:ext>
                </a:extLst>
              </a:tr>
              <a:tr h="38546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for applications for new proxy votes</a:t>
                      </a:r>
                    </a:p>
                  </a:txBody>
                  <a:tcPr marL="91459" marR="91459"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a:t>
                      </a:r>
                      <a:r>
                        <a:rPr kumimoji="0" lang="en-GB" altLang="en-US" sz="1600" b="0" i="0" u="none" strike="noStrike" cap="none" normalizeH="0" baseline="0" dirty="0">
                          <a:ln>
                            <a:noFill/>
                          </a:ln>
                          <a:solidFill>
                            <a:srgbClr val="FF0000"/>
                          </a:solidFill>
                          <a:effectLst/>
                          <a:latin typeface="Arial"/>
                          <a:cs typeface="Arial"/>
                        </a:rPr>
                        <a:t>- [E-6]</a:t>
                      </a:r>
                    </a:p>
                  </a:txBody>
                  <a:tcPr marL="91459" marR="91459"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07416253"/>
                  </a:ext>
                </a:extLst>
              </a:tr>
              <a:tr h="3937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Appointment of counting and polling agents</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[E-5]</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37388172"/>
                  </a:ext>
                </a:extLst>
              </a:tr>
              <a:tr h="33935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Appointment of sub agents</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FF0000"/>
                          </a:solidFill>
                          <a:effectLst/>
                          <a:latin typeface="Arial"/>
                          <a:cs typeface="Arial"/>
                        </a:rPr>
                        <a:t>[E-2]</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61929599"/>
                  </a:ext>
                </a:extLst>
              </a:tr>
              <a:tr h="4318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Polling day</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7am to 10pm</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93770456"/>
                  </a:ext>
                </a:extLst>
              </a:tr>
              <a:tr h="4318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Deadline to apply for an emergency proxy</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5pm – Polling day</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2414482"/>
                  </a:ext>
                </a:extLst>
              </a:tr>
              <a:tr h="43497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Replacement for spoilt postal votes ends</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5pm</a:t>
                      </a:r>
                      <a:r>
                        <a:rPr kumimoji="0" lang="en-GB" altLang="en-US" sz="1600" b="0" i="0" u="none" strike="noStrike" cap="none" normalizeH="0" baseline="0" dirty="0">
                          <a:ln>
                            <a:noFill/>
                          </a:ln>
                          <a:solidFill>
                            <a:srgbClr val="003366"/>
                          </a:solidFill>
                          <a:effectLst/>
                          <a:latin typeface="Arial"/>
                          <a:cs typeface="Arial"/>
                        </a:rPr>
                        <a:t> – Polling day</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7061993"/>
                  </a:ext>
                </a:extLst>
              </a:tr>
              <a:tr h="42227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Replacement for lost postal votes ends</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lang="en-GB" altLang="en-US" sz="1600" b="0" i="0" u="none" strike="noStrike" cap="none" normalizeH="0" baseline="0" dirty="0">
                          <a:ln>
                            <a:noFill/>
                          </a:ln>
                          <a:solidFill>
                            <a:srgbClr val="003366"/>
                          </a:solidFill>
                          <a:effectLst/>
                          <a:latin typeface="Arial"/>
                          <a:cs typeface="Arial"/>
                        </a:rPr>
                        <a:t>5pm</a:t>
                      </a:r>
                      <a:r>
                        <a:rPr kumimoji="0" lang="en-GB" altLang="en-US" sz="1600" b="0" i="0" u="none" strike="noStrike" cap="none" normalizeH="0" baseline="0" dirty="0">
                          <a:ln>
                            <a:noFill/>
                          </a:ln>
                          <a:solidFill>
                            <a:srgbClr val="003366"/>
                          </a:solidFill>
                          <a:effectLst/>
                          <a:latin typeface="Arial"/>
                          <a:cs typeface="Arial"/>
                        </a:rPr>
                        <a:t> – Polling day</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0153765"/>
                  </a:ext>
                </a:extLst>
              </a:tr>
              <a:tr h="42227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Alterations to register to correct clerical error</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9pm – Polling day</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03084703"/>
                  </a:ext>
                </a:extLst>
              </a:tr>
              <a:tr h="50819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Return of spending returns to the CRO</a:t>
                      </a:r>
                    </a:p>
                  </a:txBody>
                  <a:tcPr marL="91456" marR="91456"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sz="1600">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GB" altLang="en-US" sz="1600" b="0" i="0" u="none" strike="noStrike" cap="none" normalizeH="0" baseline="0" dirty="0">
                          <a:ln>
                            <a:noFill/>
                          </a:ln>
                          <a:solidFill>
                            <a:srgbClr val="003366"/>
                          </a:solidFill>
                          <a:effectLst/>
                          <a:latin typeface="Arial"/>
                          <a:cs typeface="Arial"/>
                        </a:rPr>
                        <a:t>+ 35 calendar days from result</a:t>
                      </a:r>
                    </a:p>
                  </a:txBody>
                  <a:tcPr marL="91456" marR="91456"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5304924"/>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0D7825-0511-EE96-FDFB-DF52A28BF4F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Qualifications</a:t>
            </a:r>
          </a:p>
        </p:txBody>
      </p:sp>
      <p:sp>
        <p:nvSpPr>
          <p:cNvPr id="17411" name="Rectangle 3">
            <a:extLst>
              <a:ext uri="{FF2B5EF4-FFF2-40B4-BE49-F238E27FC236}">
                <a16:creationId xmlns:a16="http://schemas.microsoft.com/office/drawing/2014/main" id="{E6DB03F4-E6AA-71BD-CB90-87F5EB6A4C3F}"/>
              </a:ext>
            </a:extLst>
          </p:cNvPr>
          <p:cNvSpPr>
            <a:spLocks noGrp="1" noChangeArrowheads="1"/>
          </p:cNvSpPr>
          <p:nvPr>
            <p:ph type="body" idx="1"/>
          </p:nvPr>
        </p:nvSpPr>
        <p:spPr>
          <a:ln cap="flat" algn="ctr">
            <a:miter lim="800000"/>
            <a:headEnd type="none" w="med" len="med"/>
            <a:tailEnd type="none" w="med" len="med"/>
          </a:ln>
        </p:spPr>
        <p:txBody>
          <a:bodyPr/>
          <a:lstStyle/>
          <a:p>
            <a:pPr eaLnBrk="1" hangingPunct="1">
              <a:buSzTx/>
            </a:pPr>
            <a:r>
              <a:rPr lang="en-GB" altLang="en-US">
                <a:solidFill>
                  <a:schemeClr val="tx1"/>
                </a:solidFill>
              </a:rPr>
              <a:t>To qualify as a candidate you must (on the day you are nominated and on polling day): </a:t>
            </a:r>
          </a:p>
          <a:p>
            <a:pPr marL="0" indent="0" eaLnBrk="1" hangingPunct="1">
              <a:buSzTx/>
              <a:buFontTx/>
              <a:buNone/>
            </a:pPr>
            <a:endParaRPr lang="en-GB" altLang="en-US">
              <a:solidFill>
                <a:schemeClr val="tx1"/>
              </a:solidFill>
            </a:endParaRPr>
          </a:p>
          <a:p>
            <a:pPr lvl="1" eaLnBrk="1" hangingPunct="1">
              <a:buSzTx/>
            </a:pPr>
            <a:r>
              <a:rPr lang="en-GB" altLang="en-US" sz="2400">
                <a:solidFill>
                  <a:schemeClr val="tx1"/>
                </a:solidFill>
              </a:rPr>
              <a:t>be at least 18 years of age</a:t>
            </a:r>
          </a:p>
          <a:p>
            <a:pPr lvl="1" eaLnBrk="1" hangingPunct="1">
              <a:buSzTx/>
            </a:pPr>
            <a:r>
              <a:rPr lang="en-GB" altLang="en-US" sz="2400">
                <a:solidFill>
                  <a:schemeClr val="tx1"/>
                </a:solidFill>
              </a:rPr>
              <a:t>be a British citizen, an eligible Commonwealth citizen or a qualifying foreign national</a:t>
            </a:r>
          </a:p>
          <a:p>
            <a:pPr lvl="1" eaLnBrk="1" hangingPunct="1">
              <a:buSzTx/>
            </a:pPr>
            <a:endParaRPr lang="en-GB" altLang="en-US" sz="1800">
              <a:solidFill>
                <a:schemeClr val="tx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B4BAD03-F1D0-AECA-8822-100ADEEBC945}"/>
              </a:ext>
            </a:extLst>
          </p:cNvPr>
          <p:cNvSpPr>
            <a:spLocks noGrp="1" noChangeArrowheads="1"/>
          </p:cNvSpPr>
          <p:nvPr>
            <p:ph type="title"/>
          </p:nvPr>
        </p:nvSpPr>
        <p:spPr>
          <a:xfrm>
            <a:off x="346075" y="1828800"/>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t>Disqualifications</a:t>
            </a:r>
            <a:br>
              <a:rPr lang="en-GB" altLang="en-US" sz="2400"/>
            </a:br>
            <a:endParaRPr lang="en-GB" altLang="en-US" sz="2400"/>
          </a:p>
        </p:txBody>
      </p:sp>
      <p:sp>
        <p:nvSpPr>
          <p:cNvPr id="19459" name="Rectangle 3">
            <a:extLst>
              <a:ext uri="{FF2B5EF4-FFF2-40B4-BE49-F238E27FC236}">
                <a16:creationId xmlns:a16="http://schemas.microsoft.com/office/drawing/2014/main" id="{7C2A9E48-9A11-1D23-843A-20AA10B220D5}"/>
              </a:ext>
            </a:extLst>
          </p:cNvPr>
          <p:cNvSpPr>
            <a:spLocks noGrp="1" noChangeArrowheads="1"/>
          </p:cNvSpPr>
          <p:nvPr>
            <p:ph type="body" idx="1"/>
          </p:nvPr>
        </p:nvSpPr>
        <p:spPr>
          <a:xfrm>
            <a:off x="2971800" y="1781175"/>
            <a:ext cx="5943600" cy="4124325"/>
          </a:xfrm>
          <a:ln cap="flat" algn="ctr">
            <a:miter lim="800000"/>
            <a:headEnd type="none" w="med" len="med"/>
            <a:tailEnd type="none" w="med" len="med"/>
          </a:ln>
        </p:spPr>
        <p:txBody>
          <a:bodyPr/>
          <a:lstStyle/>
          <a:p>
            <a:pPr eaLnBrk="1" hangingPunct="1">
              <a:buSzTx/>
            </a:pPr>
            <a:r>
              <a:rPr lang="en-GB" altLang="en-US" sz="2000">
                <a:solidFill>
                  <a:schemeClr val="tx1"/>
                </a:solidFill>
              </a:rPr>
              <a:t>A person cannot be a candidate if, at the time of your nomination or your election:</a:t>
            </a:r>
          </a:p>
          <a:p>
            <a:pPr lvl="1" eaLnBrk="1" hangingPunct="1">
              <a:buSzTx/>
            </a:pPr>
            <a:endParaRPr lang="en-GB" altLang="en-US" sz="2000">
              <a:solidFill>
                <a:schemeClr val="tx1"/>
              </a:solidFill>
            </a:endParaRPr>
          </a:p>
          <a:p>
            <a:pPr lvl="1" eaLnBrk="1" hangingPunct="1">
              <a:buSzTx/>
            </a:pPr>
            <a:r>
              <a:rPr lang="en-GB" altLang="en-US" sz="2000">
                <a:solidFill>
                  <a:schemeClr val="tx1"/>
                </a:solidFill>
              </a:rPr>
              <a:t>you are a full-time member of the judiciary</a:t>
            </a:r>
          </a:p>
          <a:p>
            <a:pPr lvl="1" eaLnBrk="1" hangingPunct="1">
              <a:buSzTx/>
            </a:pPr>
            <a:r>
              <a:rPr lang="en-GB" altLang="en-US" sz="2000">
                <a:solidFill>
                  <a:schemeClr val="tx1"/>
                </a:solidFill>
              </a:rPr>
              <a:t>you are a civil servant</a:t>
            </a:r>
          </a:p>
          <a:p>
            <a:pPr lvl="1" eaLnBrk="1" hangingPunct="1">
              <a:buSzTx/>
            </a:pPr>
            <a:r>
              <a:rPr lang="en-GB" altLang="en-US" sz="2000">
                <a:solidFill>
                  <a:schemeClr val="tx1"/>
                </a:solidFill>
              </a:rPr>
              <a:t>you are a member of the armed forces</a:t>
            </a:r>
          </a:p>
          <a:p>
            <a:pPr lvl="1" eaLnBrk="1" hangingPunct="1">
              <a:buSzTx/>
            </a:pPr>
            <a:r>
              <a:rPr lang="en-GB" altLang="en-US" sz="2000">
                <a:solidFill>
                  <a:schemeClr val="tx1"/>
                </a:solidFill>
              </a:rPr>
              <a:t>you are a member of the police force</a:t>
            </a:r>
          </a:p>
          <a:p>
            <a:pPr lvl="1" eaLnBrk="1" hangingPunct="1">
              <a:buSzTx/>
            </a:pPr>
            <a:r>
              <a:rPr lang="en-GB" altLang="en-US" sz="2000">
                <a:solidFill>
                  <a:schemeClr val="tx1"/>
                </a:solidFill>
              </a:rPr>
              <a:t>you are a member of a legislature of any country or territory outside the Commonwealth (other than the Republic of Ireland)</a:t>
            </a:r>
          </a:p>
          <a:p>
            <a:pPr lvl="1" eaLnBrk="1" hangingPunct="1">
              <a:buSzTx/>
            </a:pPr>
            <a:r>
              <a:rPr lang="en-GB" altLang="en-US" sz="2000">
                <a:solidFill>
                  <a:schemeClr val="tx1"/>
                </a:solidFill>
              </a:rPr>
              <a:t>you hold an office that is mentioned in the Scottish Parliament (Disqualifications) Order </a:t>
            </a:r>
            <a:r>
              <a:rPr lang="en-GB" altLang="en-US" sz="2000" u="sng">
                <a:solidFill>
                  <a:schemeClr val="tx1"/>
                </a:solidFill>
              </a:rPr>
              <a:t>2020</a:t>
            </a:r>
          </a:p>
          <a:p>
            <a:pPr marL="342900" lvl="1" indent="0" eaLnBrk="1" hangingPunct="1">
              <a:buSzTx/>
              <a:buFontTx/>
              <a:buNone/>
            </a:pPr>
            <a:endParaRPr lang="en-GB" altLang="en-US" sz="150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A178A76-1488-6AC0-2006-EA50976223E9}"/>
              </a:ext>
            </a:extLst>
          </p:cNvPr>
          <p:cNvSpPr>
            <a:spLocks noGrp="1" noChangeArrowheads="1"/>
          </p:cNvSpPr>
          <p:nvPr>
            <p:ph type="title"/>
          </p:nvPr>
        </p:nvSpPr>
        <p:spPr>
          <a:xfrm>
            <a:off x="346075" y="1579563"/>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2400"/>
              <a:t>Disqualifications (</a:t>
            </a:r>
            <a:r>
              <a:rPr lang="en-GB" altLang="en-US" sz="2400" err="1"/>
              <a:t>con’t</a:t>
            </a:r>
            <a:r>
              <a:rPr lang="en-GB" altLang="en-US" sz="2400"/>
              <a:t>)</a:t>
            </a:r>
            <a:br>
              <a:rPr lang="en-GB" altLang="en-US" sz="2400"/>
            </a:br>
            <a:endParaRPr lang="en-GB" altLang="en-US" sz="2400"/>
          </a:p>
        </p:txBody>
      </p:sp>
      <p:sp>
        <p:nvSpPr>
          <p:cNvPr id="21507" name="Rectangle 3">
            <a:extLst>
              <a:ext uri="{FF2B5EF4-FFF2-40B4-BE49-F238E27FC236}">
                <a16:creationId xmlns:a16="http://schemas.microsoft.com/office/drawing/2014/main" id="{09B4EE07-8CC3-5250-350B-9B919D2FDC6B}"/>
              </a:ext>
            </a:extLst>
          </p:cNvPr>
          <p:cNvSpPr>
            <a:spLocks noGrp="1" noChangeArrowheads="1"/>
          </p:cNvSpPr>
          <p:nvPr>
            <p:ph type="body" idx="1"/>
          </p:nvPr>
        </p:nvSpPr>
        <p:spPr>
          <a:xfrm>
            <a:off x="2971800" y="1638300"/>
            <a:ext cx="5943600" cy="5031060"/>
          </a:xfrm>
          <a:ln cap="flat" algn="ctr">
            <a:miter lim="800000"/>
            <a:headEnd type="none" w="med" len="med"/>
            <a:tailEnd type="none" w="med" len="med"/>
          </a:ln>
        </p:spPr>
        <p:txBody>
          <a:bodyPr/>
          <a:lstStyle/>
          <a:p>
            <a:pPr eaLnBrk="1" hangingPunct="1">
              <a:buSzTx/>
            </a:pPr>
            <a:r>
              <a:rPr lang="en-GB" altLang="en-US" sz="2000">
                <a:solidFill>
                  <a:schemeClr val="tx1"/>
                </a:solidFill>
              </a:rPr>
              <a:t>Also, you cannot be a candidate if:</a:t>
            </a:r>
          </a:p>
          <a:p>
            <a:pPr marL="0" indent="0" eaLnBrk="1" hangingPunct="1">
              <a:buSzTx/>
              <a:buFontTx/>
              <a:buNone/>
            </a:pPr>
            <a:endParaRPr lang="en-GB" altLang="en-US" sz="1400">
              <a:solidFill>
                <a:schemeClr val="tx1"/>
              </a:solidFill>
            </a:endParaRPr>
          </a:p>
          <a:p>
            <a:pPr lvl="1" eaLnBrk="1" hangingPunct="1">
              <a:buSzTx/>
            </a:pPr>
            <a:r>
              <a:rPr lang="en-GB" altLang="en-US" sz="2000">
                <a:solidFill>
                  <a:schemeClr val="tx1"/>
                </a:solidFill>
              </a:rPr>
              <a:t>your estate has been sequestrated by a court in Scotland and you have not been discharged; or you are currently subject to a bankruptcy restrictions order or debt relief restrictions order made by a court in England, Wales or Northern Ireland</a:t>
            </a:r>
          </a:p>
          <a:p>
            <a:pPr lvl="1" eaLnBrk="1" hangingPunct="1">
              <a:buSzTx/>
            </a:pPr>
            <a:r>
              <a:rPr lang="en-GB" altLang="en-US" sz="2000">
                <a:solidFill>
                  <a:schemeClr val="tx1"/>
                </a:solidFill>
              </a:rPr>
              <a:t>you are currently serving a prison sentence of more than one year</a:t>
            </a:r>
          </a:p>
          <a:p>
            <a:pPr lvl="1" eaLnBrk="1" hangingPunct="1">
              <a:buSzTx/>
            </a:pPr>
            <a:r>
              <a:rPr lang="en-GB" altLang="en-US" sz="2000">
                <a:solidFill>
                  <a:schemeClr val="tx1"/>
                </a:solidFill>
              </a:rPr>
              <a:t>you have been disqualified under the Representation of the People Act 1983 (which relates to corrupt or illegal practices and offences relating to donations)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965BEAF-6C86-81E1-7DF8-67F5527F26E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Dual candidacy		</a:t>
            </a:r>
          </a:p>
        </p:txBody>
      </p:sp>
      <p:sp>
        <p:nvSpPr>
          <p:cNvPr id="12291" name="Content Placeholder 2">
            <a:extLst>
              <a:ext uri="{FF2B5EF4-FFF2-40B4-BE49-F238E27FC236}">
                <a16:creationId xmlns:a16="http://schemas.microsoft.com/office/drawing/2014/main" id="{0CF10B65-8201-00FF-274A-B91F4EB49B67}"/>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You can be a candidate for both a constituency and a region, but the constituency must be within the region</a:t>
            </a:r>
          </a:p>
          <a:p>
            <a:r>
              <a:rPr lang="en-GB" altLang="en-US"/>
              <a:t>You must stand for the same party in both contests, or be an independent in both contests</a:t>
            </a:r>
          </a:p>
          <a:p>
            <a:r>
              <a:rPr lang="en-GB" altLang="en-US"/>
              <a:t>You cannot stand in more than one constituency or in more than one region</a:t>
            </a:r>
          </a:p>
          <a:p>
            <a:r>
              <a:rPr lang="en-GB" altLang="en-US"/>
              <a:t>If you are elected at the constituency election, your name will be disregarded at the allocation of regional seats</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2d71eeb3b46e3631336b95209711c9b7">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67e779a876e6cf80f550a89ddc65a4d"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LongProp xmlns="" name="TaxCatchAll"><![CDATA[152;#May 2016|f88888ee-dc82-4b98-927d-c2ad831c4c71;#146;#Scottish Parliament|425b7a59-aafa-461d-ac80-d52c4ac1c7c3;#138;#Scotland|e1acdee1-285d-467a-8060-3af5beda6efa;#52;#All staff|1a1e0e6e-8d96-4235-ac5f-9f1dcc3600b0;#56;#Election administration|6b838113-9a99-40e9-8b95-270cc24d34ae;#55;#Official|77462fb2-11a1-4cd5-8628-4e6081b9477e;#170;#2000|8f8920bb-98fb-443d-994e-4d10ba123814;#53;#UK wide|6834a7d2-fb91-47b3-99a3-3181df52306f;#137;#Core Guidance|5beaa459-658f-43b2-ad2b-75b10bdd03f6;#136;#RO|9ab7a96e-a7bd-4c42-99d8-e2b2fe25086a]]></LongProp>
</LongProperties>
</file>

<file path=customXml/item4.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Scottish Parliament</TermName>
          <TermId xmlns="http://schemas.microsoft.com/office/infopath/2007/PartnerControls">425b7a59-aafa-461d-ac80-d52c4ac1c7c3</TermId>
        </TermInfo>
      </Terms>
    </p66823bc255a48c5b1111b08c7c3cd3f>
    <j4f12893337a4eac9e2d2c696f543b80 xmlns="fc73922b-ee12-4d47-9fe9-79c993e89b0c">
      <Terms xmlns="http://schemas.microsoft.com/office/infopath/2007/PartnerControls"/>
    </j4f12893337a4eac9e2d2c696f543b80>
    <lcf76f155ced4ddcb4097134ff3c332f xmlns="493acf16-e4f6-4c9b-a835-13355f79d791">
      <Terms xmlns="http://schemas.microsoft.com/office/infopath/2007/PartnerControls"/>
    </lcf76f155ced4ddcb4097134ff3c332f>
    <TaxCatchAll xmlns="fc73922b-ee12-4d47-9fe9-79c993e89b0c">
      <Value>152</Value>
      <Value>146</Value>
      <Value>138</Value>
      <Value>52</Value>
      <Value>56</Value>
      <Value>55</Value>
      <Value>170</Value>
      <Value>53</Value>
      <Value>137</Value>
      <Value>136</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Election administration</TermName>
          <TermId xmlns="http://schemas.microsoft.com/office/infopath/2007/PartnerControls">6b838113-9a99-40e9-8b95-270cc24d34ae</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2000</TermName>
          <TermId xmlns="http://schemas.microsoft.com/office/infopath/2007/PartnerControls">8f8920bb-98fb-443d-994e-4d10ba123814</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 xsi:nil="true"/>
        <AccountType/>
      </UserInfo>
    </Owner>
    <Original_x0020_Modified_x0020_By xmlns="493acf16-e4f6-4c9b-a835-13355f79d791">Jennifer M. Kohlmorgen</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English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Scotland</TermName>
          <TermId xmlns="http://schemas.microsoft.com/office/infopath/2007/PartnerControls">e1acdee1-285d-467a-8060-3af5beda6efa</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Core Guidance</TermName>
          <TermId xmlns="http://schemas.microsoft.com/office/infopath/2007/PartnerControls">5beaa459-658f-43b2-ad2b-75b10bdd03f6</TermId>
        </TermInfo>
      </Terms>
    </l31485a79714489ba1e137a3446044a9>
    <ArticleName xmlns="fc73922b-ee12-4d47-9fe9-79c993e89b0c" xsi:nil="true"/>
    <Original_x0020_Creator xmlns="493acf16-e4f6-4c9b-a835-13355f79d791">Jennifer M. Kohlmorgen</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_dlc_DocId xmlns="fc73922b-ee12-4d47-9fe9-79c993e89b0c">TX6SW6SUV4E4-666515829-3020</_dlc_DocId>
    <_dlc_DocIdUrl xmlns="fc73922b-ee12-4d47-9fe9-79c993e89b0c">
      <Url>https://electoralcommissionorguk.sharepoint.com/teams/CT_EAG/_layouts/15/DocIdRedir.aspx?ID=TX6SW6SUV4E4-666515829-3020</Url>
      <Description>TX6SW6SUV4E4-666515829-3020</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3B9E0DD-0097-453C-A88E-F220CF5274ED}">
  <ds:schemaRefs>
    <ds:schemaRef ds:uri="http://schemas.microsoft.com/sharepoint/v3/contenttype/forms"/>
  </ds:schemaRefs>
</ds:datastoreItem>
</file>

<file path=customXml/itemProps2.xml><?xml version="1.0" encoding="utf-8"?>
<ds:datastoreItem xmlns:ds="http://schemas.openxmlformats.org/officeDocument/2006/customXml" ds:itemID="{DE42B4E0-2847-4CDF-BBE3-F2F45EEE3F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5228D6-0929-48C4-9CB5-BB6103587676}">
  <ds:schemaRefs>
    <ds:schemaRef ds:uri=""/>
    <ds:schemaRef ds:uri="http://schemas.microsoft.com/office/2006/metadata/longProperties"/>
  </ds:schemaRefs>
</ds:datastoreItem>
</file>

<file path=customXml/itemProps4.xml><?xml version="1.0" encoding="utf-8"?>
<ds:datastoreItem xmlns:ds="http://schemas.openxmlformats.org/officeDocument/2006/customXml" ds:itemID="{F494983D-66F2-4B94-8856-8C365FF081F3}">
  <ds:schemaRefs>
    <ds:schemaRef ds:uri="http://www.w3.org/XML/1998/namespace"/>
    <ds:schemaRef ds:uri="http://purl.org/dc/dcmitype/"/>
    <ds:schemaRef ds:uri="http://schemas.microsoft.com/office/2006/documentManagement/types"/>
    <ds:schemaRef ds:uri="493acf16-e4f6-4c9b-a835-13355f79d791"/>
    <ds:schemaRef ds:uri="fc73922b-ee12-4d47-9fe9-79c993e89b0c"/>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5.xml><?xml version="1.0" encoding="utf-8"?>
<ds:datastoreItem xmlns:ds="http://schemas.openxmlformats.org/officeDocument/2006/customXml" ds:itemID="{7F3065DF-B02E-4D24-9890-16B8FD46E185}">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EC_Powerpoint</Template>
  <TotalTime>539</TotalTime>
  <Words>5283</Words>
  <Application>Microsoft Office PowerPoint</Application>
  <PresentationFormat>On-screen Show (4:3)</PresentationFormat>
  <Paragraphs>443</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EC_Powerpoint</vt:lpstr>
      <vt:lpstr>Candidates and agents at the constituency election</vt:lpstr>
      <vt:lpstr>Topics  </vt:lpstr>
      <vt:lpstr>Who’s who</vt:lpstr>
      <vt:lpstr>Election Timetable</vt:lpstr>
      <vt:lpstr>Election timetable (cont’d)</vt:lpstr>
      <vt:lpstr>Qualifications</vt:lpstr>
      <vt:lpstr>Disqualifications </vt:lpstr>
      <vt:lpstr>Disqualifications (con’t) </vt:lpstr>
      <vt:lpstr>Dual candidacy  </vt:lpstr>
      <vt:lpstr>Nominations</vt:lpstr>
      <vt:lpstr>Completing nomination papers</vt:lpstr>
      <vt:lpstr>Nomination form</vt:lpstr>
      <vt:lpstr>Submitting nomination papers</vt:lpstr>
      <vt:lpstr>The deposit</vt:lpstr>
      <vt:lpstr>Consent to nomination</vt:lpstr>
      <vt:lpstr>Descriptions you can use if you are standing for a political party</vt:lpstr>
      <vt:lpstr>Certificate of authorisation </vt:lpstr>
      <vt:lpstr>Joint descriptions</vt:lpstr>
      <vt:lpstr>Emblem requests by party candidates</vt:lpstr>
      <vt:lpstr>Election agent</vt:lpstr>
      <vt:lpstr>Election agent office</vt:lpstr>
      <vt:lpstr>Other Agents</vt:lpstr>
      <vt:lpstr>Access to the electoral register /  lists of absent voters</vt:lpstr>
      <vt:lpstr>Access to the electoral register /  lists of absent voters</vt:lpstr>
      <vt:lpstr>Registration</vt:lpstr>
      <vt:lpstr>Registration</vt:lpstr>
      <vt:lpstr>Absent voting</vt:lpstr>
      <vt:lpstr>Campaigning dos and don’ts</vt:lpstr>
      <vt:lpstr>Code of conduct for campaigners</vt:lpstr>
      <vt:lpstr>Code of conduct for campaigners (cont.)</vt:lpstr>
      <vt:lpstr>Polling day</vt:lpstr>
      <vt:lpstr>Counting of votes</vt:lpstr>
      <vt:lpstr>Spending issues</vt:lpstr>
      <vt:lpstr>Election spending</vt:lpstr>
      <vt:lpstr>Election  spending</vt:lpstr>
      <vt:lpstr>Spending returns</vt:lpstr>
      <vt:lpstr>Contacts</vt:lpstr>
      <vt:lpstr>Contacts</vt:lpstr>
      <vt:lpstr>Questions</vt:lpstr>
      <vt:lpstr>Thank you</vt:lpstr>
    </vt:vector>
  </TitlesOfParts>
  <Manager/>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 Briefing for candidates and agents</dc:title>
  <dc:subject/>
  <dc:creator>sseavers</dc:creator>
  <cp:keywords/>
  <dc:description/>
  <cp:lastModifiedBy>Susanne Leach</cp:lastModifiedBy>
  <cp:revision>54</cp:revision>
  <cp:lastPrinted>2016-02-12T09:59:54Z</cp:lastPrinted>
  <dcterms:created xsi:type="dcterms:W3CDTF">2007-10-15T07:11:27Z</dcterms:created>
  <dcterms:modified xsi:type="dcterms:W3CDTF">2026-01-23T15:32:07Z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TX6SW6SUV4E4-666515829-3020</vt:lpwstr>
  </property>
  <property fmtid="{D5CDD505-2E9C-101B-9397-08002B2CF9AE}" pid="3" name="_dlc_DocIdItemGuid">
    <vt:lpwstr>335e559d-450e-48f5-9aa2-372d345d3bd3</vt:lpwstr>
  </property>
  <property fmtid="{D5CDD505-2E9C-101B-9397-08002B2CF9AE}" pid="4" name="_dlc_DocIdUrl">
    <vt:lpwstr>https://electoralcommissionorguk.sharepoint.com/teams/CT_EAG/_layouts/15/DocIdRedir.aspx?ID=TX6SW6SUV4E4-666515829-3020, TX6SW6SUV4E4-666515829-3020</vt:lpwstr>
  </property>
  <property fmtid="{D5CDD505-2E9C-101B-9397-08002B2CF9AE}" pid="5" name="ApprovingBody">
    <vt:lpwstr/>
  </property>
  <property fmtid="{D5CDD505-2E9C-101B-9397-08002B2CF9AE}" pid="6" name="Area (EA)">
    <vt:lpwstr>138;#Scotland|e1acdee1-285d-467a-8060-3af5beda6efa</vt:lpwstr>
  </property>
  <property fmtid="{D5CDD505-2E9C-101B-9397-08002B2CF9AE}" pid="7" name="Audience (EA)">
    <vt:lpwstr>136;#RO|9ab7a96e-a7bd-4c42-99d8-e2b2fe25086a</vt:lpwstr>
  </property>
  <property fmtid="{D5CDD505-2E9C-101B-9397-08002B2CF9AE}" pid="8" name="Audience1">
    <vt:lpwstr>52;#All staff|1a1e0e6e-8d96-4235-ac5f-9f1dcc3600b0</vt:lpwstr>
  </property>
  <property fmtid="{D5CDD505-2E9C-101B-9397-08002B2CF9AE}" pid="9" name="Calendar Year">
    <vt:lpwstr>170;#2000|8f8920bb-98fb-443d-994e-4d10ba123814</vt:lpwstr>
  </property>
  <property fmtid="{D5CDD505-2E9C-101B-9397-08002B2CF9AE}" pid="10" name="Calendar_x0020_Year">
    <vt:lpwstr>170;#2000|8f8920bb-98fb-443d-994e-4d10ba123814</vt:lpwstr>
  </property>
  <property fmtid="{D5CDD505-2E9C-101B-9397-08002B2CF9AE}" pid="11" name="Category">
    <vt:lpwstr>703;#WS3 - Guidance and supporting resources for ROs and RROs|efeb66b1-3e40-4edf-9862-f1ba72bc4ddd</vt:lpwstr>
  </property>
  <property fmtid="{D5CDD505-2E9C-101B-9397-08002B2CF9AE}" pid="12" name="ContentTypeId">
    <vt:lpwstr>0x010100AF3E272AA106CD4B8F8855EAE1DE43E30B01001BC1E6EA59883345AF1174D756CA94C5</vt:lpwstr>
  </property>
  <property fmtid="{D5CDD505-2E9C-101B-9397-08002B2CF9AE}" pid="13" name="ContractRef">
    <vt:lpwstr/>
  </property>
  <property fmtid="{D5CDD505-2E9C-101B-9397-08002B2CF9AE}" pid="14" name="Countries">
    <vt:lpwstr>53;#UK wide|6834a7d2-fb91-47b3-99a3-3181df52306f</vt:lpwstr>
  </property>
  <property fmtid="{D5CDD505-2E9C-101B-9397-08002B2CF9AE}" pid="15" name="d7e05c9ad6914a3c91fc7c6d52d321c1">
    <vt:lpwstr/>
  </property>
  <property fmtid="{D5CDD505-2E9C-101B-9397-08002B2CF9AE}" pid="16" name="display_urn:schemas-microsoft-com:office:office#Author">
    <vt:lpwstr>Joanne Nelson</vt:lpwstr>
  </property>
  <property fmtid="{D5CDD505-2E9C-101B-9397-08002B2CF9AE}" pid="17" name="display_urn:schemas-microsoft-com:office:office#Editor">
    <vt:lpwstr>Susanne Leach</vt:lpwstr>
  </property>
  <property fmtid="{D5CDD505-2E9C-101B-9397-08002B2CF9AE}" pid="18" name="display_urn:schemas-microsoft-com:office:office#Owner">
    <vt:lpwstr>Michelle Chard</vt:lpwstr>
  </property>
  <property fmtid="{D5CDD505-2E9C-101B-9397-08002B2CF9AE}" pid="19" name="DocumentOwner">
    <vt:lpwstr/>
  </property>
  <property fmtid="{D5CDD505-2E9C-101B-9397-08002B2CF9AE}" pid="20" name="ECSubject">
    <vt:lpwstr>56;#Election administration|6b838113-9a99-40e9-8b95-270cc24d34ae</vt:lpwstr>
  </property>
  <property fmtid="{D5CDD505-2E9C-101B-9397-08002B2CF9AE}" pid="21" name="Event (EA)">
    <vt:lpwstr>146;#Scottish Parliament|425b7a59-aafa-461d-ac80-d52c4ac1c7c3</vt:lpwstr>
  </property>
  <property fmtid="{D5CDD505-2E9C-101B-9397-08002B2CF9AE}" pid="22" name="Financial year">
    <vt:lpwstr/>
  </property>
  <property fmtid="{D5CDD505-2E9C-101B-9397-08002B2CF9AE}" pid="23" name="g366b8ad4afe45129dc5ea82697c41ba">
    <vt:lpwstr/>
  </property>
  <property fmtid="{D5CDD505-2E9C-101B-9397-08002B2CF9AE}" pid="24" name="GPMS marking">
    <vt:lpwstr>55;#Official|77462fb2-11a1-4cd5-8628-4e6081b9477e</vt:lpwstr>
  </property>
  <property fmtid="{D5CDD505-2E9C-101B-9397-08002B2CF9AE}" pid="25" name="GPMS_x0020_marking">
    <vt:lpwstr>55;#Official|77462fb2-11a1-4cd5-8628-4e6081b9477e</vt:lpwstr>
  </property>
  <property fmtid="{D5CDD505-2E9C-101B-9397-08002B2CF9AE}" pid="26" name="Guidance type (EA)">
    <vt:lpwstr>137;#Core Guidance|5beaa459-658f-43b2-ad2b-75b10bdd03f6</vt:lpwstr>
  </property>
  <property fmtid="{D5CDD505-2E9C-101B-9397-08002B2CF9AE}" pid="27" name="h6fb27d4aac1450da7417332cd6c7000">
    <vt:lpwstr>WS3 - Guidance and supporting resources for ROs and RROs|efeb66b1-3e40-4edf-9862-f1ba72bc4ddd</vt:lpwstr>
  </property>
  <property fmtid="{D5CDD505-2E9C-101B-9397-08002B2CF9AE}" pid="28" name="i1810b1101b44b14bbc21f09779139fa">
    <vt:lpwstr/>
  </property>
  <property fmtid="{D5CDD505-2E9C-101B-9397-08002B2CF9AE}" pid="29" name="InvoiceNo">
    <vt:lpwstr/>
  </property>
  <property fmtid="{D5CDD505-2E9C-101B-9397-08002B2CF9AE}" pid="30" name="LINKTEK-CHUNK-1">
    <vt:lpwstr>010021{"F":2,"I":"CA3E-058D-3512-8988"}</vt:lpwstr>
  </property>
  <property fmtid="{D5CDD505-2E9C-101B-9397-08002B2CF9AE}" pid="31" name="Month">
    <vt:lpwstr/>
  </property>
  <property fmtid="{D5CDD505-2E9C-101B-9397-08002B2CF9AE}" pid="32" name="n1c1b04c02ef414ba7cc6e68c55f9e2a">
    <vt:lpwstr>WS3 - Returning officer delivery|4f69987c-b2ff-4198-93e6-f041bb695c6e</vt:lpwstr>
  </property>
  <property fmtid="{D5CDD505-2E9C-101B-9397-08002B2CF9AE}" pid="33" name="PeriodOfReview">
    <vt:lpwstr/>
  </property>
  <property fmtid="{D5CDD505-2E9C-101B-9397-08002B2CF9AE}" pid="34" name="pf1c3e1bd69e4157938b459bbd5820b8">
    <vt:lpwstr>May 2016|f88888ee-dc82-4b98-927d-c2ad831c4c71</vt:lpwstr>
  </property>
  <property fmtid="{D5CDD505-2E9C-101B-9397-08002B2CF9AE}" pid="35" name="PONo">
    <vt:lpwstr/>
  </property>
  <property fmtid="{D5CDD505-2E9C-101B-9397-08002B2CF9AE}" pid="36" name="PPM Name">
    <vt:lpwstr>152;#May 2016|f88888ee-dc82-4b98-927d-c2ad831c4c71</vt:lpwstr>
  </property>
  <property fmtid="{D5CDD505-2E9C-101B-9397-08002B2CF9AE}" pid="37" name="PPM Stage">
    <vt:lpwstr/>
  </property>
  <property fmtid="{D5CDD505-2E9C-101B-9397-08002B2CF9AE}" pid="38" name="PPM_x0020_Name">
    <vt:lpwstr>152;#May 2016|f88888ee-dc82-4b98-927d-c2ad831c4c71</vt:lpwstr>
  </property>
  <property fmtid="{D5CDD505-2E9C-101B-9397-08002B2CF9AE}" pid="39" name="ProjectPhase">
    <vt:lpwstr/>
  </property>
  <property fmtid="{D5CDD505-2E9C-101B-9397-08002B2CF9AE}" pid="40" name="ProtectiveMarking">
    <vt:lpwstr/>
  </property>
  <property fmtid="{D5CDD505-2E9C-101B-9397-08002B2CF9AE}" pid="41" name="Published to website">
    <vt:lpwstr>;#Yes;#</vt:lpwstr>
  </property>
  <property fmtid="{D5CDD505-2E9C-101B-9397-08002B2CF9AE}" pid="42" name="Supplier">
    <vt:lpwstr/>
  </property>
  <property fmtid="{D5CDD505-2E9C-101B-9397-08002B2CF9AE}" pid="43" name="TaxKeyword">
    <vt:lpwstr/>
  </property>
  <property fmtid="{D5CDD505-2E9C-101B-9397-08002B2CF9AE}" pid="44" name="TaxKeywordTaxHTField">
    <vt:lpwstr/>
  </property>
  <property fmtid="{D5CDD505-2E9C-101B-9397-08002B2CF9AE}" pid="45" name="Work stream">
    <vt:lpwstr>789;#WS3 - Returning officer delivery|4f69987c-b2ff-4198-93e6-f041bb695c6e</vt:lpwstr>
  </property>
  <property fmtid="{D5CDD505-2E9C-101B-9397-08002B2CF9AE}" pid="46" name="Work_x0020_stream">
    <vt:lpwstr>789;#WS3 - Returning officer delivery|4f69987c-b2ff-4198-93e6-f041bb695c6e</vt:lpwstr>
  </property>
  <property fmtid="{D5CDD505-2E9C-101B-9397-08002B2CF9AE}" pid="47" name="NextReviewDate ">
    <vt:lpwstr/>
  </property>
  <property fmtid="{D5CDD505-2E9C-101B-9397-08002B2CF9AE}" pid="48" name="DateOfIssue">
    <vt:lpwstr/>
  </property>
  <property fmtid="{D5CDD505-2E9C-101B-9397-08002B2CF9AE}" pid="49" name="LastReviewDate">
    <vt:lpwstr/>
  </property>
  <property fmtid="{D5CDD505-2E9C-101B-9397-08002B2CF9AE}" pid="50" name="Financial_x0020_year">
    <vt:lpwstr/>
  </property>
  <property fmtid="{D5CDD505-2E9C-101B-9397-08002B2CF9AE}" pid="51" name="Event_x0020__x0028_EA_x0029_">
    <vt:lpwstr>146;#Scottish Parliament|425b7a59-aafa-461d-ac80-d52c4ac1c7c3</vt:lpwstr>
  </property>
  <property fmtid="{D5CDD505-2E9C-101B-9397-08002B2CF9AE}" pid="52" name="Audience_x0020__x0028_EA_x0029_">
    <vt:lpwstr>136;#RO|9ab7a96e-a7bd-4c42-99d8-e2b2fe25086a</vt:lpwstr>
  </property>
  <property fmtid="{D5CDD505-2E9C-101B-9397-08002B2CF9AE}" pid="53" name="Guidance_x0020_type_x0020__x0028_EA_x0029_">
    <vt:lpwstr>137;#Core Guidance|5beaa459-658f-43b2-ad2b-75b10bdd03f6</vt:lpwstr>
  </property>
  <property fmtid="{D5CDD505-2E9C-101B-9397-08002B2CF9AE}" pid="54" name="Area_x0020__x0028_EA_x0029_">
    <vt:lpwstr>138;#Scotland|e1acdee1-285d-467a-8060-3af5beda6efa</vt:lpwstr>
  </property>
  <property fmtid="{D5CDD505-2E9C-101B-9397-08002B2CF9AE}" pid="55" name="MediaServiceImageTags">
    <vt:lpwstr/>
  </property>
  <property fmtid="{D5CDD505-2E9C-101B-9397-08002B2CF9AE}" pid="56" name="NextReviewDate">
    <vt:lpwstr/>
  </property>
</Properties>
</file>