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heme/themeOverride3.xml" ContentType="application/vnd.openxmlformats-officedocument.themeOverride+xml"/>
  <Override PartName="/ppt/notesSlides/notesSlide31.xml" ContentType="application/vnd.openxmlformats-officedocument.presentationml.notesSlide+xml"/>
  <Override PartName="/ppt/theme/themeOverride4.xml" ContentType="application/vnd.openxmlformats-officedocument.themeOverr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49"/>
  </p:notesMasterIdLst>
  <p:handoutMasterIdLst>
    <p:handoutMasterId r:id="rId50"/>
  </p:handoutMasterIdLst>
  <p:sldIdLst>
    <p:sldId id="257" r:id="rId7"/>
    <p:sldId id="270" r:id="rId8"/>
    <p:sldId id="339" r:id="rId9"/>
    <p:sldId id="364" r:id="rId10"/>
    <p:sldId id="329" r:id="rId11"/>
    <p:sldId id="282" r:id="rId12"/>
    <p:sldId id="321" r:id="rId13"/>
    <p:sldId id="357" r:id="rId14"/>
    <p:sldId id="368" r:id="rId15"/>
    <p:sldId id="285" r:id="rId16"/>
    <p:sldId id="343" r:id="rId17"/>
    <p:sldId id="358" r:id="rId18"/>
    <p:sldId id="338" r:id="rId19"/>
    <p:sldId id="333" r:id="rId20"/>
    <p:sldId id="334" r:id="rId21"/>
    <p:sldId id="289" r:id="rId22"/>
    <p:sldId id="336" r:id="rId23"/>
    <p:sldId id="359" r:id="rId24"/>
    <p:sldId id="360" r:id="rId25"/>
    <p:sldId id="344" r:id="rId26"/>
    <p:sldId id="377" r:id="rId27"/>
    <p:sldId id="292" r:id="rId28"/>
    <p:sldId id="345" r:id="rId29"/>
    <p:sldId id="369" r:id="rId30"/>
    <p:sldId id="348" r:id="rId31"/>
    <p:sldId id="349" r:id="rId32"/>
    <p:sldId id="371" r:id="rId33"/>
    <p:sldId id="351" r:id="rId34"/>
    <p:sldId id="341" r:id="rId35"/>
    <p:sldId id="340" r:id="rId36"/>
    <p:sldId id="271" r:id="rId37"/>
    <p:sldId id="272" r:id="rId38"/>
    <p:sldId id="307" r:id="rId39"/>
    <p:sldId id="362" r:id="rId40"/>
    <p:sldId id="378" r:id="rId41"/>
    <p:sldId id="355" r:id="rId42"/>
    <p:sldId id="363" r:id="rId43"/>
    <p:sldId id="356" r:id="rId44"/>
    <p:sldId id="332" r:id="rId45"/>
    <p:sldId id="296" r:id="rId46"/>
    <p:sldId id="283" r:id="rId47"/>
    <p:sldId id="297" r:id="rId48"/>
  </p:sldIdLst>
  <p:sldSz cx="9144000" cy="6858000" type="screen4x3"/>
  <p:notesSz cx="6669088" cy="9885363"/>
  <p:custDataLst>
    <p:tags r:id="rId51"/>
  </p:custDataLst>
  <p:defaultTextStyle>
    <a:defPPr>
      <a:defRPr lang="en-GB"/>
    </a:defPPr>
    <a:lvl1pPr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509736-1FE0-C5FC-6649-AC283FAC3E64}" name="Sam Whiteley" initials="SW" userId="S::SWhiteley@electoralcommission.org.uk::abea6ed0-c880-4ceb-8a3e-eadf8d03c95c" providerId="AD"/>
  <p188:author id="{D362B188-20D0-BC97-8AF6-207F4CFE1329}" name="Charlotte Griffiths" initials="CG" userId="S::CGriffiths@electoralcommission.org.uk::80b912f7-6bcf-4844-b3c2-126bca51ce51" providerId="AD"/>
  <p188:author id="{BFD8DBB5-A499-0029-4050-D442A4644E0C}" name="Sam Nicholson" initials="SN" userId="S::snicholson@electoralcommission.org.uk::c5bd5cb4-fb30-42fb-9e9d-175ed629d253" providerId="AD"/>
  <p188:author id="{FB6F26C8-734C-61E6-AD55-E580CD45C532}" name="Charlotte Griffiths" initials="CG" userId="S::cgriffiths@electoralcommission.org.uk::80b912f7-6bcf-4844-b3c2-126bca51ce5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5AA9B2-2897-CAAC-8F52-E899B2948C3D}" v="4" dt="2026-01-23T15:32:57.268"/>
    <p1510:client id="{B487F4C4-7889-F424-7CED-39449C43C66E}" v="72" dt="2026-01-23T13:37:38.8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414" autoAdjust="0"/>
  </p:normalViewPr>
  <p:slideViewPr>
    <p:cSldViewPr snapToGrid="0">
      <p:cViewPr varScale="1">
        <p:scale>
          <a:sx n="63" d="100"/>
          <a:sy n="63" d="100"/>
        </p:scale>
        <p:origin x="2994" y="7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viewProps" Target="viewProps.xml"/><Relationship Id="rId5" Type="http://schemas.openxmlformats.org/officeDocument/2006/relationships/customXml" Target="../customXml/item5.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microsoft.com/office/2015/10/relationships/revisionInfo" Target="revisionInfo.xml"/><Relationship Id="rId8" Type="http://schemas.openxmlformats.org/officeDocument/2006/relationships/slide" Target="slides/slide2.xml"/><Relationship Id="rId51" Type="http://schemas.openxmlformats.org/officeDocument/2006/relationships/tags" Target="tags/tag1.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notesMaster" Target="notesMasters/notesMaster1.xml"/><Relationship Id="rId57" Type="http://schemas.microsoft.com/office/2018/10/relationships/authors" Target="authors.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FFE9C19-3912-2ADA-1A39-E97CCD2BEA01}"/>
              </a:ext>
            </a:extLst>
          </p:cNvPr>
          <p:cNvSpPr>
            <a:spLocks noGrp="1" noChangeArrowheads="1"/>
          </p:cNvSpPr>
          <p:nvPr>
            <p:ph type="hdr" sz="quarter"/>
          </p:nvPr>
        </p:nvSpPr>
        <p:spPr bwMode="auto">
          <a:xfrm>
            <a:off x="0" y="0"/>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eaLnBrk="0" hangingPunct="0">
              <a:defRPr sz="1200">
                <a:latin typeface="Times" panose="02020603050405020304" pitchFamily="18" charset="0"/>
              </a:defRPr>
            </a:lvl1pPr>
          </a:lstStyle>
          <a:p>
            <a:endParaRPr lang="en-GB" altLang="en-US"/>
          </a:p>
        </p:txBody>
      </p:sp>
      <p:sp>
        <p:nvSpPr>
          <p:cNvPr id="4099" name="Rectangle 3">
            <a:extLst>
              <a:ext uri="{FF2B5EF4-FFF2-40B4-BE49-F238E27FC236}">
                <a16:creationId xmlns:a16="http://schemas.microsoft.com/office/drawing/2014/main" id="{3A825199-66CE-D6C1-50E5-0A58AFA4B12A}"/>
              </a:ext>
            </a:extLst>
          </p:cNvPr>
          <p:cNvSpPr>
            <a:spLocks noGrp="1" noChangeArrowheads="1"/>
          </p:cNvSpPr>
          <p:nvPr>
            <p:ph type="dt" sz="quarter" idx="1"/>
          </p:nvPr>
        </p:nvSpPr>
        <p:spPr bwMode="auto">
          <a:xfrm>
            <a:off x="3778250" y="0"/>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algn="r" eaLnBrk="0" hangingPunct="0">
              <a:defRPr sz="1200">
                <a:latin typeface="Times" panose="02020603050405020304" pitchFamily="18" charset="0"/>
              </a:defRPr>
            </a:lvl1pPr>
          </a:lstStyle>
          <a:p>
            <a:endParaRPr lang="en-GB" altLang="en-US"/>
          </a:p>
        </p:txBody>
      </p:sp>
      <p:sp>
        <p:nvSpPr>
          <p:cNvPr id="4100" name="Rectangle 4">
            <a:extLst>
              <a:ext uri="{FF2B5EF4-FFF2-40B4-BE49-F238E27FC236}">
                <a16:creationId xmlns:a16="http://schemas.microsoft.com/office/drawing/2014/main" id="{064E1042-8D03-1B33-C1D7-4C02A1A92B77}"/>
              </a:ext>
            </a:extLst>
          </p:cNvPr>
          <p:cNvSpPr>
            <a:spLocks noGrp="1" noChangeArrowheads="1"/>
          </p:cNvSpPr>
          <p:nvPr>
            <p:ph type="ftr" sz="quarter" idx="2"/>
          </p:nvPr>
        </p:nvSpPr>
        <p:spPr bwMode="auto">
          <a:xfrm>
            <a:off x="0" y="9390063"/>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eaLnBrk="0" hangingPunct="0">
              <a:defRPr sz="1200">
                <a:latin typeface="Times" panose="02020603050405020304" pitchFamily="18" charset="0"/>
              </a:defRPr>
            </a:lvl1pPr>
          </a:lstStyle>
          <a:p>
            <a:endParaRPr lang="en-GB" altLang="en-US"/>
          </a:p>
        </p:txBody>
      </p:sp>
      <p:sp>
        <p:nvSpPr>
          <p:cNvPr id="4101" name="Rectangle 5">
            <a:extLst>
              <a:ext uri="{FF2B5EF4-FFF2-40B4-BE49-F238E27FC236}">
                <a16:creationId xmlns:a16="http://schemas.microsoft.com/office/drawing/2014/main" id="{2AC90A85-41C7-FC99-3F0C-8A718EF91A58}"/>
              </a:ext>
            </a:extLst>
          </p:cNvPr>
          <p:cNvSpPr>
            <a:spLocks noGrp="1" noChangeArrowheads="1"/>
          </p:cNvSpPr>
          <p:nvPr>
            <p:ph type="sldNum" sz="quarter" idx="3"/>
          </p:nvPr>
        </p:nvSpPr>
        <p:spPr bwMode="auto">
          <a:xfrm>
            <a:off x="3778250" y="9390063"/>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algn="r" eaLnBrk="0" hangingPunct="0">
              <a:defRPr sz="1200">
                <a:latin typeface="Times" panose="02020603050405020304" pitchFamily="18" charset="0"/>
              </a:defRPr>
            </a:lvl1pPr>
          </a:lstStyle>
          <a:p>
            <a:fld id="{42781D7A-4FE3-4082-9FBF-09D0EEF430DF}"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2B692A6-5693-3B75-31C8-F07993CC7712}"/>
              </a:ext>
            </a:extLst>
          </p:cNvPr>
          <p:cNvSpPr>
            <a:spLocks noGrp="1" noChangeArrowheads="1"/>
          </p:cNvSpPr>
          <p:nvPr>
            <p:ph type="hdr" sz="quarter"/>
          </p:nvPr>
        </p:nvSpPr>
        <p:spPr bwMode="auto">
          <a:xfrm>
            <a:off x="0" y="0"/>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endParaRPr lang="en-GB"/>
          </a:p>
        </p:txBody>
      </p:sp>
      <p:sp>
        <p:nvSpPr>
          <p:cNvPr id="3075" name="Rectangle 3">
            <a:extLst>
              <a:ext uri="{FF2B5EF4-FFF2-40B4-BE49-F238E27FC236}">
                <a16:creationId xmlns:a16="http://schemas.microsoft.com/office/drawing/2014/main" id="{DB0F5CF8-D568-17DC-F16E-01DABE2BD351}"/>
              </a:ext>
            </a:extLst>
          </p:cNvPr>
          <p:cNvSpPr>
            <a:spLocks noGrp="1" noChangeArrowheads="1"/>
          </p:cNvSpPr>
          <p:nvPr>
            <p:ph type="dt" idx="1"/>
          </p:nvPr>
        </p:nvSpPr>
        <p:spPr bwMode="auto">
          <a:xfrm>
            <a:off x="3778250" y="0"/>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algn="r" eaLnBrk="0" hangingPunct="0">
              <a:buSzTx/>
              <a:defRPr sz="1200">
                <a:solidFill>
                  <a:schemeClr val="tx1"/>
                </a:solidFill>
                <a:latin typeface="Times" pitchFamily="18" charset="0"/>
                <a:cs typeface="+mn-cs"/>
              </a:defRPr>
            </a:lvl1pPr>
          </a:lstStyle>
          <a:p>
            <a:endParaRPr lang="en-GB"/>
          </a:p>
        </p:txBody>
      </p:sp>
      <p:sp>
        <p:nvSpPr>
          <p:cNvPr id="48132" name="Rectangle 4">
            <a:extLst>
              <a:ext uri="{FF2B5EF4-FFF2-40B4-BE49-F238E27FC236}">
                <a16:creationId xmlns:a16="http://schemas.microsoft.com/office/drawing/2014/main" id="{60FC46A3-9CC8-3A64-827B-A133264444CD}"/>
              </a:ext>
            </a:extLst>
          </p:cNvPr>
          <p:cNvSpPr>
            <a:spLocks noGrp="1" noRot="1" noChangeAspect="1" noChangeArrowheads="1" noTextEdit="1"/>
          </p:cNvSpPr>
          <p:nvPr>
            <p:ph type="sldImg" idx="5"/>
          </p:nvPr>
        </p:nvSpPr>
        <p:spPr bwMode="auto">
          <a:xfrm>
            <a:off x="862013" y="741363"/>
            <a:ext cx="4945062" cy="3708400"/>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7" name="Rectangle 5">
            <a:extLst>
              <a:ext uri="{FF2B5EF4-FFF2-40B4-BE49-F238E27FC236}">
                <a16:creationId xmlns:a16="http://schemas.microsoft.com/office/drawing/2014/main" id="{871AFCBC-B37D-D941-1C42-0FB9B8E82D9B}"/>
              </a:ext>
            </a:extLst>
          </p:cNvPr>
          <p:cNvSpPr>
            <a:spLocks noGrp="1" noChangeArrowheads="1"/>
          </p:cNvSpPr>
          <p:nvPr>
            <p:ph type="body" sz="quarter" idx="3"/>
          </p:nvPr>
        </p:nvSpPr>
        <p:spPr bwMode="auto">
          <a:xfrm>
            <a:off x="889000" y="4695825"/>
            <a:ext cx="4891088" cy="444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a:extLst>
              <a:ext uri="{FF2B5EF4-FFF2-40B4-BE49-F238E27FC236}">
                <a16:creationId xmlns:a16="http://schemas.microsoft.com/office/drawing/2014/main" id="{9097D2C7-6819-85EC-C1A4-C18B78FFD44D}"/>
              </a:ext>
            </a:extLst>
          </p:cNvPr>
          <p:cNvSpPr>
            <a:spLocks noGrp="1" noChangeArrowheads="1"/>
          </p:cNvSpPr>
          <p:nvPr>
            <p:ph type="ftr" sz="quarter" idx="4"/>
          </p:nvPr>
        </p:nvSpPr>
        <p:spPr bwMode="auto">
          <a:xfrm>
            <a:off x="0" y="9390063"/>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endParaRPr lang="en-GB"/>
          </a:p>
        </p:txBody>
      </p:sp>
      <p:sp>
        <p:nvSpPr>
          <p:cNvPr id="3079" name="Rectangle 7">
            <a:extLst>
              <a:ext uri="{FF2B5EF4-FFF2-40B4-BE49-F238E27FC236}">
                <a16:creationId xmlns:a16="http://schemas.microsoft.com/office/drawing/2014/main" id="{3F99B989-E1B1-F2CB-31C8-6FAB4686015B}"/>
              </a:ext>
            </a:extLst>
          </p:cNvPr>
          <p:cNvSpPr>
            <a:spLocks noGrp="1" noChangeArrowheads="1"/>
          </p:cNvSpPr>
          <p:nvPr>
            <p:ph type="sldNum" sz="quarter" idx="5"/>
          </p:nvPr>
        </p:nvSpPr>
        <p:spPr bwMode="auto">
          <a:xfrm>
            <a:off x="3778250" y="9390063"/>
            <a:ext cx="28908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algn="r" eaLnBrk="0" hangingPunct="0">
              <a:defRPr sz="1200">
                <a:latin typeface="Times" panose="02020603050405020304" pitchFamily="18" charset="0"/>
              </a:defRPr>
            </a:lvl1pPr>
          </a:lstStyle>
          <a:p>
            <a:fld id="{ADCE591E-97D3-41B4-918E-68403D668BD6}"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E0768473-71DD-7343-FA5F-E0E407FC5E5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BF9D4DE-82A3-455A-9208-3FA0D6ED62B5}" type="slidenum">
              <a:rPr lang="en-GB" altLang="en-US" sz="1200">
                <a:latin typeface="Times" panose="02020603050405020304" pitchFamily="18" charset="0"/>
              </a:rPr>
              <a:pPr/>
              <a:t>1</a:t>
            </a:fld>
            <a:endParaRPr lang="en-GB" altLang="en-US" sz="1200">
              <a:latin typeface="Times" panose="02020603050405020304" pitchFamily="18" charset="0"/>
            </a:endParaRPr>
          </a:p>
        </p:txBody>
      </p:sp>
      <p:sp>
        <p:nvSpPr>
          <p:cNvPr id="50179" name="Rectangle 2">
            <a:extLst>
              <a:ext uri="{FF2B5EF4-FFF2-40B4-BE49-F238E27FC236}">
                <a16:creationId xmlns:a16="http://schemas.microsoft.com/office/drawing/2014/main" id="{1B46669F-4E37-3196-A132-89218C218200}"/>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50180" name="Rectangle 3">
            <a:extLst>
              <a:ext uri="{FF2B5EF4-FFF2-40B4-BE49-F238E27FC236}">
                <a16:creationId xmlns:a16="http://schemas.microsoft.com/office/drawing/2014/main" id="{928212CC-BD36-DD43-FAFF-2CAC12D992CC}"/>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dirty="0">
                <a:solidFill>
                  <a:srgbClr val="000000"/>
                </a:solidFill>
              </a:rPr>
              <a:t>The slides in this presentation cover information for Nominating Officers, candidates and agents at the Scottish Parliament elections.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A6FE0AE3-3BCF-A658-ABAC-B875AFE514A5}"/>
              </a:ext>
            </a:extLst>
          </p:cNvPr>
          <p:cNvSpPr>
            <a:spLocks noGrp="1" noRot="1" noChangeAspect="1" noChangeArrowheads="1" noTextEdit="1"/>
          </p:cNvSpPr>
          <p:nvPr>
            <p:ph type="sldImg"/>
          </p:nvPr>
        </p:nvSpPr>
        <p:spPr>
          <a:ln cap="flat">
            <a:headEnd type="none" w="med" len="med"/>
            <a:tailEnd type="none" w="med" len="med"/>
          </a:ln>
        </p:spPr>
      </p:sp>
      <p:sp>
        <p:nvSpPr>
          <p:cNvPr id="26627" name="Notes Placeholder 2">
            <a:extLst>
              <a:ext uri="{FF2B5EF4-FFF2-40B4-BE49-F238E27FC236}">
                <a16:creationId xmlns:a16="http://schemas.microsoft.com/office/drawing/2014/main" id="{F8DACE14-BBDB-ECB8-9765-AB7C6FF2B35C}"/>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Nomination guidance and forms can be found on the Electoral Commission’s website, as well as information on who and how the nomination papers must be submitted.</a:t>
            </a:r>
          </a:p>
          <a:p>
            <a:pPr defTabSz="914400"/>
            <a:endParaRPr lang="en-GB" altLang="en-US">
              <a:solidFill>
                <a:srgbClr val="000000"/>
              </a:solidFill>
              <a:latin typeface="Times" panose="02020603050405020304" pitchFamily="18" charset="0"/>
            </a:endParaRPr>
          </a:p>
        </p:txBody>
      </p:sp>
      <p:sp>
        <p:nvSpPr>
          <p:cNvPr id="60420" name="Slide Number Placeholder 3">
            <a:extLst>
              <a:ext uri="{FF2B5EF4-FFF2-40B4-BE49-F238E27FC236}">
                <a16:creationId xmlns:a16="http://schemas.microsoft.com/office/drawing/2014/main" id="{74824801-48E3-B369-92DA-F76FD0CF7C5E}"/>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C7AC26D-D2E9-4323-85C5-1B5CC47BA1E2}" type="slidenum">
              <a:rPr lang="en-GB" altLang="en-US" sz="1200">
                <a:latin typeface="Times" panose="02020603050405020304" pitchFamily="18" charset="0"/>
              </a:rPr>
              <a:pPr/>
              <a:t>10</a:t>
            </a:fld>
            <a:endParaRPr lang="en-GB" altLang="en-US" sz="1200">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B932F9F6-3B4E-2F79-B0B2-A44DF6357DD6}"/>
              </a:ext>
            </a:extLst>
          </p:cNvPr>
          <p:cNvSpPr>
            <a:spLocks noGrp="1" noRot="1" noChangeAspect="1" noChangeArrowheads="1" noTextEdit="1"/>
          </p:cNvSpPr>
          <p:nvPr>
            <p:ph type="sldImg"/>
          </p:nvPr>
        </p:nvSpPr>
        <p:spPr>
          <a:ln cap="flat">
            <a:headEnd type="none" w="med" len="med"/>
            <a:tailEnd type="none" w="med" len="med"/>
          </a:ln>
        </p:spPr>
      </p:sp>
      <p:sp>
        <p:nvSpPr>
          <p:cNvPr id="28675" name="Notes Placeholder 2">
            <a:extLst>
              <a:ext uri="{FF2B5EF4-FFF2-40B4-BE49-F238E27FC236}">
                <a16:creationId xmlns:a16="http://schemas.microsoft.com/office/drawing/2014/main" id="{FC46C460-0998-0D50-6A8B-26296CADE89B}"/>
              </a:ext>
            </a:extLst>
          </p:cNvPr>
          <p:cNvSpPr>
            <a:spLocks noGrp="1"/>
          </p:cNvSpPr>
          <p:nvPr>
            <p:ph type="body" idx="3"/>
          </p:nvPr>
        </p:nvSpPr>
        <p:spPr>
          <a:ln cap="flat" algn="ctr">
            <a:miter lim="800000"/>
            <a:headEnd type="none" w="med" len="med"/>
            <a:tailEnd type="none" w="med" len="med"/>
          </a:ln>
        </p:spPr>
        <p:txBody>
          <a:bodyPr>
            <a:noAutofit/>
          </a:bodyPr>
          <a:lstStyle/>
          <a:p>
            <a:pPr defTabSz="914400"/>
            <a:endParaRPr lang="en-US" altLang="en-US" dirty="0">
              <a:solidFill>
                <a:srgbClr val="000000"/>
              </a:solidFill>
            </a:endParaRPr>
          </a:p>
          <a:p>
            <a:pPr defTabSz="914400"/>
            <a:r>
              <a:rPr lang="en-US" altLang="en-US" dirty="0">
                <a:solidFill>
                  <a:srgbClr val="000000"/>
                </a:solidFill>
              </a:rPr>
              <a:t>Remind Nominating Officers, candidates and agents that they must make sure the nomination papers are completed correctly. They should take time to complete them, use the Commission</a:t>
            </a:r>
            <a:r>
              <a:rPr lang="en-US" altLang="en-US" dirty="0">
                <a:solidFill>
                  <a:srgbClr val="000000"/>
                </a:solidFill>
                <a:latin typeface="Times" panose="02020603050405020304" pitchFamily="18" charset="0"/>
              </a:rPr>
              <a:t>’</a:t>
            </a:r>
            <a:r>
              <a:rPr lang="en-US" altLang="en-US" dirty="0">
                <a:solidFill>
                  <a:srgbClr val="000000"/>
                </a:solidFill>
              </a:rPr>
              <a:t>s guidance and arrange for an informal check.</a:t>
            </a:r>
          </a:p>
          <a:p>
            <a:pPr defTabSz="914400"/>
            <a:endParaRPr lang="en-US" altLang="en-US" dirty="0">
              <a:solidFill>
                <a:srgbClr val="000000"/>
              </a:solidFill>
            </a:endParaRPr>
          </a:p>
          <a:p>
            <a:pPr defTabSz="914400"/>
            <a:r>
              <a:rPr lang="en-US" altLang="en-US" dirty="0">
                <a:solidFill>
                  <a:srgbClr val="FF0000"/>
                </a:solidFill>
              </a:rPr>
              <a:t>Highlight any arrangements you have put in place to carry out informal checks and considerations for the delivery of nomination papers.</a:t>
            </a:r>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p:txBody>
      </p:sp>
      <p:sp>
        <p:nvSpPr>
          <p:cNvPr id="61444" name="Slide Number Placeholder 3">
            <a:extLst>
              <a:ext uri="{FF2B5EF4-FFF2-40B4-BE49-F238E27FC236}">
                <a16:creationId xmlns:a16="http://schemas.microsoft.com/office/drawing/2014/main" id="{07A88CFF-E121-2111-048B-D0D1C84F6F9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29BBF5F-8BFA-4755-A1EF-807A55B45C43}" type="slidenum">
              <a:rPr lang="en-GB" altLang="en-US" sz="1200">
                <a:latin typeface="Times" panose="02020603050405020304" pitchFamily="18" charset="0"/>
              </a:rPr>
              <a:pPr/>
              <a:t>11</a:t>
            </a:fld>
            <a:endParaRPr lang="en-GB" altLang="en-US" sz="1200">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7CD8A19A-BFC0-313D-B00A-838F036EFD42}"/>
              </a:ext>
            </a:extLst>
          </p:cNvPr>
          <p:cNvSpPr>
            <a:spLocks noGrp="1" noRot="1" noChangeAspect="1" noChangeArrowheads="1" noTextEdit="1"/>
          </p:cNvSpPr>
          <p:nvPr>
            <p:ph type="sldImg"/>
          </p:nvPr>
        </p:nvSpPr>
        <p:spPr>
          <a:ln cap="flat">
            <a:headEnd type="none" w="med" len="med"/>
            <a:tailEnd type="none" w="med" len="med"/>
          </a:ln>
        </p:spPr>
      </p:sp>
      <p:sp>
        <p:nvSpPr>
          <p:cNvPr id="30723" name="Notes Placeholder 2">
            <a:extLst>
              <a:ext uri="{FF2B5EF4-FFF2-40B4-BE49-F238E27FC236}">
                <a16:creationId xmlns:a16="http://schemas.microsoft.com/office/drawing/2014/main" id="{F124E636-7077-3994-A07D-F6D6C7D7977B}"/>
              </a:ext>
            </a:extLst>
          </p:cNvPr>
          <p:cNvSpPr>
            <a:spLocks noGrp="1"/>
          </p:cNvSpPr>
          <p:nvPr>
            <p:ph type="body" idx="3"/>
          </p:nvPr>
        </p:nvSpPr>
        <p:spPr>
          <a:ln cap="flat" algn="ctr">
            <a:round/>
            <a:headEnd type="none" w="med" len="med"/>
            <a:tailEnd type="none" w="med" len="med"/>
          </a:ln>
        </p:spPr>
        <p:txBody>
          <a:bodyPr>
            <a:noAutofit/>
          </a:bodyPr>
          <a:lstStyle/>
          <a:p>
            <a:pPr defTabSz="914400"/>
            <a:r>
              <a:rPr lang="en-US" altLang="en-US" dirty="0">
                <a:solidFill>
                  <a:srgbClr val="000000"/>
                </a:solidFill>
              </a:rPr>
              <a:t>Nomination guidance and forms can be found on the Electoral Commission</a:t>
            </a:r>
            <a:r>
              <a:rPr lang="en-US" altLang="en-US" dirty="0">
                <a:solidFill>
                  <a:srgbClr val="000000"/>
                </a:solidFill>
                <a:latin typeface="Times" panose="02020603050405020304" pitchFamily="18" charset="0"/>
              </a:rPr>
              <a:t>’</a:t>
            </a:r>
            <a:r>
              <a:rPr lang="en-US" altLang="en-US" dirty="0">
                <a:solidFill>
                  <a:srgbClr val="000000"/>
                </a:solidFill>
              </a:rPr>
              <a:t>s website, as well as information on who and how the nomination papers must be submitted.</a:t>
            </a:r>
          </a:p>
          <a:p>
            <a:pPr defTabSz="914400"/>
            <a:endParaRPr lang="en-US" altLang="en-US" dirty="0">
              <a:solidFill>
                <a:srgbClr val="000000"/>
              </a:solidFill>
            </a:endParaRPr>
          </a:p>
          <a:p>
            <a:pPr defTabSz="914400"/>
            <a:r>
              <a:rPr lang="en-US" altLang="en-US" dirty="0">
                <a:solidFill>
                  <a:srgbClr val="000000"/>
                </a:solidFill>
              </a:rPr>
              <a:t>The party list nomination form may only be delivered by the Nominating Officer (or by someone </a:t>
            </a:r>
            <a:r>
              <a:rPr lang="en-US" altLang="en-US" dirty="0" err="1">
                <a:solidFill>
                  <a:srgbClr val="000000"/>
                </a:solidFill>
              </a:rPr>
              <a:t>authorised</a:t>
            </a:r>
            <a:r>
              <a:rPr lang="en-US" altLang="en-US" dirty="0">
                <a:solidFill>
                  <a:srgbClr val="000000"/>
                </a:solidFill>
              </a:rPr>
              <a:t> in writing to act on their behalf). The certificate of </a:t>
            </a:r>
            <a:r>
              <a:rPr lang="en-US" altLang="en-US" dirty="0" err="1">
                <a:solidFill>
                  <a:srgbClr val="000000"/>
                </a:solidFill>
              </a:rPr>
              <a:t>authorisation</a:t>
            </a:r>
            <a:r>
              <a:rPr lang="en-US" altLang="en-US" dirty="0">
                <a:solidFill>
                  <a:srgbClr val="000000"/>
                </a:solidFill>
              </a:rPr>
              <a:t> must be delivered alongside the nomination form so, in practice, it should be delivered by the Nominating Officer (or someone </a:t>
            </a:r>
            <a:r>
              <a:rPr lang="en-US" altLang="en-US" dirty="0" err="1">
                <a:solidFill>
                  <a:srgbClr val="000000"/>
                </a:solidFill>
              </a:rPr>
              <a:t>authorised</a:t>
            </a:r>
            <a:r>
              <a:rPr lang="en-US" altLang="en-US" dirty="0">
                <a:solidFill>
                  <a:srgbClr val="000000"/>
                </a:solidFill>
              </a:rPr>
              <a:t> in writing to act on their behalf). There are no restrictions on who can deliver any of the other nomination papers. However, you should ensure that you, the relevant candidate or someone you/they trust does this, so you can be sure they are delivered to the RRO in time. </a:t>
            </a:r>
          </a:p>
          <a:p>
            <a:pPr defTabSz="914400"/>
            <a:endParaRPr lang="en-US" altLang="en-US" dirty="0">
              <a:solidFill>
                <a:srgbClr val="000000"/>
              </a:solidFill>
            </a:endParaRPr>
          </a:p>
          <a:p>
            <a:pPr defTabSz="914400"/>
            <a:r>
              <a:rPr lang="en-US" altLang="en-US" dirty="0">
                <a:solidFill>
                  <a:srgbClr val="000000"/>
                </a:solidFill>
              </a:rPr>
              <a:t>The only form that does not need to be submitted by hand is the emblem request form. This may be submitted by post, but may not be submitted by fax, email or other electronic means. </a:t>
            </a:r>
          </a:p>
          <a:p>
            <a:pPr defTabSz="914400"/>
            <a:endParaRPr lang="en-US" altLang="en-US" dirty="0">
              <a:solidFill>
                <a:srgbClr val="000000"/>
              </a:solidFill>
            </a:endParaRPr>
          </a:p>
          <a:p>
            <a:pPr defTabSz="914400"/>
            <a:r>
              <a:rPr lang="en-GB" altLang="en-US" dirty="0">
                <a:solidFill>
                  <a:srgbClr val="000000"/>
                </a:solidFill>
                <a:effectLst>
                  <a:outerShdw blurRad="38100" dist="38100" dir="2700000" algn="tl">
                    <a:srgbClr val="C0C0C0"/>
                  </a:outerShdw>
                </a:effectLst>
                <a:latin typeface="Times" panose="02020603050405020304" pitchFamily="18" charset="0"/>
              </a:rPr>
              <a:t>There are no restrictions on who can submit an individual regional candidate nomination form. However, you should advise candidates that they, their agent, or someone they trust delivers them, so they can be sure they are delivered to you in time.</a:t>
            </a:r>
          </a:p>
        </p:txBody>
      </p:sp>
      <p:sp>
        <p:nvSpPr>
          <p:cNvPr id="62468" name="Slide Number Placeholder 3">
            <a:extLst>
              <a:ext uri="{FF2B5EF4-FFF2-40B4-BE49-F238E27FC236}">
                <a16:creationId xmlns:a16="http://schemas.microsoft.com/office/drawing/2014/main" id="{4725A5CA-FEA5-C161-171C-59504ACB4BA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39119BD-0796-4C5D-8899-CBDA68D53CF7}" type="slidenum">
              <a:rPr lang="en-GB" altLang="en-US" sz="1200">
                <a:latin typeface="Times" panose="02020603050405020304" pitchFamily="18" charset="0"/>
              </a:rPr>
              <a:pPr/>
              <a:t>12</a:t>
            </a:fld>
            <a:endParaRPr lang="en-GB" altLang="en-US" sz="1200">
              <a:latin typeface="Times"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1187BDA-9805-F6EB-7CC5-889055A61856}"/>
              </a:ext>
            </a:extLst>
          </p:cNvPr>
          <p:cNvSpPr>
            <a:spLocks noGrp="1" noRot="1" noChangeAspect="1" noChangeArrowheads="1" noTextEdit="1"/>
          </p:cNvSpPr>
          <p:nvPr>
            <p:ph type="sldImg"/>
          </p:nvPr>
        </p:nvSpPr>
        <p:spPr>
          <a:ln cap="flat">
            <a:headEnd type="none" w="med" len="med"/>
            <a:tailEnd type="none" w="med" len="med"/>
          </a:ln>
        </p:spPr>
      </p:sp>
      <p:sp>
        <p:nvSpPr>
          <p:cNvPr id="63491" name="Notes Placeholder 2">
            <a:extLst>
              <a:ext uri="{FF2B5EF4-FFF2-40B4-BE49-F238E27FC236}">
                <a16:creationId xmlns:a16="http://schemas.microsoft.com/office/drawing/2014/main" id="{C2E83680-744B-AB96-7D8C-CA37A5E18DE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Highlight other methods of payment</a:t>
            </a:r>
          </a:p>
        </p:txBody>
      </p:sp>
      <p:sp>
        <p:nvSpPr>
          <p:cNvPr id="63492" name="Slide Number Placeholder 3">
            <a:extLst>
              <a:ext uri="{FF2B5EF4-FFF2-40B4-BE49-F238E27FC236}">
                <a16:creationId xmlns:a16="http://schemas.microsoft.com/office/drawing/2014/main" id="{84F4FEC6-4075-6C02-FA4A-AF556301BB3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BEE24DE-2732-4AEC-9025-4C7075D7E7DC}" type="slidenum">
              <a:rPr lang="en-GB" altLang="en-US" sz="1200">
                <a:latin typeface="Times" panose="02020603050405020304" pitchFamily="18" charset="0"/>
              </a:rPr>
              <a:pPr/>
              <a:t>13</a:t>
            </a:fld>
            <a:endParaRPr lang="en-GB" altLang="en-US" sz="1200">
              <a:latin typeface="Times"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2132401A-ABC1-3612-5F2B-7A5CEBA5CF06}"/>
              </a:ext>
            </a:extLst>
          </p:cNvPr>
          <p:cNvSpPr>
            <a:spLocks noGrp="1" noRot="1" noChangeAspect="1" noChangeArrowheads="1" noTextEdit="1"/>
          </p:cNvSpPr>
          <p:nvPr>
            <p:ph type="sldImg"/>
          </p:nvPr>
        </p:nvSpPr>
        <p:spPr>
          <a:ln cap="flat">
            <a:headEnd type="none" w="med" len="med"/>
            <a:tailEnd type="none" w="med" len="med"/>
          </a:ln>
        </p:spPr>
      </p:sp>
      <p:sp>
        <p:nvSpPr>
          <p:cNvPr id="34819" name="Notes Placeholder 2">
            <a:extLst>
              <a:ext uri="{FF2B5EF4-FFF2-40B4-BE49-F238E27FC236}">
                <a16:creationId xmlns:a16="http://schemas.microsoft.com/office/drawing/2014/main" id="{68069110-D64E-2601-1286-91E7541CB490}"/>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Remind that witness should witness the candidate signing the form and then sign themselves.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There is no restriction on who can be a witness to the nomination form.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 other description apart from ‘Independent’ is allowed.</a:t>
            </a:r>
          </a:p>
        </p:txBody>
      </p:sp>
      <p:sp>
        <p:nvSpPr>
          <p:cNvPr id="64516" name="Slide Number Placeholder 3">
            <a:extLst>
              <a:ext uri="{FF2B5EF4-FFF2-40B4-BE49-F238E27FC236}">
                <a16:creationId xmlns:a16="http://schemas.microsoft.com/office/drawing/2014/main" id="{EB93207E-65BE-A190-56CC-11AB394059E9}"/>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ED49DF6-1D59-495E-8DBC-FC39295B14CB}" type="slidenum">
              <a:rPr lang="en-GB" altLang="en-US" sz="1200">
                <a:latin typeface="Times" panose="02020603050405020304" pitchFamily="18" charset="0"/>
              </a:rPr>
              <a:pPr/>
              <a:t>14</a:t>
            </a:fld>
            <a:endParaRPr lang="en-GB" altLang="en-US" sz="1200">
              <a:latin typeface="Times"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07B65EE9-A2E3-B05F-17CF-21206735F55C}"/>
              </a:ext>
            </a:extLst>
          </p:cNvPr>
          <p:cNvSpPr>
            <a:spLocks noGrp="1" noRot="1" noChangeAspect="1" noChangeArrowheads="1" noTextEdit="1"/>
          </p:cNvSpPr>
          <p:nvPr>
            <p:ph type="sldImg"/>
          </p:nvPr>
        </p:nvSpPr>
        <p:spPr>
          <a:ln cap="flat">
            <a:headEnd type="none" w="med" len="med"/>
            <a:tailEnd type="none" w="med" len="med"/>
          </a:ln>
        </p:spPr>
      </p:sp>
      <p:sp>
        <p:nvSpPr>
          <p:cNvPr id="36867" name="Notes Placeholder 2">
            <a:extLst>
              <a:ext uri="{FF2B5EF4-FFF2-40B4-BE49-F238E27FC236}">
                <a16:creationId xmlns:a16="http://schemas.microsoft.com/office/drawing/2014/main" id="{84FF5C5F-DA8D-857F-42ED-9FDB5E792590}"/>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Explain that candidate names on party lists won’t appear on the ballot paper. The ballot paper will just show the party name, along with the names of any individual regional candidates. Instead, they will appear in the statement of persons and parties nominated which will be provided to postal voters and displayed in polling stations.</a:t>
            </a:r>
          </a:p>
        </p:txBody>
      </p:sp>
      <p:sp>
        <p:nvSpPr>
          <p:cNvPr id="65540" name="Slide Number Placeholder 3">
            <a:extLst>
              <a:ext uri="{FF2B5EF4-FFF2-40B4-BE49-F238E27FC236}">
                <a16:creationId xmlns:a16="http://schemas.microsoft.com/office/drawing/2014/main" id="{32C854A7-46E4-BD2C-C58B-1A9E3F388B2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E36730B-666F-4935-AD39-ADF9C93E8049}" type="slidenum">
              <a:rPr lang="en-GB" altLang="en-US" sz="1200">
                <a:latin typeface="Times" panose="02020603050405020304" pitchFamily="18" charset="0"/>
              </a:rPr>
              <a:pPr/>
              <a:t>15</a:t>
            </a:fld>
            <a:endParaRPr lang="en-GB" altLang="en-US" sz="1200">
              <a:latin typeface="Times"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9DCDF53F-F112-DA43-6796-F2E4685F004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F35AD7C-E88E-4592-B0BF-9655E32E4057}" type="slidenum">
              <a:rPr lang="en-GB" altLang="en-US" sz="1200">
                <a:latin typeface="Times" panose="02020603050405020304" pitchFamily="18" charset="0"/>
              </a:rPr>
              <a:pPr/>
              <a:t>16</a:t>
            </a:fld>
            <a:endParaRPr lang="en-GB" altLang="en-US" sz="1200">
              <a:latin typeface="Times" panose="02020603050405020304" pitchFamily="18" charset="0"/>
            </a:endParaRPr>
          </a:p>
        </p:txBody>
      </p:sp>
      <p:sp>
        <p:nvSpPr>
          <p:cNvPr id="66563" name="Rectangle 2">
            <a:extLst>
              <a:ext uri="{FF2B5EF4-FFF2-40B4-BE49-F238E27FC236}">
                <a16:creationId xmlns:a16="http://schemas.microsoft.com/office/drawing/2014/main" id="{0C16325C-771D-8F86-C6DA-2A91DCBC6C57}"/>
              </a:ext>
            </a:extLst>
          </p:cNvPr>
          <p:cNvSpPr>
            <a:spLocks noGrp="1" noRot="1" noChangeAspect="1" noChangeArrowheads="1" noTextEdit="1"/>
          </p:cNvSpPr>
          <p:nvPr>
            <p:ph type="sldImg"/>
          </p:nvPr>
        </p:nvSpPr>
        <p:spPr>
          <a:ln cap="flat">
            <a:headEnd type="none" w="med" len="med"/>
            <a:tailEnd type="none" w="med" len="med"/>
          </a:ln>
        </p:spPr>
      </p:sp>
      <p:sp>
        <p:nvSpPr>
          <p:cNvPr id="38916" name="Rectangle 3">
            <a:extLst>
              <a:ext uri="{FF2B5EF4-FFF2-40B4-BE49-F238E27FC236}">
                <a16:creationId xmlns:a16="http://schemas.microsoft.com/office/drawing/2014/main" id="{9F562074-40D9-FB6D-6B60-5B998214A891}"/>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Remind that witness should witness the candidate signing the form and then sign themselves.</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There are no restrictions on who can be a witness to the consent to nomination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Consent to nomination: highlight that candidates </a:t>
            </a:r>
            <a:r>
              <a:rPr lang="en-GB" altLang="en-US" b="1">
                <a:solidFill>
                  <a:srgbClr val="000000"/>
                </a:solidFill>
                <a:latin typeface="Times" panose="02020603050405020304" pitchFamily="18" charset="0"/>
              </a:rPr>
              <a:t>must not </a:t>
            </a:r>
            <a:r>
              <a:rPr lang="en-GB" altLang="en-US">
                <a:solidFill>
                  <a:srgbClr val="000000"/>
                </a:solidFill>
                <a:latin typeface="Times" panose="02020603050405020304" pitchFamily="18" charset="0"/>
              </a:rPr>
              <a:t>sign the form if they are not qualified to stand. Point to Commission’s guidance for candidates and agents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C942B407-6A31-C118-96E4-670EC73B255C}"/>
              </a:ext>
            </a:extLst>
          </p:cNvPr>
          <p:cNvSpPr>
            <a:spLocks noGrp="1" noRot="1" noChangeAspect="1" noChangeArrowheads="1" noTextEdit="1"/>
          </p:cNvSpPr>
          <p:nvPr>
            <p:ph type="sldImg"/>
          </p:nvPr>
        </p:nvSpPr>
        <p:spPr>
          <a:ln cap="flat">
            <a:headEnd type="none" w="med" len="med"/>
            <a:tailEnd type="none" w="med" len="med"/>
          </a:ln>
        </p:spPr>
      </p:sp>
      <p:sp>
        <p:nvSpPr>
          <p:cNvPr id="67587" name="Notes Placeholder 2">
            <a:extLst>
              <a:ext uri="{FF2B5EF4-FFF2-40B4-BE49-F238E27FC236}">
                <a16:creationId xmlns:a16="http://schemas.microsoft.com/office/drawing/2014/main" id="{05C07AC3-448E-F906-5896-1A72B85EC04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latin typeface="Times" panose="02020603050405020304" pitchFamily="18" charset="0"/>
              </a:rPr>
              <a:t>If the party name (or permitted variant) on the certificate of authorization does not match the description given on the nomination form, the whole nomination will be invalid. </a:t>
            </a:r>
          </a:p>
        </p:txBody>
      </p:sp>
      <p:sp>
        <p:nvSpPr>
          <p:cNvPr id="67588" name="Slide Number Placeholder 3">
            <a:extLst>
              <a:ext uri="{FF2B5EF4-FFF2-40B4-BE49-F238E27FC236}">
                <a16:creationId xmlns:a16="http://schemas.microsoft.com/office/drawing/2014/main" id="{8FA761E4-AEE5-A721-61C2-4268FE4966A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5F52275-BFBA-4036-BB06-A294E0F4C26E}" type="slidenum">
              <a:rPr lang="en-GB" altLang="en-US" sz="1200">
                <a:latin typeface="Times" panose="02020603050405020304" pitchFamily="18" charset="0"/>
              </a:rPr>
              <a:pPr/>
              <a:t>17</a:t>
            </a:fld>
            <a:endParaRPr lang="en-GB" altLang="en-US" sz="1200">
              <a:latin typeface="Times"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8D853186-858A-D5DB-1262-47C5507FAD55}"/>
              </a:ext>
            </a:extLst>
          </p:cNvPr>
          <p:cNvSpPr>
            <a:spLocks noGrp="1" noRot="1" noChangeAspect="1" noChangeArrowheads="1" noTextEdit="1"/>
          </p:cNvSpPr>
          <p:nvPr>
            <p:ph type="sldImg"/>
          </p:nvPr>
        </p:nvSpPr>
        <p:spPr>
          <a:ln cap="flat">
            <a:headEnd type="none" w="med" len="med"/>
            <a:tailEnd type="none" w="med" len="med"/>
          </a:ln>
        </p:spPr>
      </p:sp>
      <p:sp>
        <p:nvSpPr>
          <p:cNvPr id="68611" name="Notes Placeholder 2">
            <a:extLst>
              <a:ext uri="{FF2B5EF4-FFF2-40B4-BE49-F238E27FC236}">
                <a16:creationId xmlns:a16="http://schemas.microsoft.com/office/drawing/2014/main" id="{D4DEB846-DDC2-BC41-3247-34D7B9A8578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68612" name="Slide Number Placeholder 3">
            <a:extLst>
              <a:ext uri="{FF2B5EF4-FFF2-40B4-BE49-F238E27FC236}">
                <a16:creationId xmlns:a16="http://schemas.microsoft.com/office/drawing/2014/main" id="{D74D0BC1-5260-F0EE-D7FE-AA98813D361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959D1EB6-10ED-4AA3-9A30-9D0EE1C88293}" type="slidenum">
              <a:rPr lang="en-GB" altLang="en-US" sz="1200">
                <a:latin typeface="Times" panose="02020603050405020304" pitchFamily="18" charset="0"/>
              </a:rPr>
              <a:pPr/>
              <a:t>18</a:t>
            </a:fld>
            <a:endParaRPr lang="en-GB" altLang="en-US" sz="1200">
              <a:latin typeface="Times"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D8EC80EB-424A-AC0A-DAAE-93E44B9E935A}"/>
              </a:ext>
            </a:extLst>
          </p:cNvPr>
          <p:cNvSpPr>
            <a:spLocks noGrp="1" noRot="1" noChangeAspect="1" noChangeArrowheads="1" noTextEdit="1"/>
          </p:cNvSpPr>
          <p:nvPr>
            <p:ph type="sldImg"/>
          </p:nvPr>
        </p:nvSpPr>
        <p:spPr>
          <a:ln cap="flat">
            <a:headEnd type="none" w="med" len="med"/>
            <a:tailEnd type="none" w="med" len="med"/>
          </a:ln>
        </p:spPr>
      </p:sp>
      <p:sp>
        <p:nvSpPr>
          <p:cNvPr id="69635" name="Notes Placeholder 2">
            <a:extLst>
              <a:ext uri="{FF2B5EF4-FFF2-40B4-BE49-F238E27FC236}">
                <a16:creationId xmlns:a16="http://schemas.microsoft.com/office/drawing/2014/main" id="{791B5AFE-443E-3995-B5A4-C036DD98A14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69636" name="Slide Number Placeholder 3">
            <a:extLst>
              <a:ext uri="{FF2B5EF4-FFF2-40B4-BE49-F238E27FC236}">
                <a16:creationId xmlns:a16="http://schemas.microsoft.com/office/drawing/2014/main" id="{0F4B87FB-C6C6-8659-AB43-31DC3B3A6E1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2083B43-61C3-4427-A2B7-0CA523BB4112}" type="slidenum">
              <a:rPr lang="en-GB" altLang="en-US" sz="1200">
                <a:latin typeface="Times" panose="02020603050405020304" pitchFamily="18" charset="0"/>
              </a:rPr>
              <a:pPr/>
              <a:t>19</a:t>
            </a:fld>
            <a:endParaRPr lang="en-GB" altLang="en-US" sz="12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27C5E523-E5ED-FFE2-56B7-35284EA7186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4189A91-AE18-4381-88FD-132D4907CD5F}" type="slidenum">
              <a:rPr lang="en-GB" altLang="en-US" sz="1200">
                <a:latin typeface="Times" panose="02020603050405020304" pitchFamily="18" charset="0"/>
              </a:rPr>
              <a:pPr/>
              <a:t>2</a:t>
            </a:fld>
            <a:endParaRPr lang="en-GB" altLang="en-US" sz="1200">
              <a:latin typeface="Times" panose="02020603050405020304" pitchFamily="18" charset="0"/>
            </a:endParaRPr>
          </a:p>
        </p:txBody>
      </p:sp>
      <p:sp>
        <p:nvSpPr>
          <p:cNvPr id="51203" name="Rectangle 2">
            <a:extLst>
              <a:ext uri="{FF2B5EF4-FFF2-40B4-BE49-F238E27FC236}">
                <a16:creationId xmlns:a16="http://schemas.microsoft.com/office/drawing/2014/main" id="{FC43C5F9-A2ED-7411-2DCA-9F06D295E46F}"/>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51204" name="Rectangle 3">
            <a:extLst>
              <a:ext uri="{FF2B5EF4-FFF2-40B4-BE49-F238E27FC236}">
                <a16:creationId xmlns:a16="http://schemas.microsoft.com/office/drawing/2014/main" id="{94BF798E-F12E-23F7-1809-A26002FC78D2}"/>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7A2B8AC4-5A6F-A503-11F4-20F92831A0F5}"/>
              </a:ext>
            </a:extLst>
          </p:cNvPr>
          <p:cNvSpPr>
            <a:spLocks noGrp="1" noRot="1" noChangeAspect="1" noChangeArrowheads="1" noTextEdit="1"/>
          </p:cNvSpPr>
          <p:nvPr>
            <p:ph type="sldImg"/>
          </p:nvPr>
        </p:nvSpPr>
        <p:spPr>
          <a:ln cap="flat">
            <a:headEnd type="none" w="med" len="med"/>
            <a:tailEnd type="none" w="med" len="med"/>
          </a:ln>
        </p:spPr>
      </p:sp>
      <p:sp>
        <p:nvSpPr>
          <p:cNvPr id="47107" name="Notes Placeholder 2">
            <a:extLst>
              <a:ext uri="{FF2B5EF4-FFF2-40B4-BE49-F238E27FC236}">
                <a16:creationId xmlns:a16="http://schemas.microsoft.com/office/drawing/2014/main" id="{5DB7563E-8A9C-5D29-6EEC-681F32E7B777}"/>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Notification of appointment of agents forms can be found on the Electoral Commission’s website</a:t>
            </a:r>
          </a:p>
          <a:p>
            <a:pPr defTabSz="914400"/>
            <a:endParaRPr lang="en-GB" altLang="en-US" u="sng">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Agents, including a candidate acting as their own agent, can be replaced at any time.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RRO is not notified of the name and address of the election agent for an individual regional candidate by the deadline for withdrawals or after an agent appointment has been revoked, the candidate will automatically become their own election agent.</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If the RRO is not notified of the name and address of the election agent for a party list by the deadline for withdrawals or after an agent appointment has been revoked, then the candidate whose name appears highest on the list of candidates shall be deemed to have been named on behalf of the party for all of the candidates. </a:t>
            </a:r>
            <a:br>
              <a:rPr lang="en-GB" altLang="en-US">
                <a:solidFill>
                  <a:srgbClr val="000000"/>
                </a:solidFill>
                <a:latin typeface="Times" panose="02020603050405020304" pitchFamily="18" charset="0"/>
              </a:rPr>
            </a:br>
            <a:endParaRPr lang="en-GB" altLang="en-US">
              <a:solidFill>
                <a:srgbClr val="000000"/>
              </a:solidFill>
              <a:latin typeface="Times" panose="02020603050405020304" pitchFamily="18" charset="0"/>
            </a:endParaRPr>
          </a:p>
        </p:txBody>
      </p:sp>
      <p:sp>
        <p:nvSpPr>
          <p:cNvPr id="70660" name="Slide Number Placeholder 3">
            <a:extLst>
              <a:ext uri="{FF2B5EF4-FFF2-40B4-BE49-F238E27FC236}">
                <a16:creationId xmlns:a16="http://schemas.microsoft.com/office/drawing/2014/main" id="{47AF3689-84D7-732D-BF92-F3B2AEFBA3A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4AEBA5D-F711-4EF6-A59B-20133F0BC335}" type="slidenum">
              <a:rPr lang="en-GB" altLang="en-US" sz="1200">
                <a:latin typeface="Times" panose="02020603050405020304" pitchFamily="18" charset="0"/>
              </a:rPr>
              <a:pPr/>
              <a:t>20</a:t>
            </a:fld>
            <a:endParaRPr lang="en-GB" altLang="en-US" sz="1200">
              <a:latin typeface="Times"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39FD7-300C-1FDD-12ED-D99149F8D8CC}"/>
            </a:ext>
          </a:extLst>
        </p:cNvPr>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28FBB6AF-44F1-04E3-8CCA-EF6EEE5AC631}"/>
              </a:ext>
            </a:extLst>
          </p:cNvPr>
          <p:cNvSpPr>
            <a:spLocks noGrp="1" noRot="1" noChangeAspect="1" noChangeArrowheads="1" noTextEdit="1"/>
          </p:cNvSpPr>
          <p:nvPr>
            <p:ph type="sldImg"/>
          </p:nvPr>
        </p:nvSpPr>
        <p:spPr>
          <a:ln cap="flat">
            <a:headEnd type="none" w="med" len="med"/>
            <a:tailEnd type="none" w="med" len="med"/>
          </a:ln>
        </p:spPr>
      </p:sp>
      <p:sp>
        <p:nvSpPr>
          <p:cNvPr id="47107" name="Notes Placeholder 2">
            <a:extLst>
              <a:ext uri="{FF2B5EF4-FFF2-40B4-BE49-F238E27FC236}">
                <a16:creationId xmlns:a16="http://schemas.microsoft.com/office/drawing/2014/main" id="{193048BE-BB4E-ADD2-E035-F195FF488285}"/>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Where an individual regional candidate is acting as their own agent, the office address is deemed to be the address provided on their nomination form.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Where the candidate named first on the party list is deemed to be the election agent, then the office address is deemed to be the address provided for that candidate on the party nomination form.</a:t>
            </a:r>
          </a:p>
        </p:txBody>
      </p:sp>
      <p:sp>
        <p:nvSpPr>
          <p:cNvPr id="70660" name="Slide Number Placeholder 3">
            <a:extLst>
              <a:ext uri="{FF2B5EF4-FFF2-40B4-BE49-F238E27FC236}">
                <a16:creationId xmlns:a16="http://schemas.microsoft.com/office/drawing/2014/main" id="{FED46F14-78DE-4B1C-FA4D-D7C99C4B1D0E}"/>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4AEBA5D-F711-4EF6-A59B-20133F0BC335}" type="slidenum">
              <a:rPr lang="en-GB" altLang="en-US" sz="1200">
                <a:latin typeface="Times" panose="02020603050405020304" pitchFamily="18" charset="0"/>
              </a:rPr>
              <a:pPr/>
              <a:t>21</a:t>
            </a:fld>
            <a:endParaRPr lang="en-GB" altLang="en-US" sz="1200">
              <a:latin typeface="Times" panose="02020603050405020304" pitchFamily="18" charset="0"/>
            </a:endParaRPr>
          </a:p>
        </p:txBody>
      </p:sp>
    </p:spTree>
    <p:extLst>
      <p:ext uri="{BB962C8B-B14F-4D97-AF65-F5344CB8AC3E}">
        <p14:creationId xmlns:p14="http://schemas.microsoft.com/office/powerpoint/2010/main" val="11704919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EA8194EE-F4FF-92E0-569C-2B8C9DF89C99}"/>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9C2852C-BCBC-4103-A5CF-ACC73417FB95}" type="slidenum">
              <a:rPr lang="en-GB" altLang="en-US" sz="1200">
                <a:latin typeface="Times" panose="02020603050405020304" pitchFamily="18" charset="0"/>
              </a:rPr>
              <a:pPr/>
              <a:t>22</a:t>
            </a:fld>
            <a:endParaRPr lang="en-GB" altLang="en-US" sz="1200">
              <a:latin typeface="Times" panose="02020603050405020304" pitchFamily="18" charset="0"/>
            </a:endParaRPr>
          </a:p>
        </p:txBody>
      </p:sp>
      <p:sp>
        <p:nvSpPr>
          <p:cNvPr id="71683" name="Rectangle 2">
            <a:extLst>
              <a:ext uri="{FF2B5EF4-FFF2-40B4-BE49-F238E27FC236}">
                <a16:creationId xmlns:a16="http://schemas.microsoft.com/office/drawing/2014/main" id="{A24307AB-73B0-8D48-35E0-62DB118D96DC}"/>
              </a:ext>
            </a:extLst>
          </p:cNvPr>
          <p:cNvSpPr>
            <a:spLocks noGrp="1" noRot="1" noChangeAspect="1" noChangeArrowheads="1" noTextEdit="1"/>
          </p:cNvSpPr>
          <p:nvPr>
            <p:ph type="sldImg"/>
          </p:nvPr>
        </p:nvSpPr>
        <p:spPr>
          <a:ln cap="flat">
            <a:headEnd type="none" w="med" len="med"/>
            <a:tailEnd type="none" w="med" len="med"/>
          </a:ln>
        </p:spPr>
      </p:sp>
      <p:sp>
        <p:nvSpPr>
          <p:cNvPr id="49156" name="Rectangle 3">
            <a:extLst>
              <a:ext uri="{FF2B5EF4-FFF2-40B4-BE49-F238E27FC236}">
                <a16:creationId xmlns:a16="http://schemas.microsoft.com/office/drawing/2014/main" id="{851EE498-C8D6-3A6C-6784-80FD197A039E}"/>
              </a:ext>
            </a:extLst>
          </p:cNvPr>
          <p:cNvSpPr>
            <a:spLocks noGrp="1"/>
          </p:cNvSpPr>
          <p:nvPr>
            <p:ph type="body" idx="3"/>
          </p:nvPr>
        </p:nvSpPr>
        <p:spPr>
          <a:ln cap="flat" algn="ctr">
            <a:miter lim="800000"/>
            <a:headEnd type="none" w="med" len="med"/>
            <a:tailEnd type="none" w="med" len="med"/>
          </a:ln>
        </p:spPr>
        <p:txBody>
          <a:bodyPr>
            <a:no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solidFill>
                  <a:srgbClr val="000000"/>
                </a:solidFill>
                <a:latin typeface="Times" panose="02020603050405020304" pitchFamily="18" charset="0"/>
              </a:rPr>
              <a:t>Sub-agents can do anything that the election agent is entitled to do, within the area to which the sub-agent is appointed. Sub agents must also have an office address (not a PO box) as with election agents, and the appointment of a sub-agent may also include a request that a correspondence address is published on the notice of sub-agent, rather than the sub-agents home address.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a:solidFill>
                <a:srgbClr val="000000"/>
              </a:solidFill>
              <a:latin typeface="Times"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solidFill>
                  <a:srgbClr val="000000"/>
                </a:solidFill>
                <a:latin typeface="Times" panose="02020603050405020304" pitchFamily="18" charset="0"/>
              </a:rPr>
              <a:t>Election agents may revoke the appointment of a sub-agent at any time and another sub-agent may be appointed. The election agent must declare in writing the name, address, and area of appointment of the new sub-agent to the RRO.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Notification of appointment of agents forms can be found on the Electoral Commission’s website.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that the appointment of polling, postal voting and counting agents must be notified to the CRO and not the RRO.</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9AAA17C1-A605-1E7D-D68F-3CE03594C9CA}"/>
              </a:ext>
            </a:extLst>
          </p:cNvPr>
          <p:cNvSpPr>
            <a:spLocks noGrp="1" noRot="1" noChangeAspect="1" noChangeArrowheads="1" noTextEdit="1"/>
          </p:cNvSpPr>
          <p:nvPr>
            <p:ph type="sldImg"/>
          </p:nvPr>
        </p:nvSpPr>
        <p:spPr>
          <a:ln cap="flat">
            <a:headEnd type="none" w="med" len="med"/>
            <a:tailEnd type="none" w="med" len="med"/>
          </a:ln>
        </p:spPr>
      </p:sp>
      <p:sp>
        <p:nvSpPr>
          <p:cNvPr id="51203" name="Notes Placeholder 2">
            <a:extLst>
              <a:ext uri="{FF2B5EF4-FFF2-40B4-BE49-F238E27FC236}">
                <a16:creationId xmlns:a16="http://schemas.microsoft.com/office/drawing/2014/main" id="{C005BB32-AD60-6714-10F4-426C095DBE41}"/>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Remind attendees that they can only use data for permitted purposes, i.e. to help them campaign and check that donations are permissible</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when candidates and party lists will be entitled to copies of the register and absent voting lists:</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FF0000"/>
                </a:solidFill>
                <a:latin typeface="Times" panose="02020603050405020304" pitchFamily="18" charset="0"/>
              </a:rPr>
              <a:t>Emphasise that candidates may prefer to receive the register and lists electronically, to avoid collecting them from the office.</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Individual regional candidates will be entitled to receive copies from when they officially become a candidate. </a:t>
            </a:r>
            <a:r>
              <a:rPr lang="en-GB" altLang="en-US" dirty="0">
                <a:solidFill>
                  <a:srgbClr val="000000"/>
                </a:solidFill>
                <a:effectLst>
                  <a:outerShdw blurRad="38100" dist="38100" dir="2700000" algn="tl">
                    <a:srgbClr val="C0C0C0"/>
                  </a:outerShdw>
                </a:effectLst>
                <a:latin typeface="Times" panose="02020603050405020304" pitchFamily="18" charset="0"/>
              </a:rPr>
              <a:t>The earliest a person can officially become a candidate is on the day which is 27 working days before the date of the poll. A person will officially become a candidate on this day if on or before this date they have already declared themselves a candidate at the election (or another person has declared that they are a candidate). If nomination papers are submitted after the dissolution date or, if after that date, they or others declare that they will be a candidate at the election, that person will become a candidate on the date their nomination papers are submitted or such a declaration is made, whichever is the earlier.</a:t>
            </a:r>
          </a:p>
          <a:p>
            <a:pPr defTabSz="914400"/>
            <a:endParaRPr lang="en-GB" altLang="en-US" dirty="0">
              <a:solidFill>
                <a:srgbClr val="000000"/>
              </a:solidFill>
              <a:effectLst>
                <a:outerShdw blurRad="38100" dist="38100" dir="2700000" algn="tl">
                  <a:srgbClr val="C0C0C0"/>
                </a:outerShdw>
              </a:effectLst>
              <a:latin typeface="Times" panose="02020603050405020304" pitchFamily="18" charset="0"/>
            </a:endParaRPr>
          </a:p>
          <a:p>
            <a:pPr defTabSz="914400"/>
            <a:r>
              <a:rPr lang="en-US" altLang="en-US" dirty="0">
                <a:solidFill>
                  <a:srgbClr val="000000"/>
                </a:solidFill>
              </a:rPr>
              <a:t>Registered political parties are entitled to receive a copy of the electoral register at any time.</a:t>
            </a:r>
          </a:p>
          <a:p>
            <a:pPr defTabSz="914400"/>
            <a:r>
              <a:rPr lang="en-US" altLang="en-US" dirty="0">
                <a:solidFill>
                  <a:srgbClr val="000000"/>
                </a:solidFill>
                <a:latin typeface="Times" panose="02020603050405020304" pitchFamily="18" charset="0"/>
              </a:rPr>
              <a:t> </a:t>
            </a:r>
            <a:endParaRPr lang="en-US" altLang="en-US" dirty="0">
              <a:solidFill>
                <a:srgbClr val="000000"/>
              </a:solidFill>
            </a:endParaRPr>
          </a:p>
          <a:p>
            <a:pPr defTabSz="914400"/>
            <a:r>
              <a:rPr lang="en-US" altLang="en-US" dirty="0">
                <a:solidFill>
                  <a:srgbClr val="000000"/>
                </a:solidFill>
              </a:rPr>
              <a:t>Party list candidates are not entitled to receive copies of the electoral register or absent voting lists. Instead, the election agent for the party list, once the party list has been submitted to the Regional Returning Officer, will be entitled to a copy of the electoral register and lists of absent voters for the whole of the region. The register and lists can only be supplied to the election agent after the party has submitted a list of candidates. </a:t>
            </a:r>
            <a:r>
              <a:rPr lang="en-GB" altLang="en-US" dirty="0">
                <a:solidFill>
                  <a:srgbClr val="000000"/>
                </a:solidFill>
                <a:effectLst>
                  <a:outerShdw blurRad="38100" dist="38100" dir="2700000" algn="tl">
                    <a:srgbClr val="C0C0C0"/>
                  </a:outerShdw>
                </a:effectLst>
                <a:latin typeface="Times" panose="02020603050405020304" pitchFamily="18" charset="0"/>
              </a:rPr>
              <a:t>Registered political parties are, however, entitled to obtain and use the electoral register and lists of absent voters at any time for electoral purposes and, in the case of the register, the checking of donations.</a:t>
            </a:r>
          </a:p>
          <a:p>
            <a:pPr defTabSz="914400"/>
            <a:endParaRPr lang="en-GB" altLang="en-US" dirty="0">
              <a:solidFill>
                <a:srgbClr val="000000"/>
              </a:solidFill>
              <a:effectLst>
                <a:outerShdw blurRad="38100" dist="38100" dir="2700000" algn="tl">
                  <a:srgbClr val="C0C0C0"/>
                </a:outerShdw>
              </a:effectLst>
              <a:latin typeface="Times" panose="02020603050405020304" pitchFamily="18" charset="0"/>
            </a:endParaRPr>
          </a:p>
          <a:p>
            <a:pPr defTabSz="914400"/>
            <a:endParaRPr lang="en-GB" altLang="en-US" dirty="0">
              <a:solidFill>
                <a:srgbClr val="000000"/>
              </a:solidFill>
              <a:latin typeface="Times" panose="02020603050405020304" pitchFamily="18" charset="0"/>
            </a:endParaRPr>
          </a:p>
        </p:txBody>
      </p:sp>
      <p:sp>
        <p:nvSpPr>
          <p:cNvPr id="72708" name="Slide Number Placeholder 3">
            <a:extLst>
              <a:ext uri="{FF2B5EF4-FFF2-40B4-BE49-F238E27FC236}">
                <a16:creationId xmlns:a16="http://schemas.microsoft.com/office/drawing/2014/main" id="{9AA8B183-9EF9-B490-03F5-CE2023C07C22}"/>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F358F58-FAF1-42C2-8BBB-4CA7F8A452EE}" type="slidenum">
              <a:rPr lang="en-GB" altLang="en-US" sz="1200">
                <a:latin typeface="Times" panose="02020603050405020304" pitchFamily="18" charset="0"/>
              </a:rPr>
              <a:pPr/>
              <a:t>23</a:t>
            </a:fld>
            <a:endParaRPr lang="en-GB" altLang="en-US" sz="1200">
              <a:latin typeface="Times"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580E67A2-EFC8-28EE-1147-7CCB6DE9AFD1}"/>
              </a:ext>
            </a:extLst>
          </p:cNvPr>
          <p:cNvSpPr>
            <a:spLocks noGrp="1" noRot="1" noChangeAspect="1" noChangeArrowheads="1" noTextEdit="1"/>
          </p:cNvSpPr>
          <p:nvPr>
            <p:ph type="sldImg"/>
          </p:nvPr>
        </p:nvSpPr>
        <p:spPr>
          <a:ln cap="flat">
            <a:headEnd type="none" w="med" len="med"/>
            <a:tailEnd type="none" w="med" len="med"/>
          </a:ln>
        </p:spPr>
      </p:sp>
      <p:sp>
        <p:nvSpPr>
          <p:cNvPr id="53251" name="Notes Placeholder 2">
            <a:extLst>
              <a:ext uri="{FF2B5EF4-FFF2-40B4-BE49-F238E27FC236}">
                <a16:creationId xmlns:a16="http://schemas.microsoft.com/office/drawing/2014/main" id="{007F98AD-F98C-DFD1-DE83-97C0DCC9C6BF}"/>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a:solidFill>
                  <a:srgbClr val="000000"/>
                </a:solidFill>
                <a:effectLst>
                  <a:outerShdw blurRad="38100" dist="38100" dir="2700000" algn="tl">
                    <a:srgbClr val="C0C0C0"/>
                  </a:outerShdw>
                </a:effectLst>
                <a:latin typeface="Times" panose="02020603050405020304" pitchFamily="18" charset="0"/>
              </a:rPr>
              <a:t>A person found breaching the restrictions on use of the electoral register could face a fine.</a:t>
            </a:r>
          </a:p>
          <a:p>
            <a:pPr defTabSz="914400"/>
            <a:endParaRPr lang="en-GB" altLang="en-US">
              <a:solidFill>
                <a:srgbClr val="000000"/>
              </a:solidFill>
              <a:effectLst>
                <a:outerShdw blurRad="38100" dist="38100" dir="2700000" algn="tl">
                  <a:srgbClr val="C0C0C0"/>
                </a:outerShdw>
              </a:effectLst>
              <a:latin typeface="Times" panose="02020603050405020304" pitchFamily="18" charset="0"/>
            </a:endParaRPr>
          </a:p>
          <a:p>
            <a:pPr defTabSz="914400"/>
            <a:r>
              <a:rPr lang="en-GB" altLang="en-US">
                <a:solidFill>
                  <a:srgbClr val="000000"/>
                </a:solidFill>
                <a:effectLst>
                  <a:outerShdw blurRad="38100" dist="38100" dir="2700000" algn="tl">
                    <a:srgbClr val="C0C0C0"/>
                  </a:outerShdw>
                </a:effectLst>
                <a:latin typeface="Times" panose="02020603050405020304" pitchFamily="18" charset="0"/>
              </a:rPr>
              <a:t>Refer to Access and Supply section of the Commission’s guidance for further details.</a:t>
            </a:r>
          </a:p>
          <a:p>
            <a:pPr defTabSz="914400"/>
            <a:endParaRPr lang="en-GB" altLang="en-US">
              <a:solidFill>
                <a:srgbClr val="000000"/>
              </a:solidFill>
              <a:latin typeface="Times" panose="02020603050405020304" pitchFamily="18" charset="0"/>
            </a:endParaRPr>
          </a:p>
        </p:txBody>
      </p:sp>
      <p:sp>
        <p:nvSpPr>
          <p:cNvPr id="73732" name="Slide Number Placeholder 3">
            <a:extLst>
              <a:ext uri="{FF2B5EF4-FFF2-40B4-BE49-F238E27FC236}">
                <a16:creationId xmlns:a16="http://schemas.microsoft.com/office/drawing/2014/main" id="{D2EDCA32-C0D4-047B-BA21-72438A750AB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372CF85-440E-4FE5-BCC0-778DEADDA89A}" type="slidenum">
              <a:rPr lang="en-GB" altLang="en-US" sz="1200">
                <a:latin typeface="Times" panose="02020603050405020304" pitchFamily="18" charset="0"/>
              </a:rPr>
              <a:pPr/>
              <a:t>24</a:t>
            </a:fld>
            <a:endParaRPr lang="en-GB" altLang="en-US" sz="1200">
              <a:latin typeface="Times"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89B3136B-4368-C4C4-33D6-DDEE6105482A}"/>
              </a:ext>
            </a:extLst>
          </p:cNvPr>
          <p:cNvSpPr>
            <a:spLocks noGrp="1" noRot="1" noChangeAspect="1" noChangeArrowheads="1" noTextEdit="1"/>
          </p:cNvSpPr>
          <p:nvPr>
            <p:ph type="sldImg"/>
          </p:nvPr>
        </p:nvSpPr>
        <p:spPr>
          <a:ln cap="flat">
            <a:headEnd type="none" w="med" len="med"/>
            <a:tailEnd type="none" w="med" len="med"/>
          </a:ln>
        </p:spPr>
      </p:sp>
      <p:sp>
        <p:nvSpPr>
          <p:cNvPr id="55299" name="Notes Placeholder 2">
            <a:extLst>
              <a:ext uri="{FF2B5EF4-FFF2-40B4-BE49-F238E27FC236}">
                <a16:creationId xmlns:a16="http://schemas.microsoft.com/office/drawing/2014/main" id="{75ED0AD7-232E-D223-2F5C-00C801CB7F49}"/>
              </a:ext>
            </a:extLst>
          </p:cNvPr>
          <p:cNvSpPr>
            <a:spLocks noGrp="1"/>
          </p:cNvSpPr>
          <p:nvPr>
            <p:ph type="body" idx="3"/>
          </p:nvPr>
        </p:nvSpPr>
        <p:spPr>
          <a:ln cap="flat" algn="ctr">
            <a:miter lim="800000"/>
            <a:headEnd type="none" w="med" len="med"/>
            <a:tailEnd type="none" w="med" len="med"/>
          </a:ln>
        </p:spPr>
        <p:txBody>
          <a:bodyPr>
            <a:noAutofit/>
          </a:bodyPr>
          <a:lstStyle/>
          <a:p>
            <a:pPr defTabSz="914400"/>
            <a:endParaRPr lang="en-GB" altLang="en-US" dirty="0">
              <a:solidFill>
                <a:srgbClr val="000000"/>
              </a:solidFill>
              <a:latin typeface="Times" panose="02020603050405020304" pitchFamily="18" charset="0"/>
            </a:endParaRPr>
          </a:p>
        </p:txBody>
      </p:sp>
      <p:sp>
        <p:nvSpPr>
          <p:cNvPr id="74756" name="Slide Number Placeholder 3">
            <a:extLst>
              <a:ext uri="{FF2B5EF4-FFF2-40B4-BE49-F238E27FC236}">
                <a16:creationId xmlns:a16="http://schemas.microsoft.com/office/drawing/2014/main" id="{EB59BD49-8FA6-EEA0-DE52-128F89485B59}"/>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B17B85C-27F9-42C1-B114-739F36CFD476}" type="slidenum">
              <a:rPr lang="en-GB" altLang="en-US" sz="1200">
                <a:latin typeface="Times" panose="02020603050405020304" pitchFamily="18" charset="0"/>
              </a:rPr>
              <a:pPr/>
              <a:t>25</a:t>
            </a:fld>
            <a:endParaRPr lang="en-GB" altLang="en-US" sz="1200">
              <a:latin typeface="Times"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842473FD-AAD4-A924-C9A7-ECEDF3E25285}"/>
              </a:ext>
            </a:extLst>
          </p:cNvPr>
          <p:cNvSpPr>
            <a:spLocks noGrp="1" noRot="1" noChangeAspect="1" noChangeArrowheads="1" noTextEdit="1"/>
          </p:cNvSpPr>
          <p:nvPr>
            <p:ph type="sldImg"/>
          </p:nvPr>
        </p:nvSpPr>
        <p:spPr>
          <a:ln cap="flat">
            <a:headEnd type="none" w="med" len="med"/>
            <a:tailEnd type="none" w="med" len="med"/>
          </a:ln>
        </p:spPr>
      </p:sp>
      <p:sp>
        <p:nvSpPr>
          <p:cNvPr id="75779" name="Notes Placeholder 2">
            <a:extLst>
              <a:ext uri="{FF2B5EF4-FFF2-40B4-BE49-F238E27FC236}">
                <a16:creationId xmlns:a16="http://schemas.microsoft.com/office/drawing/2014/main" id="{53CFF9E7-133E-C926-5BF7-ABFF7AC758A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75780" name="Slide Number Placeholder 3">
            <a:extLst>
              <a:ext uri="{FF2B5EF4-FFF2-40B4-BE49-F238E27FC236}">
                <a16:creationId xmlns:a16="http://schemas.microsoft.com/office/drawing/2014/main" id="{B63468B9-EDF4-8B56-13B9-07EB1364F392}"/>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5663D9E-E881-4E0C-9D5E-74EA027BE292}" type="slidenum">
              <a:rPr lang="en-GB" altLang="en-US" sz="1200">
                <a:latin typeface="Times" panose="02020603050405020304" pitchFamily="18" charset="0"/>
              </a:rPr>
              <a:pPr/>
              <a:t>26</a:t>
            </a:fld>
            <a:endParaRPr lang="en-GB" altLang="en-US" sz="1200">
              <a:latin typeface="Times"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DACF2CE1-28DC-1561-C9CA-EE472F18979E}"/>
              </a:ext>
            </a:extLst>
          </p:cNvPr>
          <p:cNvSpPr>
            <a:spLocks noGrp="1" noRot="1" noChangeAspect="1" noChangeArrowheads="1" noTextEdit="1"/>
          </p:cNvSpPr>
          <p:nvPr>
            <p:ph type="sldImg"/>
          </p:nvPr>
        </p:nvSpPr>
        <p:spPr>
          <a:ln cap="flat">
            <a:headEnd type="none" w="med" len="med"/>
            <a:tailEnd type="none" w="med" len="med"/>
          </a:ln>
        </p:spPr>
      </p:sp>
      <p:sp>
        <p:nvSpPr>
          <p:cNvPr id="76803" name="Notes Placeholder 2">
            <a:extLst>
              <a:ext uri="{FF2B5EF4-FFF2-40B4-BE49-F238E27FC236}">
                <a16:creationId xmlns:a16="http://schemas.microsoft.com/office/drawing/2014/main" id="{C2E9E8E1-1346-FAD6-4AA4-2D1C6BFB153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l" rtl="0" fontAlgn="base">
              <a:buNone/>
            </a:pPr>
            <a:r>
              <a:rPr lang="en-GB" b="0" i="0" u="none" strike="noStrike">
                <a:solidFill>
                  <a:srgbClr val="FF0000"/>
                </a:solidFill>
                <a:effectLst/>
                <a:latin typeface="Times" panose="02020603050405020304" pitchFamily="18" charset="0"/>
              </a:rPr>
              <a:t>Emphasise that if encouraging absent voting, they should remind electors to apply early.</a:t>
            </a:r>
            <a:r>
              <a:rPr lang="en-US" b="0" i="0">
                <a:solidFill>
                  <a:srgbClr val="444444"/>
                </a:solidFill>
                <a:effectLst/>
                <a:latin typeface="Times" panose="02020603050405020304" pitchFamily="18" charset="0"/>
              </a:rPr>
              <a:t>​</a:t>
            </a:r>
            <a:endParaRPr lang="en-US" b="0" i="0">
              <a:solidFill>
                <a:srgbClr val="444444"/>
              </a:solidFill>
              <a:effectLst/>
              <a:latin typeface="Calibri" panose="020F0502020204030204" pitchFamily="34" charset="0"/>
            </a:endParaRPr>
          </a:p>
          <a:p>
            <a:pPr algn="l" rtl="0" fontAlgn="base">
              <a:buNone/>
            </a:pPr>
            <a:r>
              <a:rPr lang="en-GB" b="0" i="0">
                <a:solidFill>
                  <a:srgbClr val="444444"/>
                </a:solidFill>
                <a:effectLst/>
                <a:latin typeface="Times" panose="02020603050405020304" pitchFamily="18" charset="0"/>
              </a:rPr>
              <a:t>​</a:t>
            </a:r>
            <a:endParaRPr lang="en-GB" b="0" i="0">
              <a:solidFill>
                <a:srgbClr val="444444"/>
              </a:solidFill>
              <a:effectLst/>
              <a:latin typeface="Calibri" panose="020F0502020204030204" pitchFamily="34" charset="0"/>
            </a:endParaRPr>
          </a:p>
          <a:p>
            <a:pPr algn="l" rtl="0" fontAlgn="base">
              <a:buNone/>
            </a:pPr>
            <a:r>
              <a:rPr lang="en-US" b="0" i="0" u="none" strike="noStrike">
                <a:solidFill>
                  <a:srgbClr val="000000"/>
                </a:solidFill>
                <a:effectLst/>
                <a:latin typeface="Calibri" panose="020F0502020204030204" pitchFamily="34" charset="0"/>
              </a:rPr>
              <a:t>The deadline for applying for a postal vote at the elections on 7 May 2026 is 21 April 2026.</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buNone/>
            </a:pPr>
            <a:r>
              <a:rPr lang="en-US" b="0" i="0" u="none" strike="noStrike">
                <a:solidFill>
                  <a:srgbClr val="000000"/>
                </a:solidFill>
                <a:effectLst/>
                <a:latin typeface="Calibri" panose="020F0502020204030204" pitchFamily="34" charset="0"/>
              </a:rPr>
              <a:t>The earlier that voters apply for a postal vote, the sooner it can be processed and the quicker it can be sent to them. </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buNone/>
            </a:pPr>
            <a:r>
              <a:rPr lang="en-US" b="0" i="0" u="none" strike="noStrike">
                <a:solidFill>
                  <a:srgbClr val="000000"/>
                </a:solidFill>
                <a:effectLst/>
                <a:latin typeface="Calibri" panose="020F0502020204030204" pitchFamily="34" charset="0"/>
              </a:rPr>
              <a:t>The deadline for applying for a proxy vote at these elections is 28 April 2026, although in some circumstances voters may be able to appoint an emergency proxy after this date.</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buNone/>
            </a:pPr>
            <a:r>
              <a:rPr lang="en-US" b="0" i="0" u="none" strike="noStrike">
                <a:solidFill>
                  <a:srgbClr val="000000"/>
                </a:solidFill>
                <a:effectLst/>
                <a:latin typeface="Calibri" panose="020F0502020204030204" pitchFamily="34" charset="0"/>
              </a:rPr>
              <a:t>Voters should be encouraged to return their applications directly to the Electoral Registration Officer, either by post or by scanning and emailing their application. </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r>
              <a:rPr lang="en-US" b="0" i="0" u="none" strike="noStrike">
                <a:solidFill>
                  <a:srgbClr val="000000"/>
                </a:solidFill>
                <a:effectLst/>
                <a:latin typeface="Calibri" panose="020F0502020204030204" pitchFamily="34" charset="0"/>
              </a:rPr>
              <a:t>As always, you should observe the Code of Conduct in relation to absent voting, for example by forwarding any applications you receive to the Electoral Registration Officer within two working days of receipt. </a:t>
            </a:r>
            <a:endParaRPr lang="en-US" b="0" i="0">
              <a:solidFill>
                <a:srgbClr val="444444"/>
              </a:solidFill>
              <a:effectLst/>
              <a:latin typeface="Calibri" panose="020F0502020204030204" pitchFamily="34" charset="0"/>
            </a:endParaRPr>
          </a:p>
          <a:p>
            <a:pPr defTabSz="914400"/>
            <a:r>
              <a:rPr lang="en-US" altLang="en-US" u="sng">
                <a:solidFill>
                  <a:srgbClr val="000000"/>
                </a:solidFill>
              </a:rPr>
              <a:t> </a:t>
            </a:r>
            <a:endParaRPr lang="en-GB" altLang="en-US">
              <a:solidFill>
                <a:srgbClr val="FF0000"/>
              </a:solidFill>
              <a:latin typeface="Times" panose="02020603050405020304" pitchFamily="18" charset="0"/>
            </a:endParaRPr>
          </a:p>
        </p:txBody>
      </p:sp>
      <p:sp>
        <p:nvSpPr>
          <p:cNvPr id="76804" name="Slide Number Placeholder 3">
            <a:extLst>
              <a:ext uri="{FF2B5EF4-FFF2-40B4-BE49-F238E27FC236}">
                <a16:creationId xmlns:a16="http://schemas.microsoft.com/office/drawing/2014/main" id="{571D00D5-1B6B-838C-422C-114DE291C7C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49ACBB6-E6ED-46E2-9A57-4D903514853F}" type="slidenum">
              <a:rPr lang="en-GB" altLang="en-US" sz="1200">
                <a:latin typeface="Times" panose="02020603050405020304" pitchFamily="18" charset="0"/>
              </a:rPr>
              <a:pPr/>
              <a:t>27</a:t>
            </a:fld>
            <a:endParaRPr lang="en-GB" altLang="en-US" sz="1200">
              <a:latin typeface="Times"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BFBC6F7C-4642-189F-AA73-5B3313AB003B}"/>
              </a:ext>
            </a:extLst>
          </p:cNvPr>
          <p:cNvSpPr>
            <a:spLocks noGrp="1" noRot="1" noChangeAspect="1" noChangeArrowheads="1" noTextEdit="1"/>
          </p:cNvSpPr>
          <p:nvPr>
            <p:ph type="sldImg"/>
          </p:nvPr>
        </p:nvSpPr>
        <p:spPr>
          <a:ln cap="flat">
            <a:headEnd type="none" w="med" len="med"/>
            <a:tailEnd type="none" w="med" len="med"/>
          </a:ln>
        </p:spPr>
      </p:sp>
      <p:sp>
        <p:nvSpPr>
          <p:cNvPr id="63491" name="Notes Placeholder 2">
            <a:extLst>
              <a:ext uri="{FF2B5EF4-FFF2-40B4-BE49-F238E27FC236}">
                <a16:creationId xmlns:a16="http://schemas.microsoft.com/office/drawing/2014/main" id="{28C5185B-A536-CA48-DF7A-31AFF13FD318}"/>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dirty="0">
                <a:solidFill>
                  <a:srgbClr val="000000"/>
                </a:solidFill>
                <a:latin typeface="Times"/>
                <a:cs typeface="Times"/>
              </a:rPr>
              <a:t>On printed material, such as leaflets and posters, candidates must include the name and address of: the printer, and the promoter</a:t>
            </a:r>
            <a:r>
              <a:rPr lang="en-GB">
                <a:solidFill>
                  <a:srgbClr val="000000"/>
                </a:solidFill>
                <a:cs typeface="Calibri"/>
              </a:rPr>
              <a:t>, and anyone else on whose behalf the material has been published. </a:t>
            </a:r>
            <a:r>
              <a:rPr lang="en-GB" dirty="0">
                <a:solidFill>
                  <a:srgbClr val="000000"/>
                </a:solidFill>
                <a:cs typeface="Calibri"/>
              </a:rPr>
              <a:t> </a:t>
            </a:r>
            <a:endParaRPr lang="en-GB" dirty="0">
              <a:cs typeface="Calibri"/>
            </a:endParaRPr>
          </a:p>
          <a:p>
            <a:pPr defTabSz="914400"/>
            <a:r>
              <a:rPr lang="en-GB" dirty="0">
                <a:solidFill>
                  <a:srgbClr val="000000"/>
                </a:solidFill>
                <a:cs typeface="Calibri"/>
              </a:rPr>
              <a:t> </a:t>
            </a:r>
            <a:endParaRPr lang="en-GB" dirty="0">
              <a:cs typeface="Calibri"/>
            </a:endParaRPr>
          </a:p>
          <a:p>
            <a:pPr defTabSz="914400"/>
            <a:r>
              <a:rPr lang="en-GB" dirty="0">
                <a:solidFill>
                  <a:srgbClr val="000000"/>
                </a:solidFill>
                <a:cs typeface="Calibri"/>
              </a:rPr>
              <a:t>On digital material such as websites or social media posts you just need details of the promoter and anyone else on whose behalf the material has been published.</a:t>
            </a:r>
            <a:r>
              <a:rPr lang="en-GB" altLang="en-US" dirty="0">
                <a:solidFill>
                  <a:srgbClr val="000000"/>
                </a:solidFill>
                <a:latin typeface="Times"/>
                <a:cs typeface="Times"/>
              </a:rPr>
              <a:t> </a:t>
            </a:r>
            <a:endParaRPr lang="en-GB" dirty="0"/>
          </a:p>
          <a:p>
            <a:pPr defTabSz="914400"/>
            <a:endParaRPr lang="en-GB" altLang="en-US">
              <a:solidFill>
                <a:srgbClr val="000000"/>
              </a:solidFill>
              <a:latin typeface="Times" panose="02020603050405020304" pitchFamily="18" charset="0"/>
            </a:endParaRPr>
          </a:p>
          <a:p>
            <a:pPr defTabSz="914400"/>
            <a:r>
              <a:rPr lang="en-GB" altLang="en-US" dirty="0">
                <a:solidFill>
                  <a:srgbClr val="000000"/>
                </a:solidFill>
                <a:latin typeface="Times"/>
                <a:cs typeface="Times"/>
              </a:rPr>
              <a:t>Give council position on putting up and removing posters and election material.</a:t>
            </a:r>
          </a:p>
          <a:p>
            <a:pPr defTabSz="914400"/>
            <a:endParaRPr lang="en-GB" altLang="en-US">
              <a:solidFill>
                <a:srgbClr val="000000"/>
              </a:solidFill>
              <a:latin typeface="Times" panose="02020603050405020304" pitchFamily="18" charset="0"/>
            </a:endParaRPr>
          </a:p>
          <a:p>
            <a:pPr defTabSz="914400"/>
            <a:r>
              <a:rPr lang="en-GB" altLang="en-US" dirty="0">
                <a:solidFill>
                  <a:srgbClr val="000000"/>
                </a:solidFill>
                <a:latin typeface="Times"/>
                <a:cs typeface="Times"/>
              </a:rPr>
              <a:t>Refer to the Commission’s guidance for C&amp;As for further guidance on campaigning and on imprints.</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78852" name="Slide Number Placeholder 3">
            <a:extLst>
              <a:ext uri="{FF2B5EF4-FFF2-40B4-BE49-F238E27FC236}">
                <a16:creationId xmlns:a16="http://schemas.microsoft.com/office/drawing/2014/main" id="{26FB8571-191B-DF85-B748-7FDB5BFF324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9C2A697-83B4-40E0-912C-48858106F8E4}" type="slidenum">
              <a:rPr lang="en-GB" altLang="en-US" sz="1200">
                <a:latin typeface="Times" panose="02020603050405020304" pitchFamily="18" charset="0"/>
              </a:rPr>
              <a:pPr/>
              <a:t>28</a:t>
            </a:fld>
            <a:endParaRPr lang="en-GB" altLang="en-US" sz="1200">
              <a:latin typeface="Times"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BA984625-CE0B-C4D5-0DED-AB8ADD2070A1}"/>
              </a:ext>
            </a:extLst>
          </p:cNvPr>
          <p:cNvSpPr>
            <a:spLocks noGrp="1" noRot="1" noChangeAspect="1" noChangeArrowheads="1" noTextEdit="1"/>
          </p:cNvSpPr>
          <p:nvPr>
            <p:ph type="sldImg"/>
          </p:nvPr>
        </p:nvSpPr>
        <p:spPr>
          <a:ln cap="flat">
            <a:headEnd type="none" w="med" len="med"/>
            <a:tailEnd type="none" w="med" len="med"/>
          </a:ln>
        </p:spPr>
      </p:sp>
      <p:sp>
        <p:nvSpPr>
          <p:cNvPr id="65539" name="Notes Placeholder 2">
            <a:extLst>
              <a:ext uri="{FF2B5EF4-FFF2-40B4-BE49-F238E27FC236}">
                <a16:creationId xmlns:a16="http://schemas.microsoft.com/office/drawing/2014/main" id="{13E21917-AFD6-5B9D-E705-3A5A8F660EF4}"/>
              </a:ext>
            </a:extLst>
          </p:cNvPr>
          <p:cNvSpPr>
            <a:spLocks noGrp="1"/>
          </p:cNvSpPr>
          <p:nvPr>
            <p:ph type="body" idx="3"/>
          </p:nvPr>
        </p:nvSpPr>
        <p:spPr>
          <a:ln cap="flat" algn="ctr">
            <a:miter lim="800000"/>
            <a:headEnd type="none" w="med" len="med"/>
            <a:tailEnd type="none" w="med" len="med"/>
          </a:ln>
        </p:spPr>
        <p:txBody>
          <a:bodyPr>
            <a:noAutofit/>
          </a:bodyPr>
          <a:lstStyle/>
          <a:p>
            <a:pPr algn="l" rtl="0" fontAlgn="base">
              <a:buNone/>
            </a:pPr>
            <a:r>
              <a:rPr lang="en-GB" b="0" i="0" u="none" strike="noStrike" dirty="0">
                <a:solidFill>
                  <a:srgbClr val="000000"/>
                </a:solidFill>
                <a:effectLst/>
                <a:latin typeface="Times" panose="02020603050405020304" pitchFamily="18" charset="0"/>
              </a:rPr>
              <a:t>The Code of Conduct for campaigners can be found on the Commission’s website at: https://www.electoralcommission.org.uk/code-conduct-campaigners-scottish-parliament-senedd-cymru-scottish-council-and-welsh-local-elections</a:t>
            </a:r>
            <a:r>
              <a:rPr lang="en-US" b="0" i="0" dirty="0">
                <a:solidFill>
                  <a:srgbClr val="444444"/>
                </a:solidFill>
                <a:effectLst/>
                <a:latin typeface="Times" panose="02020603050405020304" pitchFamily="18" charset="0"/>
              </a:rPr>
              <a:t>​</a:t>
            </a:r>
            <a:endParaRPr lang="en-US" b="0" i="0" dirty="0">
              <a:solidFill>
                <a:srgbClr val="444444"/>
              </a:solidFill>
              <a:effectLst/>
              <a:latin typeface="Calibri" panose="020F0502020204030204" pitchFamily="34" charset="0"/>
            </a:endParaRPr>
          </a:p>
          <a:p>
            <a:pPr algn="l" rtl="0" fontAlgn="base">
              <a:buNone/>
            </a:pPr>
            <a:r>
              <a:rPr lang="en-GB" b="0" i="0" dirty="0">
                <a:solidFill>
                  <a:srgbClr val="444444"/>
                </a:solidFill>
                <a:effectLst/>
                <a:latin typeface="Times" panose="02020603050405020304" pitchFamily="18" charset="0"/>
              </a:rPr>
              <a:t>​</a:t>
            </a:r>
            <a:endParaRPr lang="en-GB" b="0" i="0" dirty="0">
              <a:solidFill>
                <a:srgbClr val="444444"/>
              </a:solidFill>
              <a:effectLst/>
              <a:latin typeface="Calibri" panose="020F0502020204030204" pitchFamily="34" charset="0"/>
            </a:endParaRPr>
          </a:p>
          <a:p>
            <a:pPr algn="l" rtl="0" fontAlgn="base"/>
            <a:r>
              <a:rPr lang="en-GB" b="0" i="0" u="none" strike="noStrike" dirty="0">
                <a:solidFill>
                  <a:srgbClr val="000000"/>
                </a:solidFill>
                <a:effectLst/>
                <a:latin typeface="Times" panose="02020603050405020304" pitchFamily="18" charset="0"/>
              </a:rPr>
              <a:t>The code covers all those actively involved in campaigning in elections or referendums in Scottish Parliament, Senedd Cymru, Scottish council and Welsh local elections. </a:t>
            </a:r>
            <a:endParaRPr lang="en-GB" altLang="en-US" dirty="0">
              <a:solidFill>
                <a:srgbClr val="000000"/>
              </a:solidFill>
              <a:latin typeface="Times" panose="02020603050405020304" pitchFamily="18" charset="0"/>
            </a:endParaRPr>
          </a:p>
        </p:txBody>
      </p:sp>
      <p:sp>
        <p:nvSpPr>
          <p:cNvPr id="79876" name="Slide Number Placeholder 3">
            <a:extLst>
              <a:ext uri="{FF2B5EF4-FFF2-40B4-BE49-F238E27FC236}">
                <a16:creationId xmlns:a16="http://schemas.microsoft.com/office/drawing/2014/main" id="{115F7914-B9B6-BAD9-EB98-901258BEE7C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5A82675-009C-4BCC-ADC2-5E7FC4F5D07A}" type="slidenum">
              <a:rPr lang="en-GB" altLang="en-US" sz="1200">
                <a:latin typeface="Times" panose="02020603050405020304" pitchFamily="18" charset="0"/>
              </a:rPr>
              <a:pPr/>
              <a:t>29</a:t>
            </a:fld>
            <a:endParaRPr lang="en-GB" altLang="en-US" sz="1200">
              <a:latin typeface="Times"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5B7F7040-F0BC-A916-BD3D-DF84B3C31075}"/>
              </a:ext>
            </a:extLst>
          </p:cNvPr>
          <p:cNvSpPr>
            <a:spLocks noGrp="1" noRot="1" noChangeAspect="1" noChangeArrowheads="1" noTextEdit="1"/>
          </p:cNvSpPr>
          <p:nvPr>
            <p:ph type="sldImg"/>
          </p:nvPr>
        </p:nvSpPr>
        <p:spPr>
          <a:ln cap="flat">
            <a:headEnd type="none" w="med" len="med"/>
            <a:tailEnd type="none" w="med" len="med"/>
          </a:ln>
        </p:spPr>
      </p:sp>
      <p:sp>
        <p:nvSpPr>
          <p:cNvPr id="52227" name="Notes Placeholder 2">
            <a:extLst>
              <a:ext uri="{FF2B5EF4-FFF2-40B4-BE49-F238E27FC236}">
                <a16:creationId xmlns:a16="http://schemas.microsoft.com/office/drawing/2014/main" id="{BA8346A1-4F25-E44A-5E9B-586B87C8F2D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Insert details where indicated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Provide brief summary of roles and responsibilities</a:t>
            </a:r>
          </a:p>
          <a:p>
            <a:pPr defTabSz="914400"/>
            <a:endParaRPr lang="en-GB" altLang="en-US">
              <a:solidFill>
                <a:srgbClr val="000000"/>
              </a:solidFill>
              <a:latin typeface="Times" panose="02020603050405020304" pitchFamily="18" charset="0"/>
            </a:endParaRPr>
          </a:p>
        </p:txBody>
      </p:sp>
      <p:sp>
        <p:nvSpPr>
          <p:cNvPr id="52228" name="Slide Number Placeholder 3">
            <a:extLst>
              <a:ext uri="{FF2B5EF4-FFF2-40B4-BE49-F238E27FC236}">
                <a16:creationId xmlns:a16="http://schemas.microsoft.com/office/drawing/2014/main" id="{E7D53644-7E50-F7B5-52AA-CCC095745C7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E3026B0-DF5D-447C-84DD-C5D3ACA828DD}" type="slidenum">
              <a:rPr lang="en-GB" altLang="en-US" sz="1200">
                <a:latin typeface="Times" panose="02020603050405020304" pitchFamily="18" charset="0"/>
              </a:rPr>
              <a:pPr/>
              <a:t>3</a:t>
            </a:fld>
            <a:endParaRPr lang="en-GB" altLang="en-US" sz="1200">
              <a:latin typeface="Times"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600CB53B-D944-3AFA-2AAA-C8AAABCED20A}"/>
              </a:ext>
            </a:extLst>
          </p:cNvPr>
          <p:cNvSpPr>
            <a:spLocks noGrp="1" noRot="1" noChangeAspect="1" noChangeArrowheads="1" noTextEdit="1"/>
          </p:cNvSpPr>
          <p:nvPr>
            <p:ph type="sldImg"/>
          </p:nvPr>
        </p:nvSpPr>
        <p:spPr>
          <a:ln cap="flat">
            <a:headEnd type="none" w="med" len="med"/>
            <a:tailEnd type="none" w="med" len="med"/>
          </a:ln>
        </p:spPr>
      </p:sp>
      <p:sp>
        <p:nvSpPr>
          <p:cNvPr id="67587" name="Notes Placeholder 2">
            <a:extLst>
              <a:ext uri="{FF2B5EF4-FFF2-40B4-BE49-F238E27FC236}">
                <a16:creationId xmlns:a16="http://schemas.microsoft.com/office/drawing/2014/main" id="{1CA7ED41-B116-D736-6510-5663443FBD2E}"/>
              </a:ext>
            </a:extLst>
          </p:cNvPr>
          <p:cNvSpPr>
            <a:spLocks noGrp="1"/>
          </p:cNvSpPr>
          <p:nvPr>
            <p:ph type="body" idx="3"/>
          </p:nvPr>
        </p:nvSpPr>
        <p:spPr>
          <a:ln cap="flat" algn="ctr">
            <a:miter lim="800000"/>
            <a:headEnd type="none" w="med" len="med"/>
            <a:tailEnd type="none" w="med" len="med"/>
          </a:ln>
        </p:spPr>
        <p:txBody>
          <a:bodyPr>
            <a:noAutofit/>
          </a:bodyPr>
          <a:lstStyle/>
          <a:p>
            <a:pPr algn="l" rtl="0" fontAlgn="base">
              <a:buNone/>
            </a:pPr>
            <a:r>
              <a:rPr lang="en-GB" b="0" i="0" u="none" strike="noStrike">
                <a:solidFill>
                  <a:srgbClr val="000000"/>
                </a:solidFill>
                <a:effectLst/>
                <a:latin typeface="Times" panose="02020603050405020304" pitchFamily="18" charset="0"/>
              </a:rPr>
              <a:t>The Code of Conduct for campaigners can be found on the Commission’s website at: https://www.electoralcommission.org.uk/code-conduct-campaigners-scottish-parliament-senedd-cymru-scottish-council-and-welsh-local-elections</a:t>
            </a:r>
            <a:r>
              <a:rPr lang="en-US" b="0" i="0">
                <a:solidFill>
                  <a:srgbClr val="444444"/>
                </a:solidFill>
                <a:effectLst/>
                <a:latin typeface="Times" panose="02020603050405020304" pitchFamily="18" charset="0"/>
              </a:rPr>
              <a:t>​</a:t>
            </a:r>
            <a:endParaRPr lang="en-US" b="0" i="0">
              <a:solidFill>
                <a:srgbClr val="444444"/>
              </a:solidFill>
              <a:effectLst/>
              <a:latin typeface="Calibri" panose="020F0502020204030204" pitchFamily="34" charset="0"/>
            </a:endParaRPr>
          </a:p>
          <a:p>
            <a:pPr algn="l" rtl="0" fontAlgn="base">
              <a:buNone/>
            </a:pPr>
            <a:r>
              <a:rPr lang="en-GB" b="0" i="0">
                <a:solidFill>
                  <a:srgbClr val="444444"/>
                </a:solidFill>
                <a:effectLst/>
                <a:latin typeface="Times" panose="02020603050405020304" pitchFamily="18" charset="0"/>
              </a:rPr>
              <a:t>​</a:t>
            </a:r>
            <a:endParaRPr lang="en-GB" b="0" i="0">
              <a:solidFill>
                <a:srgbClr val="444444"/>
              </a:solidFill>
              <a:effectLst/>
              <a:latin typeface="Calibri" panose="020F0502020204030204" pitchFamily="34" charset="0"/>
            </a:endParaRPr>
          </a:p>
          <a:p>
            <a:pPr algn="l" rtl="0" fontAlgn="base"/>
            <a:r>
              <a:rPr lang="en-GB" b="0" i="0" u="none" strike="noStrike">
                <a:solidFill>
                  <a:srgbClr val="000000"/>
                </a:solidFill>
                <a:effectLst/>
                <a:latin typeface="Times" panose="02020603050405020304" pitchFamily="18" charset="0"/>
              </a:rPr>
              <a:t>The code covers all those actively involved in campaigning in elections or referendums in Scottish Parliament, Senedd Cymru, Scottish council and Welsh local elections. </a:t>
            </a:r>
            <a:r>
              <a:rPr lang="en-US" b="0" i="0">
                <a:solidFill>
                  <a:srgbClr val="444444"/>
                </a:solidFill>
                <a:effectLst/>
                <a:latin typeface="Times" panose="02020603050405020304" pitchFamily="18" charset="0"/>
              </a:rPr>
              <a:t>​</a:t>
            </a:r>
            <a:endParaRPr lang="en-US" b="0" i="0">
              <a:solidFill>
                <a:srgbClr val="444444"/>
              </a:solidFill>
              <a:effectLst/>
              <a:latin typeface="Calibri" panose="020F0502020204030204" pitchFamily="34" charset="0"/>
            </a:endParaRP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Remind candidates and agents that if they have complaints or allegations of electoral fraud, they should: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Be prepared to give the police a statement and substantiate any allegations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Raise the matter with your election agent or local party, or with the relevant ERO or RO. </a:t>
            </a:r>
          </a:p>
          <a:p>
            <a:pPr defTabSz="914400"/>
            <a:endParaRPr lang="en-GB" altLang="en-US">
              <a:solidFill>
                <a:srgbClr val="000000"/>
              </a:solidFill>
              <a:latin typeface="Times" panose="02020603050405020304" pitchFamily="18" charset="0"/>
            </a:endParaRPr>
          </a:p>
          <a:p>
            <a:pPr defTabSz="914400"/>
            <a:r>
              <a:rPr lang="en-GB" altLang="en-US" b="1">
                <a:solidFill>
                  <a:srgbClr val="000000"/>
                </a:solidFill>
                <a:latin typeface="Times" panose="02020603050405020304" pitchFamily="18" charset="0"/>
              </a:rPr>
              <a:t>You should also cover what standards of behaviour you expect from supporters in the environs of the polling place on polling day.</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80900" name="Slide Number Placeholder 3">
            <a:extLst>
              <a:ext uri="{FF2B5EF4-FFF2-40B4-BE49-F238E27FC236}">
                <a16:creationId xmlns:a16="http://schemas.microsoft.com/office/drawing/2014/main" id="{7942E849-4D6E-E604-B7E4-2FDEE7A2B56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37C6748-BD14-4DB6-AAF0-DD3A76562E30}" type="slidenum">
              <a:rPr lang="en-GB" altLang="en-US" sz="1200">
                <a:latin typeface="Times" panose="02020603050405020304" pitchFamily="18" charset="0"/>
              </a:rPr>
              <a:pPr/>
              <a:t>30</a:t>
            </a:fld>
            <a:endParaRPr lang="en-GB" altLang="en-US" sz="1200">
              <a:latin typeface="Times" panose="02020603050405020304"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C021EC6F-3C4C-1CFD-D6A4-0765BC67AC8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6E6225D-531E-40F4-B9A5-635BE87FFDC1}" type="slidenum">
              <a:rPr lang="en-GB" altLang="en-US" sz="1200">
                <a:latin typeface="Times" panose="02020603050405020304" pitchFamily="18" charset="0"/>
              </a:rPr>
              <a:pPr/>
              <a:t>31</a:t>
            </a:fld>
            <a:endParaRPr lang="en-GB" altLang="en-US" sz="1200">
              <a:latin typeface="Times" panose="02020603050405020304" pitchFamily="18" charset="0"/>
            </a:endParaRPr>
          </a:p>
        </p:txBody>
      </p:sp>
      <p:sp>
        <p:nvSpPr>
          <p:cNvPr id="82947" name="Rectangle 2">
            <a:extLst>
              <a:ext uri="{FF2B5EF4-FFF2-40B4-BE49-F238E27FC236}">
                <a16:creationId xmlns:a16="http://schemas.microsoft.com/office/drawing/2014/main" id="{CD887625-B9A9-8EF1-E56D-6141E92D34C9}"/>
              </a:ext>
            </a:extLst>
          </p:cNvPr>
          <p:cNvSpPr>
            <a:spLocks noGrp="1" noRot="1" noChangeAspect="1" noChangeArrowheads="1" noTextEdit="1"/>
          </p:cNvSpPr>
          <p:nvPr>
            <p:ph type="sldImg"/>
          </p:nvPr>
        </p:nvSpPr>
        <p:spPr>
          <a:ln cap="flat">
            <a:headEnd type="none" w="med" len="med"/>
            <a:tailEnd type="none" w="med" len="med"/>
          </a:ln>
        </p:spPr>
      </p:sp>
      <p:sp>
        <p:nvSpPr>
          <p:cNvPr id="71684" name="Rectangle 3">
            <a:extLst>
              <a:ext uri="{FF2B5EF4-FFF2-40B4-BE49-F238E27FC236}">
                <a16:creationId xmlns:a16="http://schemas.microsoft.com/office/drawing/2014/main" id="{819D748B-2AC7-4FFA-EB9B-797D27342189}"/>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Explain that campaigners can canvass the support of the electors and campaign on polling day, but not in a building or area that has been hired as a polling station.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Tellers – refer to Commissions guidance and any supplementary local guidance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finalised, you could provide lists of the polling stations so parties, candidates and agents can see which ones fall within their area.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b="0" i="0" u="none" strike="noStrike">
                <a:solidFill>
                  <a:srgbClr val="000000"/>
                </a:solidFill>
                <a:effectLst/>
                <a:latin typeface="Times" panose="02020603050405020304" pitchFamily="18" charset="0"/>
              </a:rPr>
              <a:t>Accessible polling stations – Polling stations should be accessible to all voters. If you are aware of any disabled voters who may require particular assistance please bring it to the attention of the elections team as soon as possible.</a:t>
            </a: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u="none" strike="noStrike">
                <a:solidFill>
                  <a:srgbClr val="000000"/>
                </a:solidFill>
                <a:effectLst/>
                <a:latin typeface="Times" panose="02020603050405020304" pitchFamily="18" charset="0"/>
              </a:rPr>
              <a:t>Voters can bring along someone they know and trust to assist them in marking their vote. The person assisting the voter must be aged 16 or over, and any one person can only assist a maximum of two voters at the election.</a:t>
            </a: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u="none" strike="noStrike">
                <a:solidFill>
                  <a:srgbClr val="000000"/>
                </a:solidFill>
                <a:effectLst/>
                <a:latin typeface="Times" panose="02020603050405020304" pitchFamily="18" charset="0"/>
              </a:rPr>
              <a:t>Those assisting an elector must complete a declaration to the Presiding Officer before they aid the elector in the polling booth. </a:t>
            </a:r>
            <a:endParaRPr lang="en-GB" altLang="en-US">
              <a:solidFill>
                <a:srgbClr val="000000"/>
              </a:solidFill>
              <a:latin typeface="Times"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827484D4-0A0B-AD02-188C-174C17F1F50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2A14768-2CE1-4BD3-BB2C-F4B56B14482D}" type="slidenum">
              <a:rPr lang="en-GB" altLang="en-US" sz="1200">
                <a:latin typeface="Times" panose="02020603050405020304" pitchFamily="18" charset="0"/>
              </a:rPr>
              <a:pPr/>
              <a:t>32</a:t>
            </a:fld>
            <a:endParaRPr lang="en-GB" altLang="en-US" sz="1200">
              <a:latin typeface="Times" panose="02020603050405020304" pitchFamily="18" charset="0"/>
            </a:endParaRPr>
          </a:p>
        </p:txBody>
      </p:sp>
      <p:sp>
        <p:nvSpPr>
          <p:cNvPr id="84995" name="Rectangle 2">
            <a:extLst>
              <a:ext uri="{FF2B5EF4-FFF2-40B4-BE49-F238E27FC236}">
                <a16:creationId xmlns:a16="http://schemas.microsoft.com/office/drawing/2014/main" id="{DC8A65FB-3C1B-2D61-9D8D-CBE7DD064EC1}"/>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84996" name="Rectangle 3">
            <a:extLst>
              <a:ext uri="{FF2B5EF4-FFF2-40B4-BE49-F238E27FC236}">
                <a16:creationId xmlns:a16="http://schemas.microsoft.com/office/drawing/2014/main" id="{257E2BB0-EEA6-71DA-96A9-2122A36AAD9F}"/>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dirty="0">
                <a:solidFill>
                  <a:srgbClr val="000000"/>
                </a:solidFill>
                <a:latin typeface="Times" panose="02020603050405020304" pitchFamily="18" charset="0"/>
              </a:rPr>
              <a:t>Explain formula for number of counting agents allowed.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Give a brief run through of procedure for the count: verification against ballot paper accounts, method of counting votes, opportunity for a recount, declaration of results. If you have a liaison officer for the count i.e. someone to deal with queries from the candidates and agents perhaps introduce them in the session.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access restrictions. No dignitary, such as existing councillors, MPs etc. have automatic access rights, although the RO can appoint such people as guests and they should apply if they wish to attend.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Attendance: also entitled to attend, </a:t>
            </a:r>
            <a:r>
              <a:rPr lang="en-GB" altLang="en-US" dirty="0">
                <a:solidFill>
                  <a:srgbClr val="003366"/>
                </a:solidFill>
                <a:latin typeface="Times" panose="02020603050405020304" pitchFamily="18" charset="0"/>
              </a:rPr>
              <a:t>registered observers and Electoral Commission staff, as well as accredited media</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what information will be available for parties, candidates and agents (in advance and at the event itself).</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Your risk assessment for access to the count may have identified security concerns which justify the need for all attendees to undergo additional checks, such as requiring attendees to show ID and bag checks before being allowed entry, and this can include Commission representatives and accredited observers. </a:t>
            </a:r>
          </a:p>
          <a:p>
            <a:pPr defTabSz="914400"/>
            <a:endParaRPr lang="en-GB" altLang="en-US" dirty="0">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access requirements and ensure all attendees at the count are briefed on the standards of behaviour which are expected of them at all times. </a:t>
            </a:r>
          </a:p>
          <a:p>
            <a:pPr defTabSz="914400"/>
            <a:endParaRPr lang="en-GB" altLang="en-US">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03C80A30-A691-257D-7ECC-1423075E86E2}"/>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3AC3694-707D-4FE6-90A9-80B85874E9F4}" type="slidenum">
              <a:rPr lang="en-GB" altLang="en-US" sz="1200">
                <a:latin typeface="Times" panose="02020603050405020304" pitchFamily="18" charset="0"/>
              </a:rPr>
              <a:pPr/>
              <a:t>33</a:t>
            </a:fld>
            <a:endParaRPr lang="en-GB" altLang="en-US" sz="1200">
              <a:latin typeface="Times" panose="02020603050405020304" pitchFamily="18" charset="0"/>
            </a:endParaRPr>
          </a:p>
        </p:txBody>
      </p:sp>
      <p:sp>
        <p:nvSpPr>
          <p:cNvPr id="86019" name="Rectangle 2">
            <a:extLst>
              <a:ext uri="{FF2B5EF4-FFF2-40B4-BE49-F238E27FC236}">
                <a16:creationId xmlns:a16="http://schemas.microsoft.com/office/drawing/2014/main" id="{BFACEDF0-8B8F-5B45-7679-998AA0B2DADD}"/>
              </a:ext>
            </a:extLst>
          </p:cNvPr>
          <p:cNvSpPr>
            <a:spLocks noGrp="1" noRot="1" noChangeAspect="1" noChangeArrowheads="1" noTextEdit="1"/>
          </p:cNvSpPr>
          <p:nvPr>
            <p:ph type="sldImg"/>
          </p:nvPr>
        </p:nvSpPr>
        <p:spPr>
          <a:ln cap="flat">
            <a:headEnd type="none" w="med" len="med"/>
            <a:tailEnd type="none" w="med" len="med"/>
          </a:ln>
        </p:spPr>
      </p:sp>
      <p:sp>
        <p:nvSpPr>
          <p:cNvPr id="77828" name="Rectangle 3">
            <a:extLst>
              <a:ext uri="{FF2B5EF4-FFF2-40B4-BE49-F238E27FC236}">
                <a16:creationId xmlns:a16="http://schemas.microsoft.com/office/drawing/2014/main" id="{944BD814-E7EE-A71F-156D-9D9639318750}"/>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Emphasise that specific questions on campaign spending are not for the Returning Officer or the elections team. This session is not aimed at covering spending issues in great detail, but just to provide a sense of what the main requirements are.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Encourage candidates and agents to consult the Commission’s candidates &amp; agents guidance in the first instance. Further guidance, forms and contact details are available from the Commission’s website at www.electoralcommission.org.uk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00806495-E107-945F-8C95-81F1BE0642D4}"/>
              </a:ext>
            </a:extLst>
          </p:cNvPr>
          <p:cNvSpPr>
            <a:spLocks noGrp="1" noRot="1" noChangeAspect="1" noChangeArrowheads="1" noTextEdit="1"/>
          </p:cNvSpPr>
          <p:nvPr>
            <p:ph type="sldImg"/>
          </p:nvPr>
        </p:nvSpPr>
        <p:spPr>
          <a:ln cap="flat">
            <a:headEnd type="none" w="med" len="med"/>
            <a:tailEnd type="none" w="med" len="med"/>
          </a:ln>
        </p:spPr>
      </p:sp>
      <p:sp>
        <p:nvSpPr>
          <p:cNvPr id="87043" name="Notes Placeholder 2">
            <a:extLst>
              <a:ext uri="{FF2B5EF4-FFF2-40B4-BE49-F238E27FC236}">
                <a16:creationId xmlns:a16="http://schemas.microsoft.com/office/drawing/2014/main" id="{8018C7C1-A537-DA34-A0A8-352C1F0A9C9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Remind when someone officially becomes a candidate as set out in the earlier slides.</a:t>
            </a:r>
          </a:p>
        </p:txBody>
      </p:sp>
      <p:sp>
        <p:nvSpPr>
          <p:cNvPr id="87044" name="Slide Number Placeholder 3">
            <a:extLst>
              <a:ext uri="{FF2B5EF4-FFF2-40B4-BE49-F238E27FC236}">
                <a16:creationId xmlns:a16="http://schemas.microsoft.com/office/drawing/2014/main" id="{F75F5B2A-1080-0DBB-CC81-AA73B9E9E93E}"/>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31B7A09-4BE8-4827-ABD5-421D0A118F57}" type="slidenum">
              <a:rPr lang="en-GB" altLang="en-US" sz="1200">
                <a:latin typeface="Times" panose="02020603050405020304" pitchFamily="18" charset="0"/>
              </a:rPr>
              <a:pPr/>
              <a:t>34</a:t>
            </a:fld>
            <a:endParaRPr lang="en-GB" altLang="en-US" sz="1200">
              <a:latin typeface="Times"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8B855-126C-29E5-E001-9E7C14D0FE4D}"/>
            </a:ext>
          </a:extLst>
        </p:cNvPr>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958C5760-6273-D67C-E21C-6A57A19FB4A4}"/>
              </a:ext>
            </a:extLst>
          </p:cNvPr>
          <p:cNvSpPr>
            <a:spLocks noGrp="1" noRot="1" noChangeAspect="1" noChangeArrowheads="1" noTextEdit="1"/>
          </p:cNvSpPr>
          <p:nvPr>
            <p:ph type="sldImg"/>
          </p:nvPr>
        </p:nvSpPr>
        <p:spPr>
          <a:ln cap="flat">
            <a:headEnd type="none" w="med" len="med"/>
            <a:tailEnd type="none" w="med" len="med"/>
          </a:ln>
        </p:spPr>
      </p:sp>
      <p:sp>
        <p:nvSpPr>
          <p:cNvPr id="87043" name="Notes Placeholder 2">
            <a:extLst>
              <a:ext uri="{FF2B5EF4-FFF2-40B4-BE49-F238E27FC236}">
                <a16:creationId xmlns:a16="http://schemas.microsoft.com/office/drawing/2014/main" id="{8321CFD2-966D-FB39-B5BD-B65EB206984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Remind when someone officially becomes a candidate as set out in the earlier slides.</a:t>
            </a:r>
          </a:p>
        </p:txBody>
      </p:sp>
      <p:sp>
        <p:nvSpPr>
          <p:cNvPr id="87044" name="Slide Number Placeholder 3">
            <a:extLst>
              <a:ext uri="{FF2B5EF4-FFF2-40B4-BE49-F238E27FC236}">
                <a16:creationId xmlns:a16="http://schemas.microsoft.com/office/drawing/2014/main" id="{30C153E3-03A8-22E7-2C3C-930FA2B4E3C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31B7A09-4BE8-4827-ABD5-421D0A118F57}" type="slidenum">
              <a:rPr lang="en-GB" altLang="en-US" sz="1200">
                <a:latin typeface="Times" panose="02020603050405020304" pitchFamily="18" charset="0"/>
              </a:rPr>
              <a:pPr/>
              <a:t>35</a:t>
            </a:fld>
            <a:endParaRPr lang="en-GB" altLang="en-US" sz="1200">
              <a:latin typeface="Times" panose="02020603050405020304" pitchFamily="18" charset="0"/>
            </a:endParaRPr>
          </a:p>
        </p:txBody>
      </p:sp>
    </p:spTree>
    <p:extLst>
      <p:ext uri="{BB962C8B-B14F-4D97-AF65-F5344CB8AC3E}">
        <p14:creationId xmlns:p14="http://schemas.microsoft.com/office/powerpoint/2010/main" val="18449261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3207F0C2-88C3-94CB-979C-D28F5D5C586E}"/>
              </a:ext>
            </a:extLst>
          </p:cNvPr>
          <p:cNvSpPr>
            <a:spLocks noGrp="1" noRot="1" noChangeAspect="1" noChangeArrowheads="1" noTextEdit="1"/>
          </p:cNvSpPr>
          <p:nvPr>
            <p:ph type="sldImg"/>
          </p:nvPr>
        </p:nvSpPr>
        <p:spPr>
          <a:ln cap="flat">
            <a:headEnd type="none" w="med" len="med"/>
            <a:tailEnd type="none" w="med" len="med"/>
          </a:ln>
        </p:spPr>
      </p:sp>
      <p:sp>
        <p:nvSpPr>
          <p:cNvPr id="81923" name="Notes Placeholder 2">
            <a:extLst>
              <a:ext uri="{FF2B5EF4-FFF2-40B4-BE49-F238E27FC236}">
                <a16:creationId xmlns:a16="http://schemas.microsoft.com/office/drawing/2014/main" id="{66B069E7-00BA-EE07-7A52-665D56D763D5}"/>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dirty="0">
                <a:solidFill>
                  <a:srgbClr val="000000"/>
                </a:solidFill>
                <a:latin typeface="Times"/>
                <a:cs typeface="Times"/>
              </a:rPr>
              <a:t>Remind when someone officially becomes a candidate as set out in the earlier slides.</a:t>
            </a:r>
          </a:p>
          <a:p>
            <a:pPr defTabSz="914400"/>
            <a:endParaRPr lang="en-GB" altLang="en-US">
              <a:solidFill>
                <a:srgbClr val="000000"/>
              </a:solidFill>
              <a:latin typeface="Times" panose="02020603050405020304" pitchFamily="18" charset="0"/>
            </a:endParaRPr>
          </a:p>
          <a:p>
            <a:pPr defTabSz="914400"/>
            <a:r>
              <a:rPr lang="en-GB" altLang="en-US" dirty="0">
                <a:solidFill>
                  <a:srgbClr val="000000"/>
                </a:solidFill>
                <a:latin typeface="Times"/>
                <a:cs typeface="Times"/>
              </a:rPr>
              <a:t>A regional party list candidate can only pay for personal expenses up to a cost of £900. The election agent is responsible for paying personal expenses for regional party list candidates over £900. </a:t>
            </a:r>
          </a:p>
          <a:p>
            <a:pPr defTabSz="914400"/>
            <a:endParaRPr lang="en-GB" altLang="en-US">
              <a:solidFill>
                <a:srgbClr val="000000"/>
              </a:solidFill>
              <a:latin typeface="Times" panose="02020603050405020304" pitchFamily="18" charset="0"/>
            </a:endParaRPr>
          </a:p>
          <a:p>
            <a:pPr defTabSz="914400"/>
            <a:r>
              <a:rPr lang="en-GB" altLang="en-US" sz="900" dirty="0">
                <a:solidFill>
                  <a:srgbClr val="000000"/>
                </a:solidFill>
                <a:latin typeface="Times"/>
                <a:cs typeface="Times"/>
              </a:rPr>
              <a:t>Emphasise that specific questions on spending should be referred to the Electoral Commission. Encourage parties, candidates and agents to consult the Commission’s guidance for political parties and the guidance for candidates and agents guidance in the first instance.</a:t>
            </a:r>
          </a:p>
          <a:p>
            <a:pPr defTabSz="914400"/>
            <a:endParaRPr lang="en-GB" altLang="en-US" sz="900">
              <a:solidFill>
                <a:srgbClr val="000000"/>
              </a:solidFill>
              <a:latin typeface="Times" panose="02020603050405020304" pitchFamily="18" charset="0"/>
            </a:endParaRPr>
          </a:p>
          <a:p>
            <a:pPr defTabSz="914400"/>
            <a:r>
              <a:rPr lang="en-GB" altLang="en-US" sz="900" strike="sngStrike" dirty="0">
                <a:solidFill>
                  <a:srgbClr val="FF0000"/>
                </a:solidFill>
                <a:latin typeface="Times"/>
                <a:cs typeface="Times"/>
              </a:rPr>
              <a:t>Note a change from previous elections:</a:t>
            </a:r>
            <a:r>
              <a:rPr lang="en-GB" altLang="en-US" sz="900" dirty="0">
                <a:solidFill>
                  <a:srgbClr val="FF0000"/>
                </a:solidFill>
                <a:latin typeface="Times"/>
                <a:cs typeface="Times"/>
              </a:rPr>
              <a:t> disability expenses that are attributed to a candidates’ disability should be reported as a personal expense, but will not count towards the personal expense limit.</a:t>
            </a:r>
          </a:p>
          <a:p>
            <a:pPr defTabSz="914400"/>
            <a:endParaRPr lang="en-GB" altLang="en-US" sz="900">
              <a:solidFill>
                <a:srgbClr val="000000"/>
              </a:solidFill>
              <a:latin typeface="Times" panose="02020603050405020304" pitchFamily="18" charset="0"/>
            </a:endParaRPr>
          </a:p>
        </p:txBody>
      </p:sp>
      <p:sp>
        <p:nvSpPr>
          <p:cNvPr id="88068" name="Slide Number Placeholder 3">
            <a:extLst>
              <a:ext uri="{FF2B5EF4-FFF2-40B4-BE49-F238E27FC236}">
                <a16:creationId xmlns:a16="http://schemas.microsoft.com/office/drawing/2014/main" id="{80C1FD7D-7189-2C09-72E4-07B79005295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18956C1-3733-467F-9150-76A6F5959976}" type="slidenum">
              <a:rPr lang="en-GB" altLang="en-US" sz="1200">
                <a:latin typeface="Times" panose="02020603050405020304" pitchFamily="18" charset="0"/>
              </a:rPr>
              <a:pPr/>
              <a:t>36</a:t>
            </a:fld>
            <a:endParaRPr lang="en-GB" altLang="en-US" sz="1200">
              <a:latin typeface="Times"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42CCCC03-BD4D-A59A-1C61-1446AFDC6C82}"/>
              </a:ext>
            </a:extLst>
          </p:cNvPr>
          <p:cNvSpPr>
            <a:spLocks noGrp="1" noRot="1" noChangeAspect="1" noChangeArrowheads="1" noTextEdit="1"/>
          </p:cNvSpPr>
          <p:nvPr>
            <p:ph type="sldImg"/>
          </p:nvPr>
        </p:nvSpPr>
        <p:spPr>
          <a:ln cap="flat">
            <a:headEnd type="none" w="med" len="med"/>
            <a:tailEnd type="none" w="med" len="med"/>
          </a:ln>
        </p:spPr>
      </p:sp>
      <p:sp>
        <p:nvSpPr>
          <p:cNvPr id="89091" name="Notes Placeholder 2">
            <a:extLst>
              <a:ext uri="{FF2B5EF4-FFF2-40B4-BE49-F238E27FC236}">
                <a16:creationId xmlns:a16="http://schemas.microsoft.com/office/drawing/2014/main" id="{50A3BBA5-756B-EAE8-AC1E-C9E6671479D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89092" name="Slide Number Placeholder 3">
            <a:extLst>
              <a:ext uri="{FF2B5EF4-FFF2-40B4-BE49-F238E27FC236}">
                <a16:creationId xmlns:a16="http://schemas.microsoft.com/office/drawing/2014/main" id="{D7055A60-E1ED-2CE2-3312-BCB0D4E3AAB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F33AA5F-E948-4861-8927-4BAA3ABE4F12}" type="slidenum">
              <a:rPr lang="en-GB" altLang="en-US" sz="1200">
                <a:latin typeface="Times" panose="02020603050405020304" pitchFamily="18" charset="0"/>
              </a:rPr>
              <a:pPr/>
              <a:t>37</a:t>
            </a:fld>
            <a:endParaRPr lang="en-GB" altLang="en-US" sz="1200">
              <a:latin typeface="Times" panose="02020603050405020304"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0553944B-CD74-CA46-291F-A96C63611803}"/>
              </a:ext>
            </a:extLst>
          </p:cNvPr>
          <p:cNvSpPr>
            <a:spLocks noGrp="1" noRot="1" noChangeAspect="1" noChangeArrowheads="1" noTextEdit="1"/>
          </p:cNvSpPr>
          <p:nvPr>
            <p:ph type="sldImg"/>
          </p:nvPr>
        </p:nvSpPr>
        <p:spPr>
          <a:ln cap="flat">
            <a:headEnd type="none" w="med" len="med"/>
            <a:tailEnd type="none" w="med" len="med"/>
          </a:ln>
        </p:spPr>
      </p:sp>
      <p:sp>
        <p:nvSpPr>
          <p:cNvPr id="86019" name="Notes Placeholder 2">
            <a:extLst>
              <a:ext uri="{FF2B5EF4-FFF2-40B4-BE49-F238E27FC236}">
                <a16:creationId xmlns:a16="http://schemas.microsoft.com/office/drawing/2014/main" id="{623B40A5-7A04-60A9-F7AE-34296202F5CA}"/>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Individual regional list candidates account for their own spending and donations, whereas the party accounts for spending to promote regional party list candidates and the party generally.</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Election agents for individual candidates at the regional contest must deliver a candidate’s spending return to the RRO, together with relevant invoices and receipts, within 35 calendar days of the declaration of result of the election.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effectLst>
                  <a:outerShdw blurRad="38100" dist="38100" dir="2700000" algn="tl">
                    <a:srgbClr val="C0C0C0"/>
                  </a:outerShdw>
                </a:effectLst>
                <a:latin typeface="Times" panose="02020603050405020304" pitchFamily="18" charset="0"/>
              </a:rPr>
              <a:t>Each regional party list candidate is responsible for delivering a declaration of their personal expenses to the RRO within 35 calendar days of the declaration of the result of the election.</a:t>
            </a:r>
            <a:endParaRPr lang="en-GB" altLang="en-US">
              <a:solidFill>
                <a:srgbClr val="000000"/>
              </a:solidFill>
              <a:latin typeface="Times" panose="02020603050405020304" pitchFamily="18" charset="0"/>
            </a:endParaRPr>
          </a:p>
        </p:txBody>
      </p:sp>
      <p:sp>
        <p:nvSpPr>
          <p:cNvPr id="90116" name="Slide Number Placeholder 3">
            <a:extLst>
              <a:ext uri="{FF2B5EF4-FFF2-40B4-BE49-F238E27FC236}">
                <a16:creationId xmlns:a16="http://schemas.microsoft.com/office/drawing/2014/main" id="{10833225-3E7E-C7D3-BCF6-C9BF373F227E}"/>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6FA8955-C43F-4481-AC84-7FB56401875D}" type="slidenum">
              <a:rPr lang="en-GB" altLang="en-US" sz="1200">
                <a:latin typeface="Times" panose="02020603050405020304" pitchFamily="18" charset="0"/>
              </a:rPr>
              <a:pPr/>
              <a:t>38</a:t>
            </a:fld>
            <a:endParaRPr lang="en-GB" altLang="en-US" sz="1200">
              <a:latin typeface="Times" panose="02020603050405020304"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BC6222AE-C8F1-6B4C-E935-F17D0BA2E0B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5A368FA-2D6F-4867-9A4B-E175C6CDFA24}" type="slidenum">
              <a:rPr lang="en-GB" altLang="en-US" sz="1200">
                <a:latin typeface="Times" panose="02020603050405020304" pitchFamily="18" charset="0"/>
              </a:rPr>
              <a:pPr/>
              <a:t>39</a:t>
            </a:fld>
            <a:endParaRPr lang="en-GB" altLang="en-US" sz="1200">
              <a:latin typeface="Times" panose="02020603050405020304" pitchFamily="18" charset="0"/>
            </a:endParaRPr>
          </a:p>
        </p:txBody>
      </p:sp>
      <p:sp>
        <p:nvSpPr>
          <p:cNvPr id="91139" name="Rectangle 2">
            <a:extLst>
              <a:ext uri="{FF2B5EF4-FFF2-40B4-BE49-F238E27FC236}">
                <a16:creationId xmlns:a16="http://schemas.microsoft.com/office/drawing/2014/main" id="{CFCD1986-8256-4BE5-60FB-D379308CF0F6}"/>
              </a:ext>
            </a:extLst>
          </p:cNvPr>
          <p:cNvSpPr>
            <a:spLocks noGrp="1" noRot="1" noChangeAspect="1" noChangeArrowheads="1" noTextEdit="1"/>
          </p:cNvSpPr>
          <p:nvPr>
            <p:ph type="sldImg"/>
          </p:nvPr>
        </p:nvSpPr>
        <p:spPr>
          <a:ln cap="flat">
            <a:headEnd type="none" w="med" len="med"/>
            <a:tailEnd type="none" w="med" len="med"/>
          </a:ln>
        </p:spPr>
      </p:sp>
      <p:sp>
        <p:nvSpPr>
          <p:cNvPr id="91140" name="Rectangle 3">
            <a:extLst>
              <a:ext uri="{FF2B5EF4-FFF2-40B4-BE49-F238E27FC236}">
                <a16:creationId xmlns:a16="http://schemas.microsoft.com/office/drawing/2014/main" id="{40886B31-4AC5-6DA1-3DC3-0FBA8C6B1F4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8E7503A1-B132-3265-B961-B58C6B73A71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78A6EB6-481B-4B0B-8FD3-F8BE65F3512D}" type="slidenum">
              <a:rPr lang="en-GB" altLang="en-US" sz="1200">
                <a:latin typeface="Times" panose="02020603050405020304" pitchFamily="18" charset="0"/>
              </a:rPr>
              <a:pPr/>
              <a:t>4</a:t>
            </a:fld>
            <a:endParaRPr lang="en-GB" altLang="en-US" sz="1200">
              <a:latin typeface="Times" panose="02020603050405020304" pitchFamily="18" charset="0"/>
            </a:endParaRPr>
          </a:p>
        </p:txBody>
      </p:sp>
      <p:sp>
        <p:nvSpPr>
          <p:cNvPr id="53251" name="Rectangle 2">
            <a:extLst>
              <a:ext uri="{FF2B5EF4-FFF2-40B4-BE49-F238E27FC236}">
                <a16:creationId xmlns:a16="http://schemas.microsoft.com/office/drawing/2014/main" id="{4F737EE1-17FD-E31F-2BDE-1203F369E850}"/>
              </a:ext>
            </a:extLst>
          </p:cNvPr>
          <p:cNvSpPr>
            <a:spLocks noGrp="1" noRot="1" noChangeAspect="1" noChangeArrowheads="1" noTextEdit="1"/>
          </p:cNvSpPr>
          <p:nvPr>
            <p:ph type="sldImg"/>
          </p:nvPr>
        </p:nvSpPr>
        <p:spPr>
          <a:ln cap="flat">
            <a:headEnd type="none" w="med" len="med"/>
            <a:tailEnd type="none" w="med" len="med"/>
          </a:ln>
        </p:spPr>
      </p:sp>
      <p:sp>
        <p:nvSpPr>
          <p:cNvPr id="53252" name="Rectangle 3">
            <a:extLst>
              <a:ext uri="{FF2B5EF4-FFF2-40B4-BE49-F238E27FC236}">
                <a16:creationId xmlns:a16="http://schemas.microsoft.com/office/drawing/2014/main" id="{808B13EC-A218-02A2-9F1F-DA4A677E030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The timetable dates in this presentation are generic. For dates specific to the scheduled polls, see our website.</a:t>
            </a:r>
            <a:br>
              <a:rPr lang="en-US" altLang="en-US">
                <a:solidFill>
                  <a:srgbClr val="000000"/>
                </a:solidFill>
              </a:rPr>
            </a:br>
            <a:br>
              <a:rPr lang="en-US" altLang="en-US">
                <a:solidFill>
                  <a:srgbClr val="000000"/>
                </a:solidFill>
              </a:rPr>
            </a:br>
            <a:r>
              <a:rPr lang="en-US" altLang="en-US">
                <a:solidFill>
                  <a:srgbClr val="000000"/>
                </a:solidFill>
              </a:rPr>
              <a:t>Explain what E- means, i.e. number of working days before the date of poll. </a:t>
            </a:r>
          </a:p>
          <a:p>
            <a:pPr defTabSz="914400"/>
            <a:endParaRPr lang="en-US" altLang="en-US">
              <a:solidFill>
                <a:srgbClr val="000000"/>
              </a:solidFill>
            </a:endParaRPr>
          </a:p>
          <a:p>
            <a:pPr defTabSz="914400"/>
            <a:r>
              <a:rPr lang="en-US" altLang="en-US" b="0">
                <a:solidFill>
                  <a:srgbClr val="000000"/>
                </a:solidFill>
              </a:rPr>
              <a:t>Make it clear that the deadline for new postal vote applications or to make changes to existing postal or proxy votes has reverted to 5pm on -11 .</a:t>
            </a:r>
          </a:p>
          <a:p>
            <a:pPr defTabSz="914400"/>
            <a:endParaRPr lang="en-US" altLang="en-US">
              <a:solidFill>
                <a:srgbClr val="000000"/>
              </a:solidFill>
            </a:endParaRPr>
          </a:p>
          <a:p>
            <a:pPr defTabSz="914400"/>
            <a:r>
              <a:rPr lang="en-US" altLang="en-US">
                <a:solidFill>
                  <a:srgbClr val="000000"/>
                </a:solidFill>
              </a:rPr>
              <a:t>The deadline for cancellations for postal votes and proxy votes remains at 5pm on -11.</a:t>
            </a:r>
          </a:p>
          <a:p>
            <a:pPr defTabSz="914400"/>
            <a:endParaRPr lang="en-US" altLang="en-US">
              <a:solidFill>
                <a:srgbClr val="000000"/>
              </a:solidFill>
            </a:endParaRPr>
          </a:p>
          <a:p>
            <a:pPr defTabSz="914400"/>
            <a:endParaRPr lang="en-US" altLang="en-US">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01E6B9E0-846A-C929-3135-42FC3E76A187}"/>
              </a:ext>
            </a:extLst>
          </p:cNvPr>
          <p:cNvSpPr>
            <a:spLocks noGrp="1" noRot="1" noChangeAspect="1" noChangeArrowheads="1" noTextEdit="1"/>
          </p:cNvSpPr>
          <p:nvPr>
            <p:ph type="sldImg"/>
          </p:nvPr>
        </p:nvSpPr>
        <p:spPr>
          <a:ln cap="flat">
            <a:headEnd type="none" w="med" len="med"/>
            <a:tailEnd type="none" w="med" len="med"/>
          </a:ln>
        </p:spPr>
      </p:sp>
      <p:sp>
        <p:nvSpPr>
          <p:cNvPr id="90115" name="Notes Placeholder 2">
            <a:extLst>
              <a:ext uri="{FF2B5EF4-FFF2-40B4-BE49-F238E27FC236}">
                <a16:creationId xmlns:a16="http://schemas.microsoft.com/office/drawing/2014/main" id="{A7A53B51-F148-1897-6A33-10E51E4BCF68}"/>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Elections office – If each member of your team is responsible for a different element of the election it might be a good opportunity to highlight these, so that candidates and agents can call the officers direct.  </a:t>
            </a:r>
          </a:p>
          <a:p>
            <a:pPr defTabSz="914400"/>
            <a:endParaRPr lang="en-GB" altLang="en-US">
              <a:solidFill>
                <a:srgbClr val="000000"/>
              </a:solidFill>
              <a:latin typeface="Times" panose="02020603050405020304" pitchFamily="18" charset="0"/>
            </a:endParaRPr>
          </a:p>
        </p:txBody>
      </p:sp>
      <p:sp>
        <p:nvSpPr>
          <p:cNvPr id="92164" name="Slide Number Placeholder 3">
            <a:extLst>
              <a:ext uri="{FF2B5EF4-FFF2-40B4-BE49-F238E27FC236}">
                <a16:creationId xmlns:a16="http://schemas.microsoft.com/office/drawing/2014/main" id="{68FFB8EF-B839-0A27-50C4-24FAE3DF3F8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6E305C7-EB1A-4789-BBAB-9710F2E79B09}" type="slidenum">
              <a:rPr lang="en-GB" altLang="en-US" sz="1200">
                <a:latin typeface="Times" panose="02020603050405020304" pitchFamily="18" charset="0"/>
              </a:rPr>
              <a:pPr/>
              <a:t>40</a:t>
            </a:fld>
            <a:endParaRPr lang="en-GB" altLang="en-US" sz="1200">
              <a:latin typeface="Times" panose="02020603050405020304"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90527F17-6026-5BF1-D179-9214A611881D}"/>
              </a:ext>
            </a:extLst>
          </p:cNvPr>
          <p:cNvSpPr>
            <a:spLocks noGrp="1" noRot="1" noChangeAspect="1" noChangeArrowheads="1" noTextEdit="1"/>
          </p:cNvSpPr>
          <p:nvPr>
            <p:ph type="sldImg"/>
          </p:nvPr>
        </p:nvSpPr>
        <p:spPr>
          <a:ln cap="flat">
            <a:headEnd type="none" w="med" len="med"/>
            <a:tailEnd type="none" w="med" len="med"/>
          </a:ln>
        </p:spPr>
      </p:sp>
      <p:sp>
        <p:nvSpPr>
          <p:cNvPr id="93187" name="Notes Placeholder 2">
            <a:extLst>
              <a:ext uri="{FF2B5EF4-FFF2-40B4-BE49-F238E27FC236}">
                <a16:creationId xmlns:a16="http://schemas.microsoft.com/office/drawing/2014/main" id="{80F65615-818F-0E39-9740-6BCF6903508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93188" name="Slide Number Placeholder 3">
            <a:extLst>
              <a:ext uri="{FF2B5EF4-FFF2-40B4-BE49-F238E27FC236}">
                <a16:creationId xmlns:a16="http://schemas.microsoft.com/office/drawing/2014/main" id="{640D2F85-5204-4C55-2C76-F98C2CA9AA8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DA3CFFE-91BA-4B77-901A-2FACA08EAA15}" type="slidenum">
              <a:rPr lang="en-GB" altLang="en-US" sz="1200">
                <a:latin typeface="Times" panose="02020603050405020304" pitchFamily="18" charset="0"/>
              </a:rPr>
              <a:pPr/>
              <a:t>41</a:t>
            </a:fld>
            <a:endParaRPr lang="en-GB" altLang="en-US" sz="1200">
              <a:latin typeface="Times" panose="02020603050405020304" pitchFamily="18"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15B9FC50-3770-517F-993E-97C84898324F}"/>
              </a:ext>
            </a:extLst>
          </p:cNvPr>
          <p:cNvSpPr>
            <a:spLocks noGrp="1" noRot="1" noChangeAspect="1" noChangeArrowheads="1" noTextEdit="1"/>
          </p:cNvSpPr>
          <p:nvPr>
            <p:ph type="sldImg"/>
          </p:nvPr>
        </p:nvSpPr>
        <p:spPr>
          <a:ln cap="flat">
            <a:headEnd type="none" w="med" len="med"/>
            <a:tailEnd type="none" w="med" len="med"/>
          </a:ln>
        </p:spPr>
      </p:sp>
      <p:sp>
        <p:nvSpPr>
          <p:cNvPr id="94211" name="Notes Placeholder 2">
            <a:extLst>
              <a:ext uri="{FF2B5EF4-FFF2-40B4-BE49-F238E27FC236}">
                <a16:creationId xmlns:a16="http://schemas.microsoft.com/office/drawing/2014/main" id="{04E78BB2-5E2A-0D31-0578-7A7D038B82C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94212" name="Slide Number Placeholder 3">
            <a:extLst>
              <a:ext uri="{FF2B5EF4-FFF2-40B4-BE49-F238E27FC236}">
                <a16:creationId xmlns:a16="http://schemas.microsoft.com/office/drawing/2014/main" id="{E7CD153A-1A9C-E07D-5D15-744419DF28C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83711A51-4953-487F-92D4-C31A33DFF0BC}" type="slidenum">
              <a:rPr lang="en-GB" altLang="en-US" sz="1200">
                <a:latin typeface="Times" panose="02020603050405020304" pitchFamily="18" charset="0"/>
              </a:rPr>
              <a:pPr/>
              <a:t>42</a:t>
            </a:fld>
            <a:endParaRPr lang="en-GB" altLang="en-US" sz="12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6EE075DC-960F-4132-554A-85486DAF7C50}"/>
              </a:ext>
            </a:extLst>
          </p:cNvPr>
          <p:cNvSpPr>
            <a:spLocks noGrp="1" noRot="1" noChangeAspect="1" noChangeArrowheads="1" noTextEdit="1"/>
          </p:cNvSpPr>
          <p:nvPr>
            <p:ph type="sldImg"/>
          </p:nvPr>
        </p:nvSpPr>
        <p:spPr>
          <a:ln cap="flat">
            <a:headEnd type="none" w="med" len="med"/>
            <a:tailEnd type="none" w="med" len="med"/>
          </a:ln>
        </p:spPr>
      </p:sp>
      <p:sp>
        <p:nvSpPr>
          <p:cNvPr id="14339" name="Notes Placeholder 2">
            <a:extLst>
              <a:ext uri="{FF2B5EF4-FFF2-40B4-BE49-F238E27FC236}">
                <a16:creationId xmlns:a16="http://schemas.microsoft.com/office/drawing/2014/main" id="{CB00445A-C1C7-58FE-5BB9-18109CE9F550}"/>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Deadline for ordinary proxy votes 5pm on – 6 </a:t>
            </a:r>
          </a:p>
          <a:p>
            <a:pPr defTabSz="914400"/>
            <a:endParaRPr lang="en-GB" altLang="en-US" dirty="0">
              <a:solidFill>
                <a:srgbClr val="000000"/>
              </a:solidFill>
              <a:latin typeface="Times" panose="02020603050405020304" pitchFamily="18" charset="0"/>
            </a:endParaRPr>
          </a:p>
          <a:p>
            <a:pPr defTabSz="914400"/>
            <a:r>
              <a:rPr lang="en-US" altLang="en-US" dirty="0">
                <a:solidFill>
                  <a:srgbClr val="000000"/>
                </a:solidFill>
              </a:rPr>
              <a:t>Emergency proxies </a:t>
            </a:r>
            <a:r>
              <a:rPr lang="en-US" altLang="en-US" dirty="0">
                <a:solidFill>
                  <a:srgbClr val="000000"/>
                </a:solidFill>
                <a:latin typeface="Times" panose="02020603050405020304" pitchFamily="18" charset="0"/>
              </a:rPr>
              <a:t>–</a:t>
            </a:r>
            <a:r>
              <a:rPr lang="en-US" altLang="en-US" dirty="0">
                <a:solidFill>
                  <a:srgbClr val="000000"/>
                </a:solidFill>
              </a:rPr>
              <a:t> available only if after the deadline for applications E-6.  Applications must be made by 5pm on polling day.</a:t>
            </a:r>
          </a:p>
          <a:p>
            <a:pPr defTabSz="914400"/>
            <a:r>
              <a:rPr lang="en-GB" altLang="en-US" dirty="0">
                <a:solidFill>
                  <a:srgbClr val="000000"/>
                </a:solidFill>
                <a:latin typeface="Times" panose="02020603050405020304" pitchFamily="18" charset="0"/>
              </a:rPr>
              <a:t>Available on the grounds of; </a:t>
            </a:r>
          </a:p>
          <a:p>
            <a:pPr defTabSz="914400">
              <a:buFontTx/>
              <a:buChar char="-"/>
            </a:pPr>
            <a:r>
              <a:rPr lang="en-GB" altLang="en-US" dirty="0">
                <a:solidFill>
                  <a:srgbClr val="000000"/>
                </a:solidFill>
                <a:latin typeface="Times" panose="02020603050405020304" pitchFamily="18" charset="0"/>
              </a:rPr>
              <a:t>Disability, illness or medical condition suffered after that deadline (or for applicants who suffered a disability before the deadline, their disability mean that they could not reasonably have made an application in time), </a:t>
            </a:r>
          </a:p>
          <a:p>
            <a:pPr defTabSz="914400">
              <a:buFontTx/>
              <a:buChar char="-"/>
            </a:pPr>
            <a:r>
              <a:rPr lang="en-GB" altLang="en-US" dirty="0">
                <a:solidFill>
                  <a:srgbClr val="000000"/>
                </a:solidFill>
                <a:latin typeface="Times" panose="02020603050405020304" pitchFamily="18" charset="0"/>
              </a:rPr>
              <a:t>work/service reason, </a:t>
            </a:r>
          </a:p>
          <a:p>
            <a:pPr defTabSz="914400">
              <a:buFontTx/>
              <a:buChar char="-"/>
            </a:pPr>
            <a:r>
              <a:rPr lang="en-GB" altLang="en-US" dirty="0">
                <a:solidFill>
                  <a:srgbClr val="000000"/>
                </a:solidFill>
                <a:latin typeface="Times" panose="02020603050405020304" pitchFamily="18" charset="0"/>
              </a:rPr>
              <a:t>being detained in hospital under the civil sections of the Mental Health Act, or </a:t>
            </a:r>
          </a:p>
          <a:p>
            <a:pPr defTabSz="914400">
              <a:buFontTx/>
              <a:buChar char="-"/>
            </a:pPr>
            <a:r>
              <a:rPr lang="en-GB" altLang="en-US" dirty="0">
                <a:solidFill>
                  <a:srgbClr val="000000"/>
                </a:solidFill>
                <a:latin typeface="Times" panose="02020603050405020304" pitchFamily="18" charset="0"/>
              </a:rPr>
              <a:t>for Scottish prisoners serving a sentence of 12 months or less. </a:t>
            </a:r>
          </a:p>
          <a:p>
            <a:pPr defTabSz="914400"/>
            <a:endParaRPr lang="en-GB" altLang="en-US" dirty="0">
              <a:solidFill>
                <a:srgbClr val="FF0000"/>
              </a:solidFill>
              <a:latin typeface="Times" panose="02020603050405020304" pitchFamily="18" charset="0"/>
            </a:endParaRPr>
          </a:p>
          <a:p>
            <a:pPr defTabSz="914400"/>
            <a:r>
              <a:rPr lang="en-GB" altLang="en-US" dirty="0">
                <a:solidFill>
                  <a:srgbClr val="FF0000"/>
                </a:solidFill>
                <a:latin typeface="Times" panose="02020603050405020304" pitchFamily="18" charset="0"/>
              </a:rPr>
              <a:t>Highlight: agent deadlines &amp; spending returns</a:t>
            </a:r>
          </a:p>
        </p:txBody>
      </p:sp>
      <p:sp>
        <p:nvSpPr>
          <p:cNvPr id="54276" name="Slide Number Placeholder 3">
            <a:extLst>
              <a:ext uri="{FF2B5EF4-FFF2-40B4-BE49-F238E27FC236}">
                <a16:creationId xmlns:a16="http://schemas.microsoft.com/office/drawing/2014/main" id="{43FC6BF7-67D5-5122-0A92-FEC5D7950DE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B7B0A88-39E2-4F79-ABA1-704DFC8F709E}" type="slidenum">
              <a:rPr lang="en-GB" altLang="en-US" sz="1200">
                <a:latin typeface="Times" panose="02020603050405020304" pitchFamily="18" charset="0"/>
              </a:rPr>
              <a:pPr/>
              <a:t>5</a:t>
            </a:fld>
            <a:endParaRPr lang="en-GB" altLang="en-US" sz="1200">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E01620AE-6022-8FC9-ED13-5CB3CACC0E9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79A2E247-7766-49AE-8098-30E8B983BA8C}" type="slidenum">
              <a:rPr lang="en-GB" altLang="en-US" sz="1200">
                <a:latin typeface="Times" panose="02020603050405020304" pitchFamily="18" charset="0"/>
              </a:rPr>
              <a:pPr/>
              <a:t>6</a:t>
            </a:fld>
            <a:endParaRPr lang="en-GB" altLang="en-US" sz="1200">
              <a:latin typeface="Times" panose="02020603050405020304" pitchFamily="18" charset="0"/>
            </a:endParaRPr>
          </a:p>
        </p:txBody>
      </p:sp>
      <p:sp>
        <p:nvSpPr>
          <p:cNvPr id="56323" name="Rectangle 2">
            <a:extLst>
              <a:ext uri="{FF2B5EF4-FFF2-40B4-BE49-F238E27FC236}">
                <a16:creationId xmlns:a16="http://schemas.microsoft.com/office/drawing/2014/main" id="{4E36F223-9193-6051-214B-F16EF75C8227}"/>
              </a:ext>
            </a:extLst>
          </p:cNvPr>
          <p:cNvSpPr>
            <a:spLocks noGrp="1" noRot="1" noChangeAspect="1" noChangeArrowheads="1" noTextEdit="1"/>
          </p:cNvSpPr>
          <p:nvPr>
            <p:ph type="sldImg"/>
          </p:nvPr>
        </p:nvSpPr>
        <p:spPr>
          <a:ln cap="flat">
            <a:headEnd type="none" w="med" len="med"/>
            <a:tailEnd type="none" w="med" len="med"/>
          </a:ln>
        </p:spPr>
      </p:sp>
      <p:sp>
        <p:nvSpPr>
          <p:cNvPr id="56324" name="Rectangle 3">
            <a:extLst>
              <a:ext uri="{FF2B5EF4-FFF2-40B4-BE49-F238E27FC236}">
                <a16:creationId xmlns:a16="http://schemas.microsoft.com/office/drawing/2014/main" id="{1CC7C02B-8A2D-6F42-A9A5-1E5327FF157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There is no requirement in law to be a registered elector in Scotland.</a:t>
            </a:r>
          </a:p>
          <a:p>
            <a:pPr defTabSz="914400"/>
            <a:endParaRPr lang="en-US" altLang="en-US">
              <a:solidFill>
                <a:srgbClr val="000000"/>
              </a:solidFill>
            </a:endParaRPr>
          </a:p>
          <a:p>
            <a:pPr defTabSz="914400"/>
            <a:r>
              <a:rPr lang="en-US" altLang="en-US">
                <a:solidFill>
                  <a:srgbClr val="000000"/>
                </a:solidFill>
              </a:rPr>
              <a:t>An eligible Commonwealth citizen is a Commonwealth citizen who either does not need leave to enter or remain in the UK or has indefinite leave to remain in the UK.</a:t>
            </a:r>
          </a:p>
          <a:p>
            <a:pPr defTabSz="914400"/>
            <a:endParaRPr lang="en-US" altLang="en-US">
              <a:solidFill>
                <a:srgbClr val="000000"/>
              </a:solidFill>
            </a:endParaRPr>
          </a:p>
          <a:p>
            <a:pPr defTabSz="914400"/>
            <a:r>
              <a:rPr lang="en-US" altLang="en-US">
                <a:solidFill>
                  <a:srgbClr val="000000"/>
                </a:solidFill>
              </a:rPr>
              <a:t>An eligible qualifying foreign national is a person who is not a Commonwealth citizen or a citizen of the Republic of Ireland and has (or is to be treated as having) any description of such leave. </a:t>
            </a:r>
          </a:p>
          <a:p>
            <a:pPr defTabSz="914400"/>
            <a:endParaRPr lang="en-US" alt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C0831399-9DFC-89D0-185F-214A0E7964F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835633E9-88F3-4C45-8CE8-B64677A5C18D}" type="slidenum">
              <a:rPr lang="en-GB" altLang="en-US" sz="1200">
                <a:latin typeface="Times" panose="02020603050405020304" pitchFamily="18" charset="0"/>
              </a:rPr>
              <a:pPr/>
              <a:t>7</a:t>
            </a:fld>
            <a:endParaRPr lang="en-GB" altLang="en-US" sz="1200">
              <a:latin typeface="Times" panose="02020603050405020304" pitchFamily="18" charset="0"/>
            </a:endParaRPr>
          </a:p>
        </p:txBody>
      </p:sp>
      <p:sp>
        <p:nvSpPr>
          <p:cNvPr id="57347" name="Rectangle 2">
            <a:extLst>
              <a:ext uri="{FF2B5EF4-FFF2-40B4-BE49-F238E27FC236}">
                <a16:creationId xmlns:a16="http://schemas.microsoft.com/office/drawing/2014/main" id="{BD141C00-E203-4F10-080F-4971B743CABC}"/>
              </a:ext>
            </a:extLst>
          </p:cNvPr>
          <p:cNvSpPr>
            <a:spLocks noGrp="1" noRot="1" noChangeAspect="1" noChangeArrowheads="1" noTextEdit="1"/>
          </p:cNvSpPr>
          <p:nvPr>
            <p:ph type="sldImg"/>
          </p:nvPr>
        </p:nvSpPr>
        <p:spPr>
          <a:ln cap="flat">
            <a:headEnd type="none" w="med" len="med"/>
            <a:tailEnd type="none" w="med" len="med"/>
          </a:ln>
        </p:spPr>
      </p:sp>
      <p:sp>
        <p:nvSpPr>
          <p:cNvPr id="20484" name="Rectangle 3">
            <a:extLst>
              <a:ext uri="{FF2B5EF4-FFF2-40B4-BE49-F238E27FC236}">
                <a16:creationId xmlns:a16="http://schemas.microsoft.com/office/drawing/2014/main" id="{27B7F901-20D8-6B59-ED32-8DAA513E9DCA}"/>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b="1">
                <a:solidFill>
                  <a:srgbClr val="000000"/>
                </a:solidFill>
                <a:latin typeface="Times" panose="02020603050405020304" pitchFamily="18" charset="0"/>
              </a:rPr>
              <a:t>Emphasise this list is NOT comprehensive. </a:t>
            </a:r>
            <a:r>
              <a:rPr lang="en-GB" altLang="en-US">
                <a:solidFill>
                  <a:srgbClr val="000000"/>
                </a:solidFill>
                <a:latin typeface="Times" panose="02020603050405020304" pitchFamily="18" charset="0"/>
              </a:rPr>
              <a:t>Candidates should read “What do I need to know before I stand as a candidate” in the Commission’s guidance for candidates and agents for further information on disqualifications.  </a:t>
            </a:r>
          </a:p>
          <a:p>
            <a:pPr defTabSz="914400"/>
            <a:endParaRPr lang="en-GB" altLang="en-US">
              <a:solidFill>
                <a:srgbClr val="000000"/>
              </a:solidFill>
              <a:latin typeface="Times" panose="02020603050405020304" pitchFamily="18" charset="0"/>
            </a:endParaRPr>
          </a:p>
          <a:p>
            <a:pPr defTabSz="914400"/>
            <a:r>
              <a:rPr lang="en-US" altLang="en-US">
                <a:solidFill>
                  <a:srgbClr val="000000"/>
                </a:solidFill>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p>
          <a:p>
            <a:pPr defTabSz="914400"/>
            <a:endParaRPr lang="en-US" altLang="en-US">
              <a:solidFill>
                <a:srgbClr val="000000"/>
              </a:solidFill>
            </a:endParaRPr>
          </a:p>
          <a:p>
            <a:pPr defTabSz="914400"/>
            <a:r>
              <a:rPr lang="en-US" altLang="en-US">
                <a:solidFill>
                  <a:srgbClr val="000000"/>
                </a:solidFill>
              </a:rPr>
              <a:t>The Returning Officer will not be able to confirm whether or not candidates are disqualified.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ED5FB6AD-7F80-3B25-A34C-A3F09C7E131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76CB300-5651-4C06-B83F-6E3F5F83934E}" type="slidenum">
              <a:rPr lang="en-GB" altLang="en-US" sz="1200">
                <a:latin typeface="Times" panose="02020603050405020304" pitchFamily="18" charset="0"/>
              </a:rPr>
              <a:pPr/>
              <a:t>8</a:t>
            </a:fld>
            <a:endParaRPr lang="en-GB" altLang="en-US" sz="1200">
              <a:latin typeface="Times" panose="02020603050405020304" pitchFamily="18" charset="0"/>
            </a:endParaRPr>
          </a:p>
        </p:txBody>
      </p:sp>
      <p:sp>
        <p:nvSpPr>
          <p:cNvPr id="58371" name="Rectangle 2">
            <a:extLst>
              <a:ext uri="{FF2B5EF4-FFF2-40B4-BE49-F238E27FC236}">
                <a16:creationId xmlns:a16="http://schemas.microsoft.com/office/drawing/2014/main" id="{80515F0E-8CE5-6B9C-F680-0B10A51A038A}"/>
              </a:ext>
            </a:extLst>
          </p:cNvPr>
          <p:cNvSpPr>
            <a:spLocks noGrp="1" noRot="1" noChangeAspect="1" noChangeArrowheads="1" noTextEdit="1"/>
          </p:cNvSpPr>
          <p:nvPr>
            <p:ph type="sldImg"/>
          </p:nvPr>
        </p:nvSpPr>
        <p:spPr>
          <a:ln cap="flat">
            <a:headEnd type="none" w="med" len="med"/>
            <a:tailEnd type="none" w="med" len="med"/>
          </a:ln>
        </p:spPr>
      </p:sp>
      <p:sp>
        <p:nvSpPr>
          <p:cNvPr id="22532" name="Rectangle 3">
            <a:extLst>
              <a:ext uri="{FF2B5EF4-FFF2-40B4-BE49-F238E27FC236}">
                <a16:creationId xmlns:a16="http://schemas.microsoft.com/office/drawing/2014/main" id="{C9463B6E-F520-EB50-D58A-C7805BA022D9}"/>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b="1">
                <a:solidFill>
                  <a:srgbClr val="000000"/>
                </a:solidFill>
                <a:latin typeface="Times" panose="02020603050405020304" pitchFamily="18" charset="0"/>
              </a:rPr>
              <a:t>Emphasise this list is NOT comprehensive. </a:t>
            </a:r>
            <a:r>
              <a:rPr lang="en-GB" altLang="en-US">
                <a:solidFill>
                  <a:srgbClr val="000000"/>
                </a:solidFill>
                <a:latin typeface="Times" panose="02020603050405020304" pitchFamily="18" charset="0"/>
              </a:rPr>
              <a:t>Candidates should read “What do I need to know before I stand as a candidate” in the Commission’s guidance for candidates and agents for further information on disqualifications.  </a:t>
            </a:r>
          </a:p>
          <a:p>
            <a:pPr defTabSz="914400"/>
            <a:endParaRPr lang="en-GB" altLang="en-US">
              <a:solidFill>
                <a:srgbClr val="000000"/>
              </a:solidFill>
              <a:latin typeface="Times" panose="02020603050405020304" pitchFamily="18" charset="0"/>
            </a:endParaRPr>
          </a:p>
          <a:p>
            <a:pPr defTabSz="914400"/>
            <a:r>
              <a:rPr lang="en-US" altLang="en-US">
                <a:solidFill>
                  <a:srgbClr val="000000"/>
                </a:solidFill>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p>
          <a:p>
            <a:pPr defTabSz="914400"/>
            <a:endParaRPr lang="en-US" altLang="en-US">
              <a:solidFill>
                <a:srgbClr val="000000"/>
              </a:solidFill>
            </a:endParaRPr>
          </a:p>
          <a:p>
            <a:pPr defTabSz="914400"/>
            <a:r>
              <a:rPr lang="en-US" altLang="en-US">
                <a:solidFill>
                  <a:srgbClr val="000000"/>
                </a:solidFill>
              </a:rPr>
              <a:t>The Returning Officer will not be able to confirm whether or not candidates are disqualified.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3623FBCB-D850-1E97-0B5A-ACD86EACFF8D}"/>
              </a:ext>
            </a:extLst>
          </p:cNvPr>
          <p:cNvSpPr>
            <a:spLocks noGrp="1" noRot="1" noChangeAspect="1" noChangeArrowheads="1" noTextEdit="1"/>
          </p:cNvSpPr>
          <p:nvPr>
            <p:ph type="sldImg"/>
          </p:nvPr>
        </p:nvSpPr>
        <p:spPr>
          <a:ln cap="flat">
            <a:headEnd type="none" w="med" len="med"/>
            <a:tailEnd type="none" w="med" len="med"/>
          </a:ln>
        </p:spPr>
      </p:sp>
      <p:sp>
        <p:nvSpPr>
          <p:cNvPr id="59395" name="Notes Placeholder 2">
            <a:extLst>
              <a:ext uri="{FF2B5EF4-FFF2-40B4-BE49-F238E27FC236}">
                <a16:creationId xmlns:a16="http://schemas.microsoft.com/office/drawing/2014/main" id="{147EB197-8632-8853-6215-F20A8E13913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59396" name="Slide Number Placeholder 3">
            <a:extLst>
              <a:ext uri="{FF2B5EF4-FFF2-40B4-BE49-F238E27FC236}">
                <a16:creationId xmlns:a16="http://schemas.microsoft.com/office/drawing/2014/main" id="{1E61DCE5-22BA-F8E0-A246-113C52618DB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3CAB46D-5987-4E69-B05F-C91ED763EC32}" type="slidenum">
              <a:rPr lang="en-GB" altLang="en-US" sz="1200">
                <a:latin typeface="Times" panose="02020603050405020304" pitchFamily="18" charset="0"/>
              </a:rPr>
              <a:pPr/>
              <a:t>9</a:t>
            </a:fld>
            <a:endParaRPr lang="en-GB" altLang="en-US" sz="1200">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B5C6BBC8-4C0D-9845-AB50-44FA9478B4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974AB543-6547-46FC-4610-8430A168CEE7}"/>
              </a:ext>
            </a:extLst>
          </p:cNvPr>
          <p:cNvSpPr>
            <a:spLocks noGrp="1" noChangeArrowheads="1"/>
          </p:cNvSpPr>
          <p:nvPr>
            <p:ph type="sldNum" sz="quarter" idx="10"/>
          </p:nvPr>
        </p:nvSpPr>
        <p:spPr>
          <a:ln cap="flat" algn="ctr">
            <a:round/>
            <a:headEnd type="none" w="med" len="med"/>
            <a:tailEnd type="none" w="med" len="med"/>
          </a:ln>
        </p:spPr>
        <p:txBody>
          <a:bodyPr/>
          <a:lstStyle>
            <a:lvl1pPr>
              <a:defRPr>
                <a:solidFill>
                  <a:srgbClr val="FFFFFF"/>
                </a:solidFill>
              </a:defRPr>
            </a:lvl1pPr>
          </a:lstStyle>
          <a:p>
            <a:fld id="{B9C0B77A-6BA7-4A66-BF4A-9FF05AD2CACF}" type="slidenum">
              <a:rPr lang="en-GB" altLang="en-US"/>
              <a:pPr/>
              <a:t>‹#›</a:t>
            </a:fld>
            <a:endParaRPr lang="en-GB" altLang="en-US"/>
          </a:p>
        </p:txBody>
      </p:sp>
      <p:sp>
        <p:nvSpPr>
          <p:cNvPr id="4" name="Date Placeholder 4">
            <a:extLst>
              <a:ext uri="{FF2B5EF4-FFF2-40B4-BE49-F238E27FC236}">
                <a16:creationId xmlns:a16="http://schemas.microsoft.com/office/drawing/2014/main" id="{3D85B216-BA59-5FD3-5B07-C553763DADCE}"/>
              </a:ext>
            </a:extLst>
          </p:cNvPr>
          <p:cNvSpPr>
            <a:spLocks noGrp="1" noChangeArrowheads="1"/>
          </p:cNvSpPr>
          <p:nvPr>
            <p:ph type="dt" sz="half" idx="11"/>
          </p:nvPr>
        </p:nvSpPr>
        <p:spPr>
          <a:ln cap="flat" algn="ctr">
            <a:round/>
            <a:headEnd type="none" w="med" len="med"/>
            <a:tailEnd type="none" w="med" len="med"/>
          </a:ln>
        </p:spPr>
        <p:txBody>
          <a:bodyPr/>
          <a:lstStyle>
            <a:lvl1pPr>
              <a:defRPr/>
            </a:lvl1pPr>
          </a:lstStyle>
          <a:p>
            <a:endParaRPr lang="en-GB"/>
          </a:p>
        </p:txBody>
      </p:sp>
      <p:sp>
        <p:nvSpPr>
          <p:cNvPr id="5" name="Footer Placeholder 5">
            <a:extLst>
              <a:ext uri="{FF2B5EF4-FFF2-40B4-BE49-F238E27FC236}">
                <a16:creationId xmlns:a16="http://schemas.microsoft.com/office/drawing/2014/main" id="{706DCAAC-D252-EDB8-3785-DA0073A7179A}"/>
              </a:ext>
            </a:extLst>
          </p:cNvPr>
          <p:cNvSpPr>
            <a:spLocks noGrp="1" noChangeArrowheads="1"/>
          </p:cNvSpPr>
          <p:nvPr>
            <p:ph type="ftr" sz="quarter" idx="12"/>
          </p:nvPr>
        </p:nvSpPr>
        <p:spPr>
          <a:ln cap="flat" algn="ctr">
            <a:round/>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3911998840"/>
      </p:ext>
    </p:extLst>
  </p:cSld>
  <p:clrMapOvr>
    <a:overrideClrMapping bg1="dk2" tx1="lt1" bg2="dk1"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5215A9D6-D5EB-3419-0DC2-5944FF3F53B5}"/>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59EEED23-003C-1548-1545-DBDB65E591DF}"/>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2790F369-56EC-B664-5200-88CF65CD530D}"/>
              </a:ext>
            </a:extLst>
          </p:cNvPr>
          <p:cNvSpPr>
            <a:spLocks noGrp="1" noChangeArrowheads="1"/>
          </p:cNvSpPr>
          <p:nvPr>
            <p:ph type="sldNum" sz="quarter" idx="12"/>
          </p:nvPr>
        </p:nvSpPr>
        <p:spPr>
          <a:ln/>
        </p:spPr>
        <p:txBody>
          <a:bodyPr/>
          <a:lstStyle>
            <a:lvl1pPr>
              <a:defRPr/>
            </a:lvl1pPr>
          </a:lstStyle>
          <a:p>
            <a:fld id="{2263B38D-6D6A-43C4-8550-361DC78C7299}" type="slidenum">
              <a:rPr lang="en-GB" altLang="en-US"/>
              <a:pPr/>
              <a:t>‹#›</a:t>
            </a:fld>
            <a:endParaRPr lang="en-GB" altLang="en-US"/>
          </a:p>
        </p:txBody>
      </p:sp>
    </p:spTree>
    <p:extLst>
      <p:ext uri="{BB962C8B-B14F-4D97-AF65-F5344CB8AC3E}">
        <p14:creationId xmlns:p14="http://schemas.microsoft.com/office/powerpoint/2010/main" val="35897329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BBFD879D-7B1B-2CC7-D3FA-C9F5DA109E9B}"/>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0FE0F107-516B-0F3F-94C0-8DA890878E62}"/>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69725E05-831E-D2C9-5109-37BB49A7F5B9}"/>
              </a:ext>
            </a:extLst>
          </p:cNvPr>
          <p:cNvSpPr>
            <a:spLocks noGrp="1" noChangeArrowheads="1"/>
          </p:cNvSpPr>
          <p:nvPr>
            <p:ph type="sldNum" sz="quarter" idx="12"/>
          </p:nvPr>
        </p:nvSpPr>
        <p:spPr>
          <a:ln/>
        </p:spPr>
        <p:txBody>
          <a:bodyPr/>
          <a:lstStyle>
            <a:lvl1pPr>
              <a:defRPr/>
            </a:lvl1pPr>
          </a:lstStyle>
          <a:p>
            <a:fld id="{0F394B87-7756-4319-8BCE-8F5A406D49EC}" type="slidenum">
              <a:rPr lang="en-GB" altLang="en-US"/>
              <a:pPr/>
              <a:t>‹#›</a:t>
            </a:fld>
            <a:endParaRPr lang="en-GB" altLang="en-US"/>
          </a:p>
        </p:txBody>
      </p:sp>
    </p:spTree>
    <p:extLst>
      <p:ext uri="{BB962C8B-B14F-4D97-AF65-F5344CB8AC3E}">
        <p14:creationId xmlns:p14="http://schemas.microsoft.com/office/powerpoint/2010/main" val="259392838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B4BF0692-6DEE-1FA4-480A-43133A908B1C}"/>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863E2B2D-10F3-A834-169A-D0A51F957C3C}"/>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9279FAF7-5559-2684-27C4-9BFD4717BB1B}"/>
              </a:ext>
            </a:extLst>
          </p:cNvPr>
          <p:cNvSpPr>
            <a:spLocks noGrp="1" noChangeArrowheads="1"/>
          </p:cNvSpPr>
          <p:nvPr>
            <p:ph type="sldNum" sz="quarter" idx="12"/>
          </p:nvPr>
        </p:nvSpPr>
        <p:spPr>
          <a:ln/>
        </p:spPr>
        <p:txBody>
          <a:bodyPr/>
          <a:lstStyle>
            <a:lvl1pPr>
              <a:defRPr/>
            </a:lvl1pPr>
          </a:lstStyle>
          <a:p>
            <a:fld id="{C48C8E4A-766D-4726-9B26-E7EB61FCEA5B}" type="slidenum">
              <a:rPr lang="en-GB" altLang="en-US"/>
              <a:pPr/>
              <a:t>‹#›</a:t>
            </a:fld>
            <a:endParaRPr lang="en-GB" altLang="en-US"/>
          </a:p>
        </p:txBody>
      </p:sp>
    </p:spTree>
    <p:extLst>
      <p:ext uri="{BB962C8B-B14F-4D97-AF65-F5344CB8AC3E}">
        <p14:creationId xmlns:p14="http://schemas.microsoft.com/office/powerpoint/2010/main" val="383716979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FCFE6EB3-6517-51BA-1A46-62EB0BCF77E0}"/>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5449B83E-19B3-906D-5E83-E247A53B87F8}"/>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7026563C-DC24-9D6F-AA95-D677EB5035C6}"/>
              </a:ext>
            </a:extLst>
          </p:cNvPr>
          <p:cNvSpPr>
            <a:spLocks noGrp="1" noChangeArrowheads="1"/>
          </p:cNvSpPr>
          <p:nvPr>
            <p:ph type="sldNum" sz="quarter" idx="12"/>
          </p:nvPr>
        </p:nvSpPr>
        <p:spPr>
          <a:ln/>
        </p:spPr>
        <p:txBody>
          <a:bodyPr/>
          <a:lstStyle>
            <a:lvl1pPr>
              <a:defRPr/>
            </a:lvl1pPr>
          </a:lstStyle>
          <a:p>
            <a:fld id="{46013FFF-7CDF-4618-AB61-03A6D49273F8}" type="slidenum">
              <a:rPr lang="en-GB" altLang="en-US"/>
              <a:pPr/>
              <a:t>‹#›</a:t>
            </a:fld>
            <a:endParaRPr lang="en-GB" altLang="en-US"/>
          </a:p>
        </p:txBody>
      </p:sp>
    </p:spTree>
    <p:extLst>
      <p:ext uri="{BB962C8B-B14F-4D97-AF65-F5344CB8AC3E}">
        <p14:creationId xmlns:p14="http://schemas.microsoft.com/office/powerpoint/2010/main" val="45269958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0541416A-F342-A744-BA69-FF46611E8AEF}"/>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24BDBE93-7920-93C9-E96D-E47AF234A07E}"/>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B7875DDD-EFF3-B222-1829-C2B176386127}"/>
              </a:ext>
            </a:extLst>
          </p:cNvPr>
          <p:cNvSpPr>
            <a:spLocks noGrp="1" noChangeArrowheads="1"/>
          </p:cNvSpPr>
          <p:nvPr>
            <p:ph type="sldNum" sz="quarter" idx="12"/>
          </p:nvPr>
        </p:nvSpPr>
        <p:spPr>
          <a:ln/>
        </p:spPr>
        <p:txBody>
          <a:bodyPr/>
          <a:lstStyle>
            <a:lvl1pPr>
              <a:defRPr/>
            </a:lvl1pPr>
          </a:lstStyle>
          <a:p>
            <a:fld id="{BAC9FD03-519C-458E-949C-85F9A5D51781}" type="slidenum">
              <a:rPr lang="en-GB" altLang="en-US"/>
              <a:pPr/>
              <a:t>‹#›</a:t>
            </a:fld>
            <a:endParaRPr lang="en-GB" altLang="en-US"/>
          </a:p>
        </p:txBody>
      </p:sp>
    </p:spTree>
    <p:extLst>
      <p:ext uri="{BB962C8B-B14F-4D97-AF65-F5344CB8AC3E}">
        <p14:creationId xmlns:p14="http://schemas.microsoft.com/office/powerpoint/2010/main" val="34542487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E40C13A8-8123-B657-27BA-43E0B618FC4F}"/>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FB266ED7-DCB9-D8BC-0864-BAC9218335F4}"/>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93460391-9129-2D7E-9512-48FCD565FE73}"/>
              </a:ext>
            </a:extLst>
          </p:cNvPr>
          <p:cNvSpPr>
            <a:spLocks noGrp="1" noChangeArrowheads="1"/>
          </p:cNvSpPr>
          <p:nvPr>
            <p:ph type="sldNum" sz="quarter" idx="12"/>
          </p:nvPr>
        </p:nvSpPr>
        <p:spPr>
          <a:ln/>
        </p:spPr>
        <p:txBody>
          <a:bodyPr/>
          <a:lstStyle>
            <a:lvl1pPr>
              <a:defRPr/>
            </a:lvl1pPr>
          </a:lstStyle>
          <a:p>
            <a:fld id="{C1AD007C-EECF-46A5-84CB-9EB41F7224B9}" type="slidenum">
              <a:rPr lang="en-GB" altLang="en-US"/>
              <a:pPr/>
              <a:t>‹#›</a:t>
            </a:fld>
            <a:endParaRPr lang="en-GB" altLang="en-US"/>
          </a:p>
        </p:txBody>
      </p:sp>
    </p:spTree>
    <p:extLst>
      <p:ext uri="{BB962C8B-B14F-4D97-AF65-F5344CB8AC3E}">
        <p14:creationId xmlns:p14="http://schemas.microsoft.com/office/powerpoint/2010/main" val="146107394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4">
            <a:extLst>
              <a:ext uri="{FF2B5EF4-FFF2-40B4-BE49-F238E27FC236}">
                <a16:creationId xmlns:a16="http://schemas.microsoft.com/office/drawing/2014/main" id="{EDCC7B00-3B74-70FE-FBDB-3F7B802BDB18}"/>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D6F49D3B-12D6-6DF3-AD4F-54F6188B42B8}"/>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37C2A400-1DA7-E6A2-1B10-E19CA82A26EE}"/>
              </a:ext>
            </a:extLst>
          </p:cNvPr>
          <p:cNvSpPr>
            <a:spLocks noGrp="1" noChangeArrowheads="1"/>
          </p:cNvSpPr>
          <p:nvPr>
            <p:ph type="sldNum" sz="quarter" idx="12"/>
          </p:nvPr>
        </p:nvSpPr>
        <p:spPr>
          <a:ln/>
        </p:spPr>
        <p:txBody>
          <a:bodyPr/>
          <a:lstStyle>
            <a:lvl1pPr>
              <a:defRPr/>
            </a:lvl1pPr>
          </a:lstStyle>
          <a:p>
            <a:fld id="{1A83AA8B-F84E-41A8-B9A7-927B42D6B2FC}" type="slidenum">
              <a:rPr lang="en-GB" altLang="en-US"/>
              <a:pPr/>
              <a:t>‹#›</a:t>
            </a:fld>
            <a:endParaRPr lang="en-GB" altLang="en-US"/>
          </a:p>
        </p:txBody>
      </p:sp>
    </p:spTree>
    <p:extLst>
      <p:ext uri="{BB962C8B-B14F-4D97-AF65-F5344CB8AC3E}">
        <p14:creationId xmlns:p14="http://schemas.microsoft.com/office/powerpoint/2010/main" val="425608926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5945110B-4376-6E95-5CFC-140E978DEF42}"/>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FF2598D7-BE72-2D57-B1BD-65F52CDD2A69}"/>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3456B7E9-0B56-C7A9-EA08-091C9F9338AF}"/>
              </a:ext>
            </a:extLst>
          </p:cNvPr>
          <p:cNvSpPr>
            <a:spLocks noGrp="1" noChangeArrowheads="1"/>
          </p:cNvSpPr>
          <p:nvPr>
            <p:ph type="sldNum" sz="quarter" idx="12"/>
          </p:nvPr>
        </p:nvSpPr>
        <p:spPr>
          <a:ln/>
        </p:spPr>
        <p:txBody>
          <a:bodyPr/>
          <a:lstStyle>
            <a:lvl1pPr>
              <a:defRPr/>
            </a:lvl1pPr>
          </a:lstStyle>
          <a:p>
            <a:fld id="{4B6F1EB6-2079-4D77-8E46-971CAED4AF75}" type="slidenum">
              <a:rPr lang="en-GB" altLang="en-US"/>
              <a:pPr/>
              <a:t>‹#›</a:t>
            </a:fld>
            <a:endParaRPr lang="en-GB" altLang="en-US"/>
          </a:p>
        </p:txBody>
      </p:sp>
    </p:spTree>
    <p:extLst>
      <p:ext uri="{BB962C8B-B14F-4D97-AF65-F5344CB8AC3E}">
        <p14:creationId xmlns:p14="http://schemas.microsoft.com/office/powerpoint/2010/main" val="195505514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Rectangle 4">
            <a:extLst>
              <a:ext uri="{FF2B5EF4-FFF2-40B4-BE49-F238E27FC236}">
                <a16:creationId xmlns:a16="http://schemas.microsoft.com/office/drawing/2014/main" id="{E88E6713-EB3E-C470-78D3-AC360FAB0F45}"/>
              </a:ext>
            </a:extLst>
          </p:cNvPr>
          <p:cNvSpPr>
            <a:spLocks noGrp="1" noChangeArrowheads="1"/>
          </p:cNvSpPr>
          <p:nvPr>
            <p:ph type="dt" sz="half" idx="10"/>
          </p:nvPr>
        </p:nvSpPr>
        <p:spPr>
          <a:ln/>
        </p:spPr>
        <p:txBody>
          <a:bodyPr/>
          <a:lstStyle>
            <a:lvl1pPr>
              <a:defRPr/>
            </a:lvl1pPr>
          </a:lstStyle>
          <a:p>
            <a:endParaRPr lang="en-GB"/>
          </a:p>
        </p:txBody>
      </p:sp>
      <p:sp>
        <p:nvSpPr>
          <p:cNvPr id="8" name="Rectangle 5">
            <a:extLst>
              <a:ext uri="{FF2B5EF4-FFF2-40B4-BE49-F238E27FC236}">
                <a16:creationId xmlns:a16="http://schemas.microsoft.com/office/drawing/2014/main" id="{575F7329-5626-8222-69DD-0B96A13881BB}"/>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4331BCC5-FE8E-44C4-F97C-9912E4B2FE72}"/>
              </a:ext>
            </a:extLst>
          </p:cNvPr>
          <p:cNvSpPr>
            <a:spLocks noGrp="1" noChangeArrowheads="1"/>
          </p:cNvSpPr>
          <p:nvPr>
            <p:ph type="sldNum" sz="quarter" idx="12"/>
          </p:nvPr>
        </p:nvSpPr>
        <p:spPr>
          <a:ln/>
        </p:spPr>
        <p:txBody>
          <a:bodyPr/>
          <a:lstStyle>
            <a:lvl1pPr>
              <a:defRPr/>
            </a:lvl1pPr>
          </a:lstStyle>
          <a:p>
            <a:fld id="{463FBEE0-C917-447A-8744-0A5F0D057C20}" type="slidenum">
              <a:rPr lang="en-GB" altLang="en-US"/>
              <a:pPr/>
              <a:t>‹#›</a:t>
            </a:fld>
            <a:endParaRPr lang="en-GB" altLang="en-US"/>
          </a:p>
        </p:txBody>
      </p:sp>
    </p:spTree>
    <p:extLst>
      <p:ext uri="{BB962C8B-B14F-4D97-AF65-F5344CB8AC3E}">
        <p14:creationId xmlns:p14="http://schemas.microsoft.com/office/powerpoint/2010/main" val="232958164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4">
            <a:extLst>
              <a:ext uri="{FF2B5EF4-FFF2-40B4-BE49-F238E27FC236}">
                <a16:creationId xmlns:a16="http://schemas.microsoft.com/office/drawing/2014/main" id="{4BA23621-5B02-9616-157E-22D4CE05253C}"/>
              </a:ext>
            </a:extLst>
          </p:cNvPr>
          <p:cNvSpPr>
            <a:spLocks noGrp="1" noChangeArrowheads="1"/>
          </p:cNvSpPr>
          <p:nvPr>
            <p:ph type="dt" sz="half" idx="10"/>
          </p:nvPr>
        </p:nvSpPr>
        <p:spPr>
          <a:ln/>
        </p:spPr>
        <p:txBody>
          <a:bodyPr/>
          <a:lstStyle>
            <a:lvl1pPr>
              <a:defRPr/>
            </a:lvl1pPr>
          </a:lstStyle>
          <a:p>
            <a:endParaRPr lang="en-GB"/>
          </a:p>
        </p:txBody>
      </p:sp>
      <p:sp>
        <p:nvSpPr>
          <p:cNvPr id="4" name="Rectangle 5">
            <a:extLst>
              <a:ext uri="{FF2B5EF4-FFF2-40B4-BE49-F238E27FC236}">
                <a16:creationId xmlns:a16="http://schemas.microsoft.com/office/drawing/2014/main" id="{9F7948F2-2DB9-FD28-940A-159DB970CC47}"/>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4146CB41-567B-18AC-5FCD-B364988574DB}"/>
              </a:ext>
            </a:extLst>
          </p:cNvPr>
          <p:cNvSpPr>
            <a:spLocks noGrp="1" noChangeArrowheads="1"/>
          </p:cNvSpPr>
          <p:nvPr>
            <p:ph type="sldNum" sz="quarter" idx="12"/>
          </p:nvPr>
        </p:nvSpPr>
        <p:spPr>
          <a:ln/>
        </p:spPr>
        <p:txBody>
          <a:bodyPr/>
          <a:lstStyle>
            <a:lvl1pPr>
              <a:defRPr/>
            </a:lvl1pPr>
          </a:lstStyle>
          <a:p>
            <a:fld id="{0DDD0F5A-76BC-48EB-90D1-CEDD47A8DE29}" type="slidenum">
              <a:rPr lang="en-GB" altLang="en-US"/>
              <a:pPr/>
              <a:t>‹#›</a:t>
            </a:fld>
            <a:endParaRPr lang="en-GB" altLang="en-US"/>
          </a:p>
        </p:txBody>
      </p:sp>
    </p:spTree>
    <p:extLst>
      <p:ext uri="{BB962C8B-B14F-4D97-AF65-F5344CB8AC3E}">
        <p14:creationId xmlns:p14="http://schemas.microsoft.com/office/powerpoint/2010/main" val="311213920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95825EF-61D7-6040-912C-318B9D64926C}"/>
              </a:ext>
            </a:extLst>
          </p:cNvPr>
          <p:cNvSpPr>
            <a:spLocks noGrp="1" noChangeArrowheads="1"/>
          </p:cNvSpPr>
          <p:nvPr>
            <p:ph type="dt" sz="half" idx="10"/>
          </p:nvPr>
        </p:nvSpPr>
        <p:spPr>
          <a:ln/>
        </p:spPr>
        <p:txBody>
          <a:bodyPr/>
          <a:lstStyle>
            <a:lvl1pPr>
              <a:defRPr/>
            </a:lvl1pPr>
          </a:lstStyle>
          <a:p>
            <a:endParaRPr lang="en-GB"/>
          </a:p>
        </p:txBody>
      </p:sp>
      <p:sp>
        <p:nvSpPr>
          <p:cNvPr id="3" name="Rectangle 5">
            <a:extLst>
              <a:ext uri="{FF2B5EF4-FFF2-40B4-BE49-F238E27FC236}">
                <a16:creationId xmlns:a16="http://schemas.microsoft.com/office/drawing/2014/main" id="{D7D3EC3A-9407-6FF2-3F9B-E34B6BBE5873}"/>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F59C86B8-4893-42EE-840B-2B9A7FCCB463}"/>
              </a:ext>
            </a:extLst>
          </p:cNvPr>
          <p:cNvSpPr>
            <a:spLocks noGrp="1" noChangeArrowheads="1"/>
          </p:cNvSpPr>
          <p:nvPr>
            <p:ph type="sldNum" sz="quarter" idx="12"/>
          </p:nvPr>
        </p:nvSpPr>
        <p:spPr>
          <a:ln/>
        </p:spPr>
        <p:txBody>
          <a:bodyPr/>
          <a:lstStyle>
            <a:lvl1pPr>
              <a:defRPr/>
            </a:lvl1pPr>
          </a:lstStyle>
          <a:p>
            <a:fld id="{74981898-EFFC-419E-AA31-DFE7B6A5A236}" type="slidenum">
              <a:rPr lang="en-GB" altLang="en-US"/>
              <a:pPr/>
              <a:t>‹#›</a:t>
            </a:fld>
            <a:endParaRPr lang="en-GB" altLang="en-US"/>
          </a:p>
        </p:txBody>
      </p:sp>
    </p:spTree>
    <p:extLst>
      <p:ext uri="{BB962C8B-B14F-4D97-AF65-F5344CB8AC3E}">
        <p14:creationId xmlns:p14="http://schemas.microsoft.com/office/powerpoint/2010/main" val="136082677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31672BCE-3738-630D-E0DC-32ADFBE3D1C1}"/>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A4833160-4A09-9208-B75F-9FC81131E06C}"/>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B08C20E5-E04D-DA51-EAC2-26D9F8631BA4}"/>
              </a:ext>
            </a:extLst>
          </p:cNvPr>
          <p:cNvSpPr>
            <a:spLocks noGrp="1" noChangeArrowheads="1"/>
          </p:cNvSpPr>
          <p:nvPr>
            <p:ph type="sldNum" sz="quarter" idx="12"/>
          </p:nvPr>
        </p:nvSpPr>
        <p:spPr>
          <a:ln/>
        </p:spPr>
        <p:txBody>
          <a:bodyPr/>
          <a:lstStyle>
            <a:lvl1pPr>
              <a:defRPr/>
            </a:lvl1pPr>
          </a:lstStyle>
          <a:p>
            <a:fld id="{13BB3343-5F4B-4618-8424-5DED0EE460B8}" type="slidenum">
              <a:rPr lang="en-GB" altLang="en-US"/>
              <a:pPr/>
              <a:t>‹#›</a:t>
            </a:fld>
            <a:endParaRPr lang="en-GB" altLang="en-US"/>
          </a:p>
        </p:txBody>
      </p:sp>
    </p:spTree>
    <p:extLst>
      <p:ext uri="{BB962C8B-B14F-4D97-AF65-F5344CB8AC3E}">
        <p14:creationId xmlns:p14="http://schemas.microsoft.com/office/powerpoint/2010/main" val="233104959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50C53276-126A-037D-6555-AC85E7DC571F}"/>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3EA59C16-5E33-B56F-4B7F-293C3B57E914}"/>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20D5F860-E737-60A0-DB3C-2DEDCBDF1898}"/>
              </a:ext>
            </a:extLst>
          </p:cNvPr>
          <p:cNvSpPr>
            <a:spLocks noGrp="1" noChangeArrowheads="1"/>
          </p:cNvSpPr>
          <p:nvPr>
            <p:ph type="sldNum" sz="quarter" idx="12"/>
          </p:nvPr>
        </p:nvSpPr>
        <p:spPr>
          <a:ln/>
        </p:spPr>
        <p:txBody>
          <a:bodyPr/>
          <a:lstStyle>
            <a:lvl1pPr>
              <a:defRPr/>
            </a:lvl1pPr>
          </a:lstStyle>
          <a:p>
            <a:fld id="{4434C622-0030-4D5F-9C34-9A6753FCEBBC}" type="slidenum">
              <a:rPr lang="en-GB" altLang="en-US"/>
              <a:pPr/>
              <a:t>‹#›</a:t>
            </a:fld>
            <a:endParaRPr lang="en-GB" altLang="en-US"/>
          </a:p>
        </p:txBody>
      </p:sp>
    </p:spTree>
    <p:extLst>
      <p:ext uri="{BB962C8B-B14F-4D97-AF65-F5344CB8AC3E}">
        <p14:creationId xmlns:p14="http://schemas.microsoft.com/office/powerpoint/2010/main" val="368386920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925A776-B83E-2032-C5A9-5D339320FFE8}"/>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F87B84FC-74CB-F313-FB93-3D8AD2E5F923}"/>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3FCF6D4C-5DEC-0BDF-FF10-3C652B757976}"/>
              </a:ext>
            </a:extLst>
          </p:cNvPr>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endParaRPr lang="en-GB"/>
          </a:p>
        </p:txBody>
      </p:sp>
      <p:sp>
        <p:nvSpPr>
          <p:cNvPr id="1029" name="Rectangle 5">
            <a:extLst>
              <a:ext uri="{FF2B5EF4-FFF2-40B4-BE49-F238E27FC236}">
                <a16:creationId xmlns:a16="http://schemas.microsoft.com/office/drawing/2014/main" id="{5A068CFC-C47B-BD33-AB48-7979DCA869B3}"/>
              </a:ext>
            </a:extLst>
          </p:cNvPr>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endParaRPr lang="en-GB"/>
          </a:p>
        </p:txBody>
      </p:sp>
      <p:sp>
        <p:nvSpPr>
          <p:cNvPr id="1030" name="Rectangle 6">
            <a:extLst>
              <a:ext uri="{FF2B5EF4-FFF2-40B4-BE49-F238E27FC236}">
                <a16:creationId xmlns:a16="http://schemas.microsoft.com/office/drawing/2014/main" id="{E8F9B31F-635E-8F89-858E-5465845B4D64}"/>
              </a:ext>
            </a:extLst>
          </p:cNvPr>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0" hangingPunct="0">
              <a:defRPr sz="1400">
                <a:solidFill>
                  <a:srgbClr val="003366"/>
                </a:solidFill>
              </a:defRPr>
            </a:lvl1pPr>
          </a:lstStyle>
          <a:p>
            <a:fld id="{0B41C2D9-D89B-4689-A3F7-52D0DEA6FE83}" type="slidenum">
              <a:rPr lang="en-GB" altLang="en-US"/>
              <a:pPr/>
              <a:t>‹#›</a:t>
            </a:fld>
            <a:endParaRPr lang="en-GB" altLang="en-US"/>
          </a:p>
        </p:txBody>
      </p:sp>
      <p:pic>
        <p:nvPicPr>
          <p:cNvPr id="1031" name="Picture 11" descr="electoral com_rgb">
            <a:extLst>
              <a:ext uri="{FF2B5EF4-FFF2-40B4-BE49-F238E27FC236}">
                <a16:creationId xmlns:a16="http://schemas.microsoft.com/office/drawing/2014/main" id="{95C74513-61AB-ECEA-A5D4-A19B9D4DFDA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39"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 id="2147484037" r:id="rId13"/>
    <p:sldLayoutId id="2147484038" r:id="rId14"/>
  </p:sldLayoutIdLst>
  <p:txStyles>
    <p:titleStyle>
      <a:lvl1pPr algn="l" rtl="0" eaLnBrk="0" fontAlgn="base" hangingPunct="0">
        <a:spcBef>
          <a:spcPct val="0"/>
        </a:spcBef>
        <a:spcAft>
          <a:spcPct val="0"/>
        </a:spcAft>
        <a:buSzPct val="100000"/>
        <a:defRPr sz="2800">
          <a:solidFill>
            <a:srgbClr val="0099CC"/>
          </a:solidFill>
          <a:latin typeface="Arial" pitchFamily="34" charset="0"/>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a:extLst>
              <a:ext uri="{FF2B5EF4-FFF2-40B4-BE49-F238E27FC236}">
                <a16:creationId xmlns:a16="http://schemas.microsoft.com/office/drawing/2014/main" id="{49842883-6677-2943-921A-960070D83EEF}"/>
              </a:ext>
            </a:extLst>
          </p:cNvPr>
          <p:cNvSpPr>
            <a:spLocks noChangeArrowheads="1"/>
          </p:cNvSpPr>
          <p:nvPr/>
        </p:nvSpPr>
        <p:spPr bwMode="auto">
          <a:xfrm>
            <a:off x="1347788" y="127158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endParaRPr lang="en-US" altLang="en-US">
              <a:solidFill>
                <a:srgbClr val="FFFFFF"/>
              </a:solidFill>
              <a:latin typeface="Times" panose="02020603050405020304" pitchFamily="18" charset="0"/>
            </a:endParaRPr>
          </a:p>
        </p:txBody>
      </p:sp>
      <p:sp>
        <p:nvSpPr>
          <p:cNvPr id="3075" name="Rectangle 10">
            <a:extLst>
              <a:ext uri="{FF2B5EF4-FFF2-40B4-BE49-F238E27FC236}">
                <a16:creationId xmlns:a16="http://schemas.microsoft.com/office/drawing/2014/main" id="{0A61E9CF-F21A-A3A9-5A70-E61DD2AB9218}"/>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Party lists, candidates and agents at the regional election</a:t>
            </a:r>
          </a:p>
        </p:txBody>
      </p:sp>
      <p:sp>
        <p:nvSpPr>
          <p:cNvPr id="3076" name="Rectangle 11">
            <a:extLst>
              <a:ext uri="{FF2B5EF4-FFF2-40B4-BE49-F238E27FC236}">
                <a16:creationId xmlns:a16="http://schemas.microsoft.com/office/drawing/2014/main" id="{6F0E59C7-DA6F-D917-D3A7-BF90B048ED69}"/>
              </a:ext>
            </a:extLst>
          </p:cNvPr>
          <p:cNvSpPr>
            <a:spLocks noGrp="1" noChangeArrowheads="1"/>
          </p:cNvSpPr>
          <p:nvPr>
            <p:ph type="subTitle" idx="1"/>
          </p:nvPr>
        </p:nvSpPr>
        <p:spPr>
          <a:xfrm>
            <a:off x="381000" y="4821238"/>
            <a:ext cx="8382000" cy="104457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dirty="0">
                <a:solidFill>
                  <a:srgbClr val="FFFFFF"/>
                </a:solidFill>
              </a:rPr>
              <a:t>Scottish Parliament election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85DB3BB-54D9-9C90-0FAC-F7799CBB5F4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Nominations</a:t>
            </a:r>
          </a:p>
        </p:txBody>
      </p:sp>
      <p:sp>
        <p:nvSpPr>
          <p:cNvPr id="25603" name="Rectangle 3">
            <a:extLst>
              <a:ext uri="{FF2B5EF4-FFF2-40B4-BE49-F238E27FC236}">
                <a16:creationId xmlns:a16="http://schemas.microsoft.com/office/drawing/2014/main" id="{8EA9E006-8B19-56FC-A0FA-F5CA1F08DF84}"/>
              </a:ext>
            </a:extLst>
          </p:cNvPr>
          <p:cNvSpPr>
            <a:spLocks noGrp="1" noChangeArrowheads="1"/>
          </p:cNvSpPr>
          <p:nvPr>
            <p:ph type="body" idx="1"/>
          </p:nvPr>
        </p:nvSpPr>
        <p:spPr>
          <a:xfrm>
            <a:off x="2971800" y="1828800"/>
            <a:ext cx="5943600" cy="4429125"/>
          </a:xfrm>
          <a:ln cap="flat" algn="ctr">
            <a:miter lim="800000"/>
            <a:headEnd type="none" w="med" len="med"/>
            <a:tailEnd type="none" w="med" len="med"/>
          </a:ln>
        </p:spPr>
        <p:txBody>
          <a:bodyPr>
            <a:normAutofit/>
          </a:bodyPr>
          <a:lstStyle/>
          <a:p>
            <a:pPr eaLnBrk="1" hangingPunct="1">
              <a:buSzTx/>
            </a:pPr>
            <a:r>
              <a:rPr lang="en-GB" altLang="en-US">
                <a:solidFill>
                  <a:schemeClr val="tx1"/>
                </a:solidFill>
              </a:rPr>
              <a:t>Nomination papers must be submitted to the Regional Returning Officer </a:t>
            </a:r>
            <a:r>
              <a:rPr lang="en-GB" altLang="en-US" b="1">
                <a:solidFill>
                  <a:srgbClr val="002060"/>
                </a:solidFill>
              </a:rPr>
              <a:t>by 4pm </a:t>
            </a:r>
            <a:r>
              <a:rPr lang="en-GB" altLang="en-US" b="1">
                <a:solidFill>
                  <a:srgbClr val="FF0000"/>
                </a:solidFill>
              </a:rPr>
              <a:t>[E-23]</a:t>
            </a:r>
          </a:p>
          <a:p>
            <a:pPr eaLnBrk="1" hangingPunct="1">
              <a:buSzTx/>
            </a:pPr>
            <a:r>
              <a:rPr lang="en-GB" altLang="en-US">
                <a:solidFill>
                  <a:srgbClr val="FF0000"/>
                </a:solidFill>
              </a:rPr>
              <a:t>[insert details of when and where they can be delivered]</a:t>
            </a:r>
          </a:p>
          <a:p>
            <a:pPr marL="457200" indent="-457200" eaLnBrk="1" hangingPunct="1">
              <a:buSzTx/>
              <a:buFontTx/>
              <a:buNone/>
            </a:pPr>
            <a:endParaRPr lang="en-GB" altLang="en-US">
              <a:solidFill>
                <a:schemeClr val="tx1"/>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4B7E99F4-BB01-0362-F2B9-8F5618E936E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Completing nomination papers</a:t>
            </a:r>
          </a:p>
        </p:txBody>
      </p:sp>
      <p:sp>
        <p:nvSpPr>
          <p:cNvPr id="27651" name="Content Placeholder 2">
            <a:extLst>
              <a:ext uri="{FF2B5EF4-FFF2-40B4-BE49-F238E27FC236}">
                <a16:creationId xmlns:a16="http://schemas.microsoft.com/office/drawing/2014/main" id="{AED7E611-2C46-BF29-F59B-67D47760B3E1}"/>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eaLnBrk="1" hangingPunct="1"/>
            <a:r>
              <a:rPr kern="1200">
                <a:ln w="9525" cap="flat" cmpd="sng" algn="ctr">
                  <a:noFill/>
                  <a:prstDash val="solid"/>
                  <a:round/>
                  <a:headEnd type="none" w="med" len="med"/>
                  <a:tailEnd type="none" w="med" len="med"/>
                </a:ln>
                <a:solidFill>
                  <a:srgbClr val="003366"/>
                </a:solidFill>
                <a:sym typeface="Wingdings"/>
              </a:rPr>
              <a:t>Take care when completing your nomination papers, as mistakes may invalidate your or the party’s nomination.</a:t>
            </a:r>
          </a:p>
          <a:p>
            <a:pPr eaLnBrk="1" hangingPunct="1"/>
            <a:r>
              <a:rPr kern="1200">
                <a:ln w="9525" cap="flat" cmpd="sng" algn="ctr">
                  <a:noFill/>
                  <a:prstDash val="solid"/>
                  <a:round/>
                  <a:headEnd type="none" w="med" len="med"/>
                  <a:tailEnd type="none" w="med" len="med"/>
                </a:ln>
                <a:solidFill>
                  <a:srgbClr val="003366"/>
                </a:solidFill>
                <a:sym typeface="Wingdings"/>
              </a:rPr>
              <a:t>Complete nomination papers early and arrange for us to provide an informal check.</a:t>
            </a:r>
          </a:p>
          <a:p>
            <a:pPr eaLnBrk="1" hangingPunct="1"/>
            <a:r>
              <a:rPr kern="1200">
                <a:ln w="9525" cap="flat" cmpd="sng" algn="ctr">
                  <a:noFill/>
                  <a:prstDash val="solid"/>
                  <a:round/>
                  <a:headEnd type="none" w="med" len="med"/>
                  <a:tailEnd type="none" w="med" len="med"/>
                </a:ln>
                <a:solidFill>
                  <a:srgbClr val="FF0000"/>
                </a:solidFill>
                <a:sym typeface="Wingdings"/>
              </a:rPr>
              <a:t>[Include details on any particular informal check arrangements].</a:t>
            </a:r>
          </a:p>
          <a:p>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8FFEAEC-4C4B-5E65-E817-C41FEF82CE1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Submitting nomination papers</a:t>
            </a:r>
          </a:p>
        </p:txBody>
      </p:sp>
      <p:sp>
        <p:nvSpPr>
          <p:cNvPr id="29699" name="Rectangle 3">
            <a:extLst>
              <a:ext uri="{FF2B5EF4-FFF2-40B4-BE49-F238E27FC236}">
                <a16:creationId xmlns:a16="http://schemas.microsoft.com/office/drawing/2014/main" id="{C92ACAB0-5F3A-CF88-B84C-DFA1888CCEDD}"/>
              </a:ext>
            </a:extLst>
          </p:cNvPr>
          <p:cNvSpPr>
            <a:spLocks noGrp="1" noChangeArrowheads="1"/>
          </p:cNvSpPr>
          <p:nvPr>
            <p:ph type="body" idx="1"/>
          </p:nvPr>
        </p:nvSpPr>
        <p:spPr>
          <a:xfrm>
            <a:off x="2971800" y="1828800"/>
            <a:ext cx="5943600" cy="4429125"/>
          </a:xfrm>
          <a:ln cap="flat" algn="ctr">
            <a:miter lim="800000"/>
            <a:headEnd type="none" w="med" len="med"/>
            <a:tailEnd type="none" w="med" len="med"/>
          </a:ln>
        </p:spPr>
        <p:txBody>
          <a:bodyPr>
            <a:normAutofit/>
          </a:bodyPr>
          <a:lstStyle/>
          <a:p>
            <a:pPr eaLnBrk="1" hangingPunct="1">
              <a:buSzTx/>
            </a:pPr>
            <a:r>
              <a:rPr lang="en-GB" altLang="en-US">
                <a:solidFill>
                  <a:schemeClr val="accent4"/>
                </a:solidFill>
              </a:rPr>
              <a:t>The </a:t>
            </a:r>
            <a:r>
              <a:rPr lang="en-GB" altLang="en-US" b="1">
                <a:solidFill>
                  <a:schemeClr val="accent4"/>
                </a:solidFill>
              </a:rPr>
              <a:t>party list </a:t>
            </a:r>
            <a:r>
              <a:rPr lang="en-GB" altLang="en-US">
                <a:solidFill>
                  <a:schemeClr val="accent4"/>
                </a:solidFill>
              </a:rPr>
              <a:t>nomination form may only be delivered, by hand, by the </a:t>
            </a:r>
            <a:r>
              <a:rPr lang="en-GB" altLang="en-US" b="1">
                <a:solidFill>
                  <a:schemeClr val="accent4"/>
                </a:solidFill>
              </a:rPr>
              <a:t>Nominating Officer</a:t>
            </a:r>
            <a:r>
              <a:rPr lang="en-GB" altLang="en-US">
                <a:solidFill>
                  <a:schemeClr val="accent4"/>
                </a:solidFill>
              </a:rPr>
              <a:t> (or someone authorised in writing by them). The </a:t>
            </a:r>
            <a:r>
              <a:rPr lang="en-GB" altLang="en-US" b="1">
                <a:solidFill>
                  <a:schemeClr val="accent4"/>
                </a:solidFill>
              </a:rPr>
              <a:t>certificate</a:t>
            </a:r>
            <a:r>
              <a:rPr lang="en-GB" altLang="en-US">
                <a:solidFill>
                  <a:schemeClr val="accent4"/>
                </a:solidFill>
              </a:rPr>
              <a:t> authorising the use of the party name must be submitted </a:t>
            </a:r>
            <a:r>
              <a:rPr lang="en-GB" altLang="en-US" b="1">
                <a:solidFill>
                  <a:schemeClr val="accent4"/>
                </a:solidFill>
              </a:rPr>
              <a:t>at the same time</a:t>
            </a:r>
            <a:r>
              <a:rPr lang="en-GB" altLang="en-US">
                <a:solidFill>
                  <a:schemeClr val="accent4"/>
                </a:solidFill>
              </a:rPr>
              <a:t>.</a:t>
            </a:r>
          </a:p>
          <a:p>
            <a:pPr eaLnBrk="1" hangingPunct="1">
              <a:buSzTx/>
            </a:pPr>
            <a:r>
              <a:rPr lang="en-GB" altLang="en-US" b="1">
                <a:solidFill>
                  <a:schemeClr val="accent4"/>
                </a:solidFill>
              </a:rPr>
              <a:t>Anyone</a:t>
            </a:r>
            <a:r>
              <a:rPr lang="en-GB" altLang="en-US">
                <a:solidFill>
                  <a:schemeClr val="accent4"/>
                </a:solidFill>
              </a:rPr>
              <a:t> can deliver the nomination papers on behalf of an </a:t>
            </a:r>
            <a:r>
              <a:rPr lang="en-GB" altLang="en-US" b="1">
                <a:solidFill>
                  <a:schemeClr val="accent4"/>
                </a:solidFill>
              </a:rPr>
              <a:t>individual regional candidate</a:t>
            </a:r>
            <a:r>
              <a:rPr lang="en-GB" altLang="en-US">
                <a:solidFill>
                  <a:schemeClr val="accent4"/>
                </a:solidFill>
              </a:rPr>
              <a:t>, but it should be someone you trust and they must deliver them by hand.</a:t>
            </a:r>
          </a:p>
          <a:p>
            <a:pPr marL="457200" indent="-457200" eaLnBrk="1" hangingPunct="1">
              <a:buSzTx/>
              <a:buFontTx/>
              <a:buNone/>
            </a:pPr>
            <a:endParaRPr lang="en-GB" altLang="en-US">
              <a:solidFill>
                <a:schemeClr val="tx1"/>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43EB1F48-A2CF-A32C-D55A-BDE4E81A4F9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The deposit</a:t>
            </a:r>
          </a:p>
        </p:txBody>
      </p:sp>
      <p:sp>
        <p:nvSpPr>
          <p:cNvPr id="31747" name="Content Placeholder 2">
            <a:extLst>
              <a:ext uri="{FF2B5EF4-FFF2-40B4-BE49-F238E27FC236}">
                <a16:creationId xmlns:a16="http://schemas.microsoft.com/office/drawing/2014/main" id="{E03A611D-369F-9CB6-7BF3-8C83623160CC}"/>
              </a:ext>
            </a:extLst>
          </p:cNvPr>
          <p:cNvSpPr>
            <a:spLocks noGrp="1"/>
          </p:cNvSpPr>
          <p:nvPr>
            <p:ph idx="1"/>
          </p:nvPr>
        </p:nvSpPr>
        <p:spPr>
          <a:ln cap="flat" algn="ctr">
            <a:miter lim="800000"/>
            <a:headEnd type="none" w="med" len="med"/>
            <a:tailEnd type="none" w="med" len="med"/>
          </a:ln>
        </p:spPr>
        <p:txBody>
          <a:bodyPr/>
          <a:lstStyle/>
          <a:p>
            <a:pPr>
              <a:buSzTx/>
            </a:pPr>
            <a:r>
              <a:rPr lang="en-GB" altLang="en-US" sz="2000">
                <a:solidFill>
                  <a:schemeClr val="tx1"/>
                </a:solidFill>
              </a:rPr>
              <a:t>Each candidate or regional list must deposit </a:t>
            </a:r>
            <a:r>
              <a:rPr lang="en-GB" altLang="en-US" sz="2000" b="1">
                <a:solidFill>
                  <a:schemeClr val="tx1"/>
                </a:solidFill>
              </a:rPr>
              <a:t>£500 </a:t>
            </a:r>
            <a:r>
              <a:rPr lang="en-GB" altLang="en-US" sz="2000">
                <a:solidFill>
                  <a:schemeClr val="tx1"/>
                </a:solidFill>
              </a:rPr>
              <a:t>with the RRO so that the nomination is valid.</a:t>
            </a:r>
          </a:p>
          <a:p>
            <a:pPr>
              <a:buSzTx/>
            </a:pPr>
            <a:r>
              <a:rPr lang="en-GB" altLang="en-US" sz="2000">
                <a:solidFill>
                  <a:schemeClr val="tx1"/>
                </a:solidFill>
              </a:rPr>
              <a:t>Payment can be made using legal tender (cash) or a UK banker’s draft.</a:t>
            </a:r>
          </a:p>
          <a:p>
            <a:pPr>
              <a:buSzTx/>
            </a:pPr>
            <a:r>
              <a:rPr lang="en-GB" altLang="en-US" sz="2000">
                <a:solidFill>
                  <a:srgbClr val="FF0000"/>
                </a:solidFill>
              </a:rPr>
              <a:t>[The RRO may also accept a deposit made by building society cheque, a debit or credit card or an electronic funds transfer. If offered as a payment method, include details here.]</a:t>
            </a:r>
          </a:p>
          <a:p>
            <a:pPr>
              <a:buSzTx/>
            </a:pPr>
            <a:r>
              <a:rPr lang="en-GB" altLang="en-US" sz="2000">
                <a:solidFill>
                  <a:schemeClr val="tx1"/>
                </a:solidFill>
              </a:rPr>
              <a:t>If a candidate or party list is allocated a seat or obtains more than 5% of the valid votes cast across the region, the deposit will be returned.</a:t>
            </a:r>
          </a:p>
          <a:p>
            <a:pPr marL="0" indent="0">
              <a:buSzTx/>
              <a:buFontTx/>
              <a:buNone/>
            </a:pPr>
            <a:endParaRPr lang="en-GB" altLang="en-US" sz="1800">
              <a:solidFill>
                <a:schemeClr val="tx1"/>
              </a:solidFill>
            </a:endParaRPr>
          </a:p>
          <a:p>
            <a:pPr marL="0" indent="0">
              <a:buSzTx/>
              <a:buFontTx/>
              <a:buNone/>
            </a:pPr>
            <a:endParaRPr lang="en-GB" altLang="en-US" sz="1800">
              <a:solidFill>
                <a:srgbClr val="000000"/>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AFB65EBB-66AD-E190-DDAA-07C6B1732CE7}"/>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Nomination form – individual regional candidates</a:t>
            </a:r>
          </a:p>
        </p:txBody>
      </p:sp>
      <p:sp>
        <p:nvSpPr>
          <p:cNvPr id="33795" name="Content Placeholder 2">
            <a:extLst>
              <a:ext uri="{FF2B5EF4-FFF2-40B4-BE49-F238E27FC236}">
                <a16:creationId xmlns:a16="http://schemas.microsoft.com/office/drawing/2014/main" id="{8EA4F6C5-B6B7-0476-12BF-B36CC9ECB2C8}"/>
              </a:ext>
            </a:extLst>
          </p:cNvPr>
          <p:cNvSpPr>
            <a:spLocks noGrp="1"/>
          </p:cNvSpPr>
          <p:nvPr>
            <p:ph idx="1"/>
          </p:nvPr>
        </p:nvSpPr>
        <p:spPr>
          <a:ln cap="flat" algn="ctr">
            <a:miter lim="800000"/>
            <a:headEnd type="none" w="med" len="med"/>
            <a:tailEnd type="none" w="med" len="med"/>
          </a:ln>
        </p:spPr>
        <p:txBody>
          <a:bodyPr/>
          <a:lstStyle/>
          <a:p>
            <a:pPr marL="0" indent="0">
              <a:buSzTx/>
              <a:buFontTx/>
              <a:buNone/>
            </a:pPr>
            <a:r>
              <a:rPr lang="en-GB" altLang="en-US">
                <a:solidFill>
                  <a:schemeClr val="tx1"/>
                </a:solidFill>
              </a:rPr>
              <a:t>If you wish to stand as an individual regional candidate, your form must contain:</a:t>
            </a:r>
          </a:p>
          <a:p>
            <a:pPr>
              <a:buSzTx/>
            </a:pPr>
            <a:r>
              <a:rPr lang="en-GB" altLang="en-US">
                <a:solidFill>
                  <a:schemeClr val="tx1"/>
                </a:solidFill>
              </a:rPr>
              <a:t>your </a:t>
            </a:r>
            <a:r>
              <a:rPr lang="en-GB" altLang="en-US" b="1">
                <a:solidFill>
                  <a:schemeClr val="tx1"/>
                </a:solidFill>
              </a:rPr>
              <a:t>full name</a:t>
            </a:r>
            <a:r>
              <a:rPr lang="en-GB" altLang="en-US">
                <a:solidFill>
                  <a:schemeClr val="tx1"/>
                </a:solidFill>
              </a:rPr>
              <a:t> - you also have an option to include on the form any names you commonly use (and which you wish to appear on the ballot paper).</a:t>
            </a:r>
            <a:endParaRPr lang="en-GB" altLang="en-US" b="1">
              <a:solidFill>
                <a:schemeClr val="tx1"/>
              </a:solidFill>
            </a:endParaRPr>
          </a:p>
          <a:p>
            <a:pPr>
              <a:buSzTx/>
            </a:pPr>
            <a:r>
              <a:rPr lang="en-GB" altLang="en-US">
                <a:solidFill>
                  <a:schemeClr val="tx1"/>
                </a:solidFill>
              </a:rPr>
              <a:t>your </a:t>
            </a:r>
            <a:r>
              <a:rPr lang="en-GB" altLang="en-US" b="1">
                <a:solidFill>
                  <a:schemeClr val="tx1"/>
                </a:solidFill>
              </a:rPr>
              <a:t>full home address</a:t>
            </a:r>
          </a:p>
          <a:p>
            <a:pPr>
              <a:buSzTx/>
            </a:pPr>
            <a:r>
              <a:rPr lang="en-GB" altLang="en-US">
                <a:solidFill>
                  <a:schemeClr val="tx1"/>
                </a:solidFill>
              </a:rPr>
              <a:t>the name, address and signature of a </a:t>
            </a:r>
            <a:r>
              <a:rPr lang="en-GB" altLang="en-US" b="1">
                <a:solidFill>
                  <a:schemeClr val="tx1"/>
                </a:solidFill>
              </a:rPr>
              <a:t>witness</a:t>
            </a:r>
            <a:r>
              <a:rPr lang="en-GB" altLang="en-US">
                <a:solidFill>
                  <a:schemeClr val="tx1"/>
                </a:solidFill>
              </a:rPr>
              <a:t> to your nomination</a:t>
            </a:r>
          </a:p>
          <a:p>
            <a:pPr marL="0" indent="0">
              <a:buSzTx/>
              <a:buFontTx/>
              <a:buNone/>
            </a:pPr>
            <a:r>
              <a:rPr lang="en-GB" altLang="en-US">
                <a:solidFill>
                  <a:schemeClr val="tx1"/>
                </a:solidFill>
              </a:rPr>
              <a:t>If you wish to use the description ‘Independent’, you must state this on the form.</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213D6839-93E0-DC5D-06F6-C248B30D6623}"/>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Nomination form – </a:t>
            </a:r>
            <a:br>
              <a:rPr kern="1200">
                <a:ln w="9525" cap="flat" cmpd="sng" algn="ctr">
                  <a:noFill/>
                  <a:prstDash val="solid"/>
                  <a:round/>
                  <a:headEnd type="none" w="med" len="med"/>
                  <a:tailEnd type="none" w="med" len="med"/>
                </a:ln>
                <a:solidFill>
                  <a:srgbClr val="0099CC"/>
                </a:solidFill>
                <a:sym typeface="Wingdings"/>
              </a:rPr>
            </a:br>
            <a:r>
              <a:rPr kern="1200">
                <a:ln w="9525" cap="flat" cmpd="sng" algn="ctr">
                  <a:noFill/>
                  <a:prstDash val="solid"/>
                  <a:round/>
                  <a:headEnd type="none" w="med" len="med"/>
                  <a:tailEnd type="none" w="med" len="med"/>
                </a:ln>
                <a:solidFill>
                  <a:srgbClr val="0099CC"/>
                </a:solidFill>
                <a:sym typeface="Wingdings"/>
              </a:rPr>
              <a:t>party lists</a:t>
            </a:r>
          </a:p>
        </p:txBody>
      </p:sp>
      <p:sp>
        <p:nvSpPr>
          <p:cNvPr id="35843" name="Content Placeholder 2">
            <a:extLst>
              <a:ext uri="{FF2B5EF4-FFF2-40B4-BE49-F238E27FC236}">
                <a16:creationId xmlns:a16="http://schemas.microsoft.com/office/drawing/2014/main" id="{DE4860A7-A3E0-7629-B043-C27F508C6575}"/>
              </a:ext>
            </a:extLst>
          </p:cNvPr>
          <p:cNvSpPr>
            <a:spLocks noGrp="1"/>
          </p:cNvSpPr>
          <p:nvPr>
            <p:ph idx="1"/>
          </p:nvPr>
        </p:nvSpPr>
        <p:spPr>
          <a:xfrm>
            <a:off x="2971800" y="1839913"/>
            <a:ext cx="5943600" cy="4481512"/>
          </a:xfrm>
          <a:ln cap="flat" algn="ctr">
            <a:miter lim="800000"/>
            <a:headEnd type="none" w="med" len="med"/>
            <a:tailEnd type="none" w="med" len="med"/>
          </a:ln>
        </p:spPr>
        <p:txBody>
          <a:bodyPr>
            <a:normAutofit/>
          </a:bodyPr>
          <a:lstStyle/>
          <a:p>
            <a:pPr marL="0" indent="0">
              <a:buSzTx/>
              <a:buFontTx/>
              <a:buNone/>
            </a:pPr>
            <a:r>
              <a:rPr lang="en-GB" altLang="en-US" sz="2000">
                <a:solidFill>
                  <a:schemeClr val="tx1"/>
                </a:solidFill>
              </a:rPr>
              <a:t>Forms for a party’s regional list must contain:</a:t>
            </a:r>
          </a:p>
          <a:p>
            <a:pPr>
              <a:buSzTx/>
            </a:pPr>
            <a:r>
              <a:rPr lang="en-GB" altLang="en-US" sz="2000">
                <a:solidFill>
                  <a:schemeClr val="tx1"/>
                </a:solidFill>
              </a:rPr>
              <a:t>The </a:t>
            </a:r>
            <a:r>
              <a:rPr lang="en-GB" altLang="en-US" sz="2000" b="1">
                <a:solidFill>
                  <a:schemeClr val="tx1"/>
                </a:solidFill>
              </a:rPr>
              <a:t>full name of each candidate </a:t>
            </a:r>
            <a:r>
              <a:rPr lang="en-GB" altLang="en-US" sz="2000">
                <a:solidFill>
                  <a:schemeClr val="tx1"/>
                </a:solidFill>
              </a:rPr>
              <a:t>on the list in the order they are to be elected, up to a maximum of 12 candidates (candidates also have an option to ask for a commonly used name to appear on the statement of persons and parties nominated)</a:t>
            </a:r>
          </a:p>
          <a:p>
            <a:pPr>
              <a:buSzTx/>
            </a:pPr>
            <a:r>
              <a:rPr lang="en-GB" altLang="en-US" sz="2000">
                <a:solidFill>
                  <a:schemeClr val="tx1"/>
                </a:solidFill>
              </a:rPr>
              <a:t>The </a:t>
            </a:r>
            <a:r>
              <a:rPr lang="en-GB" altLang="en-US" sz="2000" b="1">
                <a:solidFill>
                  <a:schemeClr val="tx1"/>
                </a:solidFill>
              </a:rPr>
              <a:t>full home address </a:t>
            </a:r>
            <a:r>
              <a:rPr lang="en-GB" altLang="en-US" sz="2000">
                <a:solidFill>
                  <a:schemeClr val="tx1"/>
                </a:solidFill>
              </a:rPr>
              <a:t>of each candidate</a:t>
            </a:r>
          </a:p>
          <a:p>
            <a:pPr>
              <a:buSzTx/>
            </a:pPr>
            <a:r>
              <a:rPr lang="en-GB" altLang="en-US" sz="2000">
                <a:solidFill>
                  <a:schemeClr val="tx1"/>
                </a:solidFill>
              </a:rPr>
              <a:t>The </a:t>
            </a:r>
            <a:r>
              <a:rPr lang="en-GB" altLang="en-US" sz="2000" b="1">
                <a:solidFill>
                  <a:schemeClr val="tx1"/>
                </a:solidFill>
              </a:rPr>
              <a:t>name of the party</a:t>
            </a:r>
            <a:r>
              <a:rPr lang="en-GB" altLang="en-US" sz="2000">
                <a:solidFill>
                  <a:schemeClr val="tx1"/>
                </a:solidFill>
              </a:rPr>
              <a:t> and, if desired, one of the party’s registered descriptions. </a:t>
            </a:r>
          </a:p>
          <a:p>
            <a:pPr>
              <a:buSzTx/>
            </a:pPr>
            <a:r>
              <a:rPr lang="en-GB" altLang="en-US" sz="2000">
                <a:solidFill>
                  <a:schemeClr val="tx1"/>
                </a:solidFill>
              </a:rPr>
              <a:t>A </a:t>
            </a:r>
            <a:r>
              <a:rPr lang="en-GB" altLang="en-US" sz="2000" b="1">
                <a:solidFill>
                  <a:schemeClr val="tx1"/>
                </a:solidFill>
              </a:rPr>
              <a:t>statemen</a:t>
            </a:r>
            <a:r>
              <a:rPr lang="en-GB" altLang="en-US" sz="2000">
                <a:solidFill>
                  <a:schemeClr val="tx1"/>
                </a:solidFill>
              </a:rPr>
              <a:t>t declaring that it has been issued by the party’s Nominating Officer (or someone authorised in writing to act on their behalf) </a:t>
            </a:r>
          </a:p>
          <a:p>
            <a:pPr>
              <a:buSzTx/>
            </a:pPr>
            <a:endParaRPr lang="en-GB" altLang="en-US" sz="2000">
              <a:solidFill>
                <a:schemeClr val="tx1"/>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9273F5B-77A8-E7CA-7353-91F36635A21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Consent to nomination</a:t>
            </a:r>
          </a:p>
        </p:txBody>
      </p:sp>
      <p:sp>
        <p:nvSpPr>
          <p:cNvPr id="37891" name="Rectangle 3">
            <a:extLst>
              <a:ext uri="{FF2B5EF4-FFF2-40B4-BE49-F238E27FC236}">
                <a16:creationId xmlns:a16="http://schemas.microsoft.com/office/drawing/2014/main" id="{02DF7B67-320F-3707-B5F4-31CDB864D7E6}"/>
              </a:ext>
            </a:extLst>
          </p:cNvPr>
          <p:cNvSpPr>
            <a:spLocks noGrp="1" noChangeArrowheads="1"/>
          </p:cNvSpPr>
          <p:nvPr>
            <p:ph type="body" idx="1"/>
          </p:nvPr>
        </p:nvSpPr>
        <p:spPr>
          <a:ln cap="flat" algn="ctr">
            <a:miter lim="800000"/>
            <a:headEnd type="none" w="med" len="med"/>
            <a:tailEnd type="none" w="med" len="med"/>
          </a:ln>
        </p:spPr>
        <p:txBody>
          <a:bodyPr/>
          <a:lstStyle/>
          <a:p>
            <a:pPr marL="228600" lvl="1" indent="-228600" eaLnBrk="1" hangingPunct="1">
              <a:buSzTx/>
              <a:buFontTx/>
              <a:buChar char="•"/>
            </a:pPr>
            <a:r>
              <a:rPr lang="en-GB" altLang="en-US" sz="2400">
                <a:solidFill>
                  <a:schemeClr val="tx1"/>
                </a:solidFill>
              </a:rPr>
              <a:t>All candidates, including those on a party list, must consent to their nomination. </a:t>
            </a:r>
          </a:p>
          <a:p>
            <a:pPr marL="228600" lvl="1" indent="-228600" eaLnBrk="1" hangingPunct="1">
              <a:buSzTx/>
              <a:buFontTx/>
              <a:buChar char="•"/>
            </a:pPr>
            <a:r>
              <a:rPr lang="en-GB" altLang="en-US" sz="2400">
                <a:solidFill>
                  <a:schemeClr val="tx1"/>
                </a:solidFill>
              </a:rPr>
              <a:t>On the consent to nomination form candidates are asked to confirm that they are not disqualified from being a Member of the Scottish Parliament</a:t>
            </a:r>
          </a:p>
          <a:p>
            <a:pPr eaLnBrk="1" hangingPunct="1">
              <a:buSzTx/>
            </a:pPr>
            <a:r>
              <a:rPr lang="en-GB" altLang="en-US">
                <a:solidFill>
                  <a:schemeClr val="tx1"/>
                </a:solidFill>
              </a:rPr>
              <a:t>The form must also contain:</a:t>
            </a:r>
          </a:p>
          <a:p>
            <a:pPr lvl="1" eaLnBrk="1" hangingPunct="1">
              <a:buSzTx/>
            </a:pPr>
            <a:r>
              <a:rPr lang="en-GB" altLang="en-US" sz="2400">
                <a:solidFill>
                  <a:schemeClr val="tx1"/>
                </a:solidFill>
              </a:rPr>
              <a:t>the candidate’s name and address</a:t>
            </a:r>
          </a:p>
          <a:p>
            <a:pPr lvl="1" eaLnBrk="1" hangingPunct="1">
              <a:buSzTx/>
            </a:pPr>
            <a:r>
              <a:rPr lang="en-GB" altLang="en-US" sz="2400">
                <a:solidFill>
                  <a:schemeClr val="tx1"/>
                </a:solidFill>
              </a:rPr>
              <a:t>the candidate’s date of birth</a:t>
            </a:r>
          </a:p>
          <a:p>
            <a:pPr lvl="1" eaLnBrk="1" hangingPunct="1">
              <a:buSzTx/>
            </a:pPr>
            <a:r>
              <a:rPr lang="en-GB" altLang="en-US" sz="2400">
                <a:solidFill>
                  <a:schemeClr val="tx1"/>
                </a:solidFill>
              </a:rPr>
              <a:t>the signature of a witness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DBFE3BA5-122A-4B8E-7509-3636F973023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Descriptions - </a:t>
            </a:r>
            <a:br>
              <a:rPr lang="en-GB" altLang="en-US"/>
            </a:br>
            <a:r>
              <a:rPr lang="en-GB" altLang="en-US"/>
              <a:t>regional party lists</a:t>
            </a:r>
          </a:p>
        </p:txBody>
      </p:sp>
      <p:sp>
        <p:nvSpPr>
          <p:cNvPr id="39939" name="Content Placeholder 2">
            <a:extLst>
              <a:ext uri="{FF2B5EF4-FFF2-40B4-BE49-F238E27FC236}">
                <a16:creationId xmlns:a16="http://schemas.microsoft.com/office/drawing/2014/main" id="{0CC10E03-FE44-D26E-D7D9-90A36F695508}"/>
              </a:ext>
            </a:extLst>
          </p:cNvPr>
          <p:cNvSpPr>
            <a:spLocks noGrp="1"/>
          </p:cNvSpPr>
          <p:nvPr>
            <p:ph idx="1"/>
          </p:nvPr>
        </p:nvSpPr>
        <p:spPr>
          <a:xfrm>
            <a:off x="2971800" y="1839913"/>
            <a:ext cx="5943600" cy="4465637"/>
          </a:xfrm>
          <a:ln cap="flat" algn="ctr">
            <a:miter lim="800000"/>
            <a:headEnd type="none" w="med" len="med"/>
            <a:tailEnd type="none" w="med" len="med"/>
          </a:ln>
        </p:spPr>
        <p:txBody>
          <a:bodyPr/>
          <a:lstStyle/>
          <a:p>
            <a:pPr>
              <a:buSzTx/>
            </a:pPr>
            <a:r>
              <a:rPr lang="en-GB" altLang="en-US" sz="2000">
                <a:solidFill>
                  <a:schemeClr val="tx1"/>
                </a:solidFill>
              </a:rPr>
              <a:t>A party submitting a party list must use the party’s name as the description to appear on the statement of persons and parties nominated and on the ballot paper.</a:t>
            </a:r>
          </a:p>
          <a:p>
            <a:pPr marL="0" indent="0">
              <a:buSzTx/>
              <a:buFontTx/>
              <a:buNone/>
            </a:pPr>
            <a:endParaRPr lang="en-GB" altLang="en-US" sz="2000">
              <a:solidFill>
                <a:schemeClr val="tx1"/>
              </a:solidFill>
            </a:endParaRPr>
          </a:p>
          <a:p>
            <a:pPr>
              <a:buSzTx/>
            </a:pPr>
            <a:r>
              <a:rPr lang="en-GB" altLang="en-US" sz="2000">
                <a:solidFill>
                  <a:schemeClr val="tx1"/>
                </a:solidFill>
              </a:rPr>
              <a:t>A party list must submit alongside the nomination form </a:t>
            </a:r>
            <a:r>
              <a:rPr lang="en-GB" altLang="en-US" sz="2000" b="1">
                <a:solidFill>
                  <a:schemeClr val="tx1"/>
                </a:solidFill>
              </a:rPr>
              <a:t>a certificate of authorisation </a:t>
            </a:r>
            <a:r>
              <a:rPr lang="en-GB" altLang="en-US" sz="2000">
                <a:solidFill>
                  <a:schemeClr val="tx1"/>
                </a:solidFill>
              </a:rPr>
              <a:t>signed by the party’s Nominating Officer (or someone authorised to act on their behalf) allowing them to use the party name.</a:t>
            </a:r>
          </a:p>
          <a:p>
            <a:pPr marL="0" indent="0">
              <a:buSzTx/>
              <a:buFontTx/>
              <a:buNone/>
            </a:pPr>
            <a:endParaRPr lang="en-GB" altLang="en-US" sz="1800">
              <a:solidFill>
                <a:schemeClr val="tx1"/>
              </a:solidFill>
            </a:endParaRPr>
          </a:p>
          <a:p>
            <a:pPr marL="0" indent="0">
              <a:buSzTx/>
              <a:buFontTx/>
              <a:buNone/>
            </a:pPr>
            <a:endParaRPr lang="en-GB" altLang="en-US" sz="1400">
              <a:solidFill>
                <a:schemeClr val="tx1"/>
              </a:solidFill>
            </a:endParaRPr>
          </a:p>
          <a:p>
            <a:pPr marL="0" indent="0">
              <a:buSzTx/>
              <a:buFontTx/>
              <a:buNone/>
            </a:pPr>
            <a:endParaRPr lang="en-GB" altLang="en-US">
              <a:solidFill>
                <a:schemeClr val="tx1"/>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9DEF4B15-1A3E-F0B4-0B8A-A576104F8148}"/>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Descriptions – regional party lists</a:t>
            </a:r>
          </a:p>
        </p:txBody>
      </p:sp>
      <p:sp>
        <p:nvSpPr>
          <p:cNvPr id="41987" name="Content Placeholder 2">
            <a:extLst>
              <a:ext uri="{FF2B5EF4-FFF2-40B4-BE49-F238E27FC236}">
                <a16:creationId xmlns:a16="http://schemas.microsoft.com/office/drawing/2014/main" id="{5CEA066C-D8D4-B956-9688-1A4829B685A5}"/>
              </a:ext>
            </a:extLst>
          </p:cNvPr>
          <p:cNvSpPr>
            <a:spLocks noGrp="1"/>
          </p:cNvSpPr>
          <p:nvPr>
            <p:ph idx="1"/>
          </p:nvPr>
        </p:nvSpPr>
        <p:spPr>
          <a:xfrm>
            <a:off x="2971800" y="1817688"/>
            <a:ext cx="5943600" cy="4278312"/>
          </a:xfrm>
          <a:ln cap="flat" algn="ctr">
            <a:miter lim="800000"/>
            <a:headEnd type="none" w="med" len="med"/>
            <a:tailEnd type="none" w="med" len="med"/>
          </a:ln>
        </p:spPr>
        <p:txBody>
          <a:bodyPr/>
          <a:lstStyle/>
          <a:p>
            <a:pPr>
              <a:buSzTx/>
            </a:pPr>
            <a:r>
              <a:rPr lang="en-GB" altLang="en-US" sz="2000">
                <a:solidFill>
                  <a:schemeClr val="tx1"/>
                </a:solidFill>
              </a:rPr>
              <a:t>The party name can be preceded by the word ‘Scottish’ if it is not already part of the name. If the party name is begins with ‘The’, then ‘Scottish’ would be inserted after that word. For example:</a:t>
            </a:r>
          </a:p>
          <a:p>
            <a:pPr>
              <a:buSzTx/>
            </a:pPr>
            <a:endParaRPr lang="en-GB" altLang="en-US" sz="1800">
              <a:solidFill>
                <a:schemeClr val="tx1"/>
              </a:solidFill>
            </a:endParaRPr>
          </a:p>
          <a:p>
            <a:pPr marL="0" indent="0">
              <a:buSzTx/>
              <a:buFontTx/>
              <a:buNone/>
            </a:pPr>
            <a:endParaRPr lang="en-GB" altLang="en-US" sz="1800">
              <a:solidFill>
                <a:schemeClr val="tx1"/>
              </a:solidFill>
            </a:endParaRPr>
          </a:p>
          <a:p>
            <a:pPr marL="0" indent="0">
              <a:buSzTx/>
              <a:buFontTx/>
              <a:buNone/>
            </a:pPr>
            <a:endParaRPr lang="en-GB" altLang="en-US" sz="2000">
              <a:solidFill>
                <a:schemeClr val="tx1"/>
              </a:solidFill>
            </a:endParaRPr>
          </a:p>
          <a:p>
            <a:pPr marL="0" indent="0">
              <a:buSzTx/>
              <a:buFontTx/>
              <a:buNone/>
            </a:pPr>
            <a:endParaRPr lang="en-GB" altLang="en-US" sz="2000">
              <a:solidFill>
                <a:schemeClr val="tx1"/>
              </a:solidFill>
            </a:endParaRPr>
          </a:p>
          <a:p>
            <a:pPr>
              <a:buSzTx/>
            </a:pPr>
            <a:r>
              <a:rPr lang="en-GB" altLang="en-US" sz="2000">
                <a:solidFill>
                  <a:schemeClr val="tx1"/>
                </a:solidFill>
              </a:rPr>
              <a:t>The party may choose to follow the party name with one of the descriptions the party has registered with the Commission. If so, the certificate of authorisation must also authorise the use of the description.</a:t>
            </a:r>
          </a:p>
          <a:p>
            <a:pPr marL="0" indent="0">
              <a:buSzTx/>
              <a:buFontTx/>
              <a:buNone/>
            </a:pPr>
            <a:endParaRPr lang="en-GB" altLang="en-US" sz="1400">
              <a:solidFill>
                <a:schemeClr val="tx1"/>
              </a:solidFill>
            </a:endParaRPr>
          </a:p>
          <a:p>
            <a:pPr>
              <a:buSzTx/>
            </a:pPr>
            <a:endParaRPr lang="en-GB" altLang="en-US">
              <a:solidFill>
                <a:schemeClr val="tx1"/>
              </a:solidFill>
            </a:endParaRPr>
          </a:p>
        </p:txBody>
      </p:sp>
      <p:pic>
        <p:nvPicPr>
          <p:cNvPr id="21508" name="Picture 4">
            <a:extLst>
              <a:ext uri="{FF2B5EF4-FFF2-40B4-BE49-F238E27FC236}">
                <a16:creationId xmlns:a16="http://schemas.microsoft.com/office/drawing/2014/main" id="{3513E1AC-E10A-C29E-BCAF-FDB07DDB82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5475" y="3254375"/>
            <a:ext cx="5645150" cy="1122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A417C30-8650-D66A-9023-8911F58E8AB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Emblem request forms</a:t>
            </a:r>
          </a:p>
        </p:txBody>
      </p:sp>
      <p:sp>
        <p:nvSpPr>
          <p:cNvPr id="44035" name="Content Placeholder 2">
            <a:extLst>
              <a:ext uri="{FF2B5EF4-FFF2-40B4-BE49-F238E27FC236}">
                <a16:creationId xmlns:a16="http://schemas.microsoft.com/office/drawing/2014/main" id="{7DE17CF6-0DBA-1D40-E6E9-244A04D41EF4}"/>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rPr>
              <a:t>Party lists can also request to have a party emblem appear on the ballot paper.</a:t>
            </a:r>
          </a:p>
          <a:p>
            <a:pPr>
              <a:buSzTx/>
            </a:pPr>
            <a:r>
              <a:rPr lang="en-GB" altLang="en-US">
                <a:solidFill>
                  <a:schemeClr val="tx1"/>
                </a:solidFill>
              </a:rPr>
              <a:t>The emblem must be registered by the party and published on the Electoral Commission’s register of political parties.</a:t>
            </a:r>
          </a:p>
          <a:p>
            <a:pPr>
              <a:buSzTx/>
            </a:pPr>
            <a:r>
              <a:rPr lang="en-GB" altLang="en-US">
                <a:solidFill>
                  <a:schemeClr val="tx1"/>
                </a:solidFill>
              </a:rPr>
              <a:t>The request must be made in writing and must be received by the close of nominations – a form is included in the nomination pack.</a:t>
            </a:r>
          </a:p>
          <a:p>
            <a:pPr>
              <a:buSzTx/>
            </a:pPr>
            <a:endParaRPr lang="en-GB" altLang="en-US">
              <a:solidFill>
                <a:schemeClr val="tx1"/>
              </a:solidFill>
            </a:endParaRPr>
          </a:p>
          <a:p>
            <a:pPr marL="0" indent="0">
              <a:buSzTx/>
              <a:buFontTx/>
              <a:buNone/>
            </a:pPr>
            <a:endParaRPr lang="en-GB" altLang="en-US">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26A7108-BF42-8B46-4AE5-C1C9BC40A5E7}"/>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Topics </a:t>
            </a:r>
            <a:br>
              <a:rPr lang="en-GB" altLang="en-US"/>
            </a:br>
            <a:endParaRPr lang="en-GB" altLang="en-US"/>
          </a:p>
        </p:txBody>
      </p:sp>
      <p:sp>
        <p:nvSpPr>
          <p:cNvPr id="7171" name="Rectangle 3">
            <a:extLst>
              <a:ext uri="{FF2B5EF4-FFF2-40B4-BE49-F238E27FC236}">
                <a16:creationId xmlns:a16="http://schemas.microsoft.com/office/drawing/2014/main" id="{80B12875-BCCD-6918-E618-6ECB3F1159D4}"/>
              </a:ext>
            </a:extLst>
          </p:cNvPr>
          <p:cNvSpPr>
            <a:spLocks noGrp="1"/>
          </p:cNvSpPr>
          <p:nvPr>
            <p:ph type="body" idx="1"/>
          </p:nvPr>
        </p:nvSpPr>
        <p:spPr>
          <a:ln w="12700">
            <a:miter lim="800000"/>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Who’s who</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election timetable</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qualifications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disqualifications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nominations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agents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postal votes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polling day</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counting of votes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candidates expenses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integrity</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contacts</a:t>
            </a:r>
            <a:endParaRPr sz="2000"/>
          </a:p>
        </p:txBody>
      </p:sp>
      <p:sp>
        <p:nvSpPr>
          <p:cNvPr id="4100" name="Rectangle 4">
            <a:extLst>
              <a:ext uri="{FF2B5EF4-FFF2-40B4-BE49-F238E27FC236}">
                <a16:creationId xmlns:a16="http://schemas.microsoft.com/office/drawing/2014/main" id="{393C67A2-E137-D21A-C6DB-587DA4ABB5F4}"/>
              </a:ext>
            </a:extLst>
          </p:cNvPr>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endParaRPr lang="en-US" altLang="en-US">
              <a:latin typeface="Times" panose="02020603050405020304"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F72460A5-7452-0A63-56F9-1223EF6F7C2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agent</a:t>
            </a:r>
          </a:p>
        </p:txBody>
      </p:sp>
      <p:sp>
        <p:nvSpPr>
          <p:cNvPr id="23555" name="Content Placeholder 2">
            <a:extLst>
              <a:ext uri="{FF2B5EF4-FFF2-40B4-BE49-F238E27FC236}">
                <a16:creationId xmlns:a16="http://schemas.microsoft.com/office/drawing/2014/main" id="{B4D57AD1-DA7C-5E0D-2841-36A462ECEAF2}"/>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sz="2000"/>
              <a:t>The election agent is the person responsible for the proper management of the campaign, and particularly its financial management. </a:t>
            </a:r>
          </a:p>
          <a:p>
            <a:r>
              <a:rPr lang="en-GB" altLang="en-US" sz="2000"/>
              <a:t>All individual regional candidates and party lists must have an election agent. Individual regional candidates can act as their own agent if they wish.</a:t>
            </a:r>
          </a:p>
          <a:p>
            <a:r>
              <a:rPr lang="en-GB" altLang="en-US" sz="2000"/>
              <a:t>The appointment of the election agent must be declared to the Regional Returning Officer before </a:t>
            </a:r>
            <a:r>
              <a:rPr lang="en-GB" altLang="en-US" sz="2000" b="1">
                <a:solidFill>
                  <a:srgbClr val="002060"/>
                </a:solidFill>
              </a:rPr>
              <a:t>4pm on </a:t>
            </a:r>
            <a:r>
              <a:rPr lang="en-GB" altLang="en-US" sz="2000" b="1">
                <a:solidFill>
                  <a:srgbClr val="FF0000"/>
                </a:solidFill>
              </a:rPr>
              <a:t>[E-23]</a:t>
            </a:r>
          </a:p>
          <a:p>
            <a:r>
              <a:rPr lang="en-GB" altLang="en-US" sz="2000" kern="0">
                <a:solidFill>
                  <a:schemeClr val="accent4"/>
                </a:solidFill>
              </a:rPr>
              <a:t>You can request that the agent’s home address is not published on the Notice of Election Agents and a correspondence address is published instead</a:t>
            </a:r>
          </a:p>
          <a:p>
            <a:endParaRPr lang="en-GB" altLang="en-US" sz="2000">
              <a:solidFill>
                <a:srgbClr val="FF0000"/>
              </a:solidFill>
            </a:endParaRPr>
          </a:p>
          <a:p>
            <a:endParaRPr lang="en-GB" alt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3E0C7-0252-DA65-CF6A-2A217F9758D6}"/>
            </a:ext>
          </a:extLst>
        </p:cNvPr>
        <p:cNvGrpSpPr/>
        <p:nvPr/>
      </p:nvGrpSpPr>
      <p:grpSpPr>
        <a:xfrm>
          <a:off x="0" y="0"/>
          <a:ext cx="0" cy="0"/>
          <a:chOff x="0" y="0"/>
          <a:chExt cx="0" cy="0"/>
        </a:xfrm>
      </p:grpSpPr>
      <p:sp>
        <p:nvSpPr>
          <p:cNvPr id="23554" name="Title 1">
            <a:extLst>
              <a:ext uri="{FF2B5EF4-FFF2-40B4-BE49-F238E27FC236}">
                <a16:creationId xmlns:a16="http://schemas.microsoft.com/office/drawing/2014/main" id="{93A1FF2A-1AE4-58D2-5F18-89E6BDDC5CC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agent office</a:t>
            </a:r>
          </a:p>
        </p:txBody>
      </p:sp>
      <p:sp>
        <p:nvSpPr>
          <p:cNvPr id="23555" name="Content Placeholder 2">
            <a:extLst>
              <a:ext uri="{FF2B5EF4-FFF2-40B4-BE49-F238E27FC236}">
                <a16:creationId xmlns:a16="http://schemas.microsoft.com/office/drawing/2014/main" id="{45A0E246-6134-9F6E-172F-C5C1936C3617}"/>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a:buSzTx/>
            </a:pPr>
            <a:r>
              <a:rPr lang="en-GB" sz="2000" kern="0"/>
              <a:t>The election agent must have an office address to which legal notices can be delivered</a:t>
            </a:r>
          </a:p>
          <a:p>
            <a:pPr>
              <a:buSzTx/>
            </a:pPr>
            <a:r>
              <a:rPr lang="en-GB" altLang="en-US" sz="2000" kern="0">
                <a:solidFill>
                  <a:schemeClr val="accent4"/>
                </a:solidFill>
              </a:rPr>
              <a:t>The office address must be a physical address – PO boxes cannot be used</a:t>
            </a:r>
          </a:p>
          <a:p>
            <a:pPr>
              <a:buSzTx/>
            </a:pPr>
            <a:r>
              <a:rPr lang="en-GB" altLang="en-US" sz="2000" kern="0">
                <a:solidFill>
                  <a:schemeClr val="accent4"/>
                </a:solidFill>
              </a:rPr>
              <a:t>The office address must be declared to the CRO at the same time as the election agent’s appointment</a:t>
            </a:r>
          </a:p>
          <a:p>
            <a:endParaRPr lang="en-GB" altLang="en-US" sz="2000">
              <a:solidFill>
                <a:srgbClr val="FF0000"/>
              </a:solidFill>
            </a:endParaRPr>
          </a:p>
          <a:p>
            <a:endParaRPr lang="en-GB" altLang="en-US"/>
          </a:p>
        </p:txBody>
      </p:sp>
    </p:spTree>
    <p:extLst>
      <p:ext uri="{BB962C8B-B14F-4D97-AF65-F5344CB8AC3E}">
        <p14:creationId xmlns:p14="http://schemas.microsoft.com/office/powerpoint/2010/main" val="99783289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D6137395-ABC2-C501-2C90-772FA939FD9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Other Agents</a:t>
            </a:r>
          </a:p>
        </p:txBody>
      </p:sp>
      <p:sp>
        <p:nvSpPr>
          <p:cNvPr id="48131" name="Rectangle 6">
            <a:extLst>
              <a:ext uri="{FF2B5EF4-FFF2-40B4-BE49-F238E27FC236}">
                <a16:creationId xmlns:a16="http://schemas.microsoft.com/office/drawing/2014/main" id="{12FF5C69-9001-2A97-156C-3D18037808F1}"/>
              </a:ext>
            </a:extLst>
          </p:cNvPr>
          <p:cNvSpPr>
            <a:spLocks noGrp="1" noChangeArrowheads="1"/>
          </p:cNvSpPr>
          <p:nvPr>
            <p:ph type="body" idx="1"/>
          </p:nvPr>
        </p:nvSpPr>
        <p:spPr>
          <a:xfrm>
            <a:off x="2913063" y="1828800"/>
            <a:ext cx="5943600" cy="4476750"/>
          </a:xfrm>
          <a:ln cap="flat" algn="ctr">
            <a:miter lim="800000"/>
            <a:headEnd type="none" w="med" len="med"/>
            <a:tailEnd type="none" w="med" len="med"/>
          </a:ln>
        </p:spPr>
        <p:txBody>
          <a:bodyPr>
            <a:normAutofit lnSpcReduction="10000"/>
          </a:bodyPr>
          <a:lstStyle/>
          <a:p>
            <a:pPr eaLnBrk="1" hangingPunct="1">
              <a:buSzTx/>
            </a:pPr>
            <a:r>
              <a:rPr lang="en-GB" altLang="en-US" sz="2000" b="1">
                <a:solidFill>
                  <a:srgbClr val="002060"/>
                </a:solidFill>
              </a:rPr>
              <a:t>Sub-agents</a:t>
            </a:r>
          </a:p>
          <a:p>
            <a:pPr marL="342900" lvl="1" indent="0" eaLnBrk="1" hangingPunct="1">
              <a:buSzTx/>
              <a:buFontTx/>
              <a:buNone/>
            </a:pPr>
            <a:r>
              <a:rPr lang="en-GB" altLang="en-US" sz="2000">
                <a:solidFill>
                  <a:srgbClr val="002060"/>
                </a:solidFill>
              </a:rPr>
              <a:t>The election agent may appoint sub-agents to act on their behalf in the region, as long as those parts do not overlap. The agent must give written notice to the </a:t>
            </a:r>
            <a:r>
              <a:rPr lang="en-GB" altLang="en-US" sz="2000" b="1">
                <a:solidFill>
                  <a:srgbClr val="002060"/>
                </a:solidFill>
              </a:rPr>
              <a:t>RRO by </a:t>
            </a:r>
            <a:r>
              <a:rPr lang="en-GB" altLang="en-US" sz="2000" b="1">
                <a:solidFill>
                  <a:srgbClr val="FF0000"/>
                </a:solidFill>
              </a:rPr>
              <a:t>[E-2]</a:t>
            </a:r>
            <a:r>
              <a:rPr lang="en-GB" altLang="en-US" sz="2000">
                <a:solidFill>
                  <a:srgbClr val="FF0000"/>
                </a:solidFill>
              </a:rPr>
              <a:t>.</a:t>
            </a:r>
          </a:p>
          <a:p>
            <a:pPr eaLnBrk="1" hangingPunct="1">
              <a:buSzTx/>
            </a:pPr>
            <a:r>
              <a:rPr lang="en-GB" altLang="en-US" sz="2000" b="1">
                <a:solidFill>
                  <a:srgbClr val="002060"/>
                </a:solidFill>
              </a:rPr>
              <a:t>Polling and counting agents</a:t>
            </a:r>
          </a:p>
          <a:p>
            <a:pPr marL="342900" lvl="1" indent="0" eaLnBrk="1" hangingPunct="1">
              <a:buSzTx/>
              <a:buFontTx/>
              <a:buNone/>
            </a:pPr>
            <a:r>
              <a:rPr lang="en-GB" altLang="en-US" sz="2000" b="1">
                <a:solidFill>
                  <a:srgbClr val="002060"/>
                </a:solidFill>
              </a:rPr>
              <a:t>The CRO </a:t>
            </a:r>
            <a:r>
              <a:rPr lang="en-GB" altLang="en-US" sz="2000">
                <a:solidFill>
                  <a:srgbClr val="002060"/>
                </a:solidFill>
              </a:rPr>
              <a:t>requires notice in writing of any people appointed as polling agents and any persons nominated to attend the counting of the votes </a:t>
            </a:r>
            <a:r>
              <a:rPr lang="en-GB" altLang="en-US" sz="2000" b="1">
                <a:solidFill>
                  <a:srgbClr val="002060"/>
                </a:solidFill>
              </a:rPr>
              <a:t>by </a:t>
            </a:r>
            <a:r>
              <a:rPr lang="en-GB" altLang="en-US" sz="2000" b="1">
                <a:solidFill>
                  <a:srgbClr val="FF0000"/>
                </a:solidFill>
              </a:rPr>
              <a:t>[E-5]</a:t>
            </a:r>
            <a:r>
              <a:rPr lang="en-GB" altLang="en-US" sz="2000">
                <a:solidFill>
                  <a:srgbClr val="FF0000"/>
                </a:solidFill>
              </a:rPr>
              <a:t>.</a:t>
            </a:r>
          </a:p>
          <a:p>
            <a:pPr eaLnBrk="1" hangingPunct="1">
              <a:buSzTx/>
            </a:pPr>
            <a:r>
              <a:rPr lang="en-GB" altLang="en-US" sz="2000" b="1">
                <a:solidFill>
                  <a:srgbClr val="002060"/>
                </a:solidFill>
              </a:rPr>
              <a:t>Postal vote agents</a:t>
            </a:r>
          </a:p>
          <a:p>
            <a:pPr marL="342900" lvl="1" indent="0" eaLnBrk="1" hangingPunct="1">
              <a:buSzTx/>
              <a:buFontTx/>
              <a:buNone/>
            </a:pPr>
            <a:r>
              <a:rPr lang="en-GB" altLang="en-US" sz="2000">
                <a:solidFill>
                  <a:schemeClr val="tx1"/>
                </a:solidFill>
              </a:rPr>
              <a:t>The appointment of postal voting agents attending a particular opening session must be made before the start of the session. The </a:t>
            </a:r>
            <a:r>
              <a:rPr lang="en-GB" altLang="en-US" sz="2000" b="1">
                <a:solidFill>
                  <a:schemeClr val="tx1"/>
                </a:solidFill>
              </a:rPr>
              <a:t>CRO</a:t>
            </a:r>
            <a:r>
              <a:rPr lang="en-GB" altLang="en-US" sz="2000">
                <a:solidFill>
                  <a:schemeClr val="tx1"/>
                </a:solidFill>
              </a:rPr>
              <a:t> will give 48 hours’ notice.</a:t>
            </a:r>
          </a:p>
          <a:p>
            <a:pPr eaLnBrk="1" hangingPunct="1">
              <a:buSzTx/>
            </a:pPr>
            <a:endParaRPr lang="en-GB" altLang="en-US">
              <a:solidFill>
                <a:schemeClr val="tx1"/>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68C9ECF-9681-EC7D-5F4B-D04498DA9F0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Access to the electoral register / </a:t>
            </a:r>
            <a:br>
              <a:rPr lang="en-GB" altLang="en-US"/>
            </a:br>
            <a:r>
              <a:rPr lang="en-GB" altLang="en-US"/>
              <a:t>lists of absent voters</a:t>
            </a:r>
          </a:p>
        </p:txBody>
      </p:sp>
      <p:sp>
        <p:nvSpPr>
          <p:cNvPr id="50179" name="Content Placeholder 2">
            <a:extLst>
              <a:ext uri="{FF2B5EF4-FFF2-40B4-BE49-F238E27FC236}">
                <a16:creationId xmlns:a16="http://schemas.microsoft.com/office/drawing/2014/main" id="{BC5E6CCC-A903-01D5-BA11-0AE4C97FF8A2}"/>
              </a:ext>
            </a:extLst>
          </p:cNvPr>
          <p:cNvSpPr>
            <a:spLocks noGrp="1"/>
          </p:cNvSpPr>
          <p:nvPr>
            <p:ph idx="1"/>
          </p:nvPr>
        </p:nvSpPr>
        <p:spPr>
          <a:xfrm>
            <a:off x="2971800" y="1828800"/>
            <a:ext cx="5943600" cy="4476750"/>
          </a:xfrm>
          <a:ln cap="flat" algn="ctr">
            <a:miter lim="800000"/>
            <a:headEnd type="none" w="med" len="med"/>
            <a:tailEnd type="none" w="med" len="med"/>
          </a:ln>
        </p:spPr>
        <p:txBody>
          <a:bodyPr>
            <a:normAutofit/>
          </a:bodyPr>
          <a:lstStyle/>
          <a:p>
            <a:pPr marL="228600" lvl="1" indent="-228600">
              <a:buSzTx/>
              <a:buFontTx/>
              <a:buChar char="•"/>
            </a:pPr>
            <a:r>
              <a:rPr lang="en-GB" altLang="en-US" sz="2400">
                <a:solidFill>
                  <a:schemeClr val="tx1"/>
                </a:solidFill>
                <a:effectLst>
                  <a:glow>
                    <a:srgbClr val="000000"/>
                  </a:glow>
                  <a:outerShdw sx="0" sy="0">
                    <a:srgbClr val="000000"/>
                  </a:outerShdw>
                  <a:reflection stA="0" endPos="0" fadeDir="0" sx="0" sy="0"/>
                </a:effectLst>
              </a:rPr>
              <a:t>Individual regional candidates are entitled to a free copy of the full register and lists of absent voters on written request.</a:t>
            </a:r>
          </a:p>
          <a:p>
            <a:pPr marL="228600" lvl="1" indent="-228600">
              <a:buSzTx/>
              <a:buFontTx/>
              <a:buChar char="•"/>
            </a:pPr>
            <a:r>
              <a:rPr lang="en-GB" altLang="en-US" sz="2400">
                <a:solidFill>
                  <a:schemeClr val="tx1"/>
                </a:solidFill>
                <a:effectLst>
                  <a:glow>
                    <a:srgbClr val="000000"/>
                  </a:glow>
                  <a:outerShdw sx="0" sy="0">
                    <a:srgbClr val="000000"/>
                  </a:outerShdw>
                  <a:reflection stA="0" endPos="0" fadeDir="0" sx="0" sy="0"/>
                </a:effectLst>
              </a:rPr>
              <a:t>In the case of a party that has submitted a list, the election agent for the party list is entitled to a copy of the full register and the lists of absent voters – not the candidates.</a:t>
            </a:r>
          </a:p>
          <a:p>
            <a:pPr marL="228600" lvl="1" indent="-228600">
              <a:buSzTx/>
              <a:buFontTx/>
              <a:buChar char="•"/>
            </a:pPr>
            <a:r>
              <a:rPr lang="en-GB" altLang="en-US" sz="2400">
                <a:solidFill>
                  <a:schemeClr val="tx1"/>
                </a:solidFill>
              </a:rPr>
              <a:t>Make written request to the ERO – forms are available from </a:t>
            </a:r>
            <a:r>
              <a:rPr lang="en-GB" altLang="en-US" sz="2400">
                <a:solidFill>
                  <a:srgbClr val="FF0000"/>
                </a:solidFill>
              </a:rPr>
              <a:t>[the ERO / are included in your nomination pack].</a:t>
            </a:r>
          </a:p>
          <a:p>
            <a:pPr>
              <a:buSzTx/>
            </a:pPr>
            <a:endParaRPr lang="en-GB" altLang="en-US">
              <a:solidFill>
                <a:schemeClr val="tx1"/>
              </a:solidFill>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2F794DF-6F99-1E87-FF59-D1750B78CBC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Access to the electoral register / </a:t>
            </a:r>
            <a:br>
              <a:rPr lang="en-GB" altLang="en-US"/>
            </a:br>
            <a:r>
              <a:rPr lang="en-GB" altLang="en-US"/>
              <a:t>lists of absent voters</a:t>
            </a:r>
          </a:p>
        </p:txBody>
      </p:sp>
      <p:sp>
        <p:nvSpPr>
          <p:cNvPr id="52227" name="Content Placeholder 2">
            <a:extLst>
              <a:ext uri="{FF2B5EF4-FFF2-40B4-BE49-F238E27FC236}">
                <a16:creationId xmlns:a16="http://schemas.microsoft.com/office/drawing/2014/main" id="{630626A4-3651-4428-EA54-F760BFA24D93}"/>
              </a:ext>
            </a:extLst>
          </p:cNvPr>
          <p:cNvSpPr>
            <a:spLocks noGrp="1"/>
          </p:cNvSpPr>
          <p:nvPr>
            <p:ph idx="1"/>
          </p:nvPr>
        </p:nvSpPr>
        <p:spPr>
          <a:xfrm>
            <a:off x="2971800" y="1828800"/>
            <a:ext cx="5943600" cy="4476750"/>
          </a:xfrm>
          <a:ln cap="flat" algn="ctr">
            <a:miter lim="800000"/>
            <a:headEnd type="none" w="med" len="med"/>
            <a:tailEnd type="none" w="med" len="med"/>
          </a:ln>
        </p:spPr>
        <p:txBody>
          <a:bodyPr>
            <a:normAutofit/>
          </a:bodyPr>
          <a:lstStyle/>
          <a:p>
            <a:pPr>
              <a:buSzTx/>
            </a:pPr>
            <a:r>
              <a:rPr lang="en-GB" altLang="en-US">
                <a:solidFill>
                  <a:schemeClr val="accent6"/>
                </a:solidFill>
              </a:rPr>
              <a:t>Only use data for permitted purposes!</a:t>
            </a:r>
          </a:p>
          <a:p>
            <a:pPr lvl="1">
              <a:buSzTx/>
            </a:pPr>
            <a:r>
              <a:rPr lang="en-GB" altLang="en-US" sz="2400">
                <a:solidFill>
                  <a:schemeClr val="tx1"/>
                </a:solidFill>
              </a:rPr>
              <a:t>to complete the nomination form</a:t>
            </a:r>
          </a:p>
          <a:p>
            <a:pPr lvl="1">
              <a:buSzTx/>
            </a:pPr>
            <a:r>
              <a:rPr lang="en-GB" altLang="en-US" sz="2400">
                <a:solidFill>
                  <a:schemeClr val="tx1"/>
                </a:solidFill>
              </a:rPr>
              <a:t>to help you campaign</a:t>
            </a:r>
          </a:p>
          <a:p>
            <a:pPr lvl="1">
              <a:buSzTx/>
            </a:pPr>
            <a:r>
              <a:rPr lang="en-GB" altLang="en-US" sz="2400">
                <a:solidFill>
                  <a:schemeClr val="tx1"/>
                </a:solidFill>
              </a:rPr>
              <a:t>to check that donations/loans are permissible</a:t>
            </a:r>
          </a:p>
          <a:p>
            <a:pPr lvl="1">
              <a:buSzTx/>
            </a:pPr>
            <a:endParaRPr lang="en-GB" altLang="en-US" b="1">
              <a:solidFill>
                <a:schemeClr val="accent6"/>
              </a:solidFill>
            </a:endParaRPr>
          </a:p>
          <a:p>
            <a:pPr>
              <a:buSzTx/>
            </a:pPr>
            <a:endParaRPr lang="en-GB" altLang="en-US">
              <a:solidFill>
                <a:schemeClr val="tx1"/>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9C51C0E1-240D-BBE2-0F3C-2E85E9D9197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Registration</a:t>
            </a:r>
          </a:p>
        </p:txBody>
      </p:sp>
      <p:sp>
        <p:nvSpPr>
          <p:cNvPr id="54275" name="Content Placeholder 2">
            <a:extLst>
              <a:ext uri="{FF2B5EF4-FFF2-40B4-BE49-F238E27FC236}">
                <a16:creationId xmlns:a16="http://schemas.microsoft.com/office/drawing/2014/main" id="{2184B574-09D3-E215-2C0D-420E3D592FCD}"/>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rPr>
              <a:t>As a candidate you are uniquely placed to encourage people to register to vote. </a:t>
            </a:r>
          </a:p>
          <a:p>
            <a:pPr>
              <a:buSzTx/>
            </a:pPr>
            <a:r>
              <a:rPr lang="en-GB" altLang="en-US">
                <a:solidFill>
                  <a:schemeClr val="tx1"/>
                </a:solidFill>
              </a:rPr>
              <a:t>You should encourage people to register as soon as possible.</a:t>
            </a:r>
          </a:p>
          <a:p>
            <a:pPr>
              <a:buSzTx/>
            </a:pPr>
            <a:r>
              <a:rPr lang="en-GB" altLang="en-US">
                <a:solidFill>
                  <a:schemeClr val="tx1"/>
                </a:solidFill>
              </a:rPr>
              <a:t>The deadline for applying for the election is </a:t>
            </a:r>
            <a:r>
              <a:rPr lang="en-GB" altLang="en-US">
                <a:solidFill>
                  <a:srgbClr val="FF0000"/>
                </a:solidFill>
              </a:rPr>
              <a:t>[E-12]. </a:t>
            </a:r>
          </a:p>
          <a:p>
            <a:pPr>
              <a:buSzTx/>
            </a:pPr>
            <a:r>
              <a:rPr lang="en-GB" altLang="en-US">
                <a:solidFill>
                  <a:schemeClr val="tx1"/>
                </a:solidFill>
              </a:rPr>
              <a:t>Individuals can register online at </a:t>
            </a:r>
            <a:r>
              <a:rPr lang="en-GB" altLang="en-US" b="1">
                <a:solidFill>
                  <a:srgbClr val="002060"/>
                </a:solidFill>
              </a:rPr>
              <a:t>https://www.gov.uk/register-to-vote</a:t>
            </a:r>
            <a:r>
              <a:rPr lang="en-GB" altLang="en-US">
                <a:solidFill>
                  <a:srgbClr val="002060"/>
                </a:solidFill>
              </a:rPr>
              <a:t>. </a:t>
            </a:r>
            <a:r>
              <a:rPr lang="en-GB" altLang="en-US">
                <a:solidFill>
                  <a:schemeClr val="tx1"/>
                </a:solidFill>
              </a:rPr>
              <a:t>It only takes a few minutes.</a:t>
            </a:r>
          </a:p>
          <a:p>
            <a:pPr marL="0" indent="0">
              <a:buSzTx/>
              <a:buFontTx/>
              <a:buNone/>
            </a:pPr>
            <a:endParaRPr lang="en-GB" altLang="en-US">
              <a:solidFill>
                <a:schemeClr val="tx1"/>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1A864E3-0D9A-7ECB-2213-F034026F86E1}"/>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Registration</a:t>
            </a:r>
          </a:p>
        </p:txBody>
      </p:sp>
      <p:sp>
        <p:nvSpPr>
          <p:cNvPr id="56323" name="Content Placeholder 2">
            <a:extLst>
              <a:ext uri="{FF2B5EF4-FFF2-40B4-BE49-F238E27FC236}">
                <a16:creationId xmlns:a16="http://schemas.microsoft.com/office/drawing/2014/main" id="{E1005EE2-AE27-3280-3B06-2F120DE48853}"/>
              </a:ext>
            </a:extLst>
          </p:cNvPr>
          <p:cNvSpPr>
            <a:spLocks noGrp="1"/>
          </p:cNvSpPr>
          <p:nvPr>
            <p:ph idx="1"/>
          </p:nvPr>
        </p:nvSpPr>
        <p:spPr>
          <a:xfrm>
            <a:off x="2603500" y="1887538"/>
            <a:ext cx="5943600" cy="4446587"/>
          </a:xfrm>
          <a:ln cap="flat" algn="ctr">
            <a:miter lim="800000"/>
            <a:headEnd type="none" w="med" len="med"/>
            <a:tailEnd type="none" w="med" len="med"/>
          </a:ln>
        </p:spPr>
        <p:txBody>
          <a:bodyPr/>
          <a:lstStyle/>
          <a:p>
            <a:pPr>
              <a:buSzTx/>
            </a:pPr>
            <a:r>
              <a:rPr lang="en-GB" altLang="en-US">
                <a:solidFill>
                  <a:schemeClr val="tx1"/>
                </a:solidFill>
              </a:rPr>
              <a:t>When discussing registering to vote with individuals, you will need to make them aware that they will need:</a:t>
            </a:r>
          </a:p>
          <a:p>
            <a:pPr lvl="1">
              <a:buSzTx/>
            </a:pPr>
            <a:r>
              <a:rPr lang="en-GB" altLang="en-US">
                <a:solidFill>
                  <a:schemeClr val="tx1"/>
                </a:solidFill>
              </a:rPr>
              <a:t>their National Insurance number,</a:t>
            </a:r>
          </a:p>
          <a:p>
            <a:pPr lvl="1">
              <a:buSzTx/>
            </a:pPr>
            <a:r>
              <a:rPr lang="en-GB" altLang="en-US">
                <a:solidFill>
                  <a:schemeClr val="tx1"/>
                </a:solidFill>
              </a:rPr>
              <a:t>date of birth and address to register.</a:t>
            </a:r>
          </a:p>
          <a:p>
            <a:pPr marL="0" indent="0">
              <a:buSzTx/>
              <a:buFontTx/>
              <a:buNone/>
            </a:pPr>
            <a:endParaRPr lang="en-GB" altLang="en-US">
              <a:solidFill>
                <a:schemeClr val="tx1"/>
              </a:solidFill>
            </a:endParaRPr>
          </a:p>
          <a:p>
            <a:pPr>
              <a:buSzTx/>
            </a:pPr>
            <a:r>
              <a:rPr lang="en-GB" altLang="en-US">
                <a:solidFill>
                  <a:schemeClr val="tx1"/>
                </a:solidFill>
              </a:rPr>
              <a:t>People who do not have or cannot find their National Insurance Number can still register, but they may need to provide further information. If so, they will be contacted by the ERO.</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46685FB0-3A39-0310-C671-F05DF152D88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Absent voting</a:t>
            </a:r>
          </a:p>
        </p:txBody>
      </p:sp>
      <p:sp>
        <p:nvSpPr>
          <p:cNvPr id="58371" name="Content Placeholder 2">
            <a:extLst>
              <a:ext uri="{FF2B5EF4-FFF2-40B4-BE49-F238E27FC236}">
                <a16:creationId xmlns:a16="http://schemas.microsoft.com/office/drawing/2014/main" id="{4CC56BED-4256-6108-5875-BF223C0E1D6F}"/>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algn="l" rtl="0" fontAlgn="base">
              <a:lnSpc>
                <a:spcPts val="2025"/>
              </a:lnSpc>
              <a:buFont typeface="Arial" panose="020B0604020202020204" pitchFamily="34" charset="0"/>
              <a:buChar char="•"/>
            </a:pPr>
            <a:r>
              <a:rPr lang="en-GB" sz="1800" b="0" i="0" u="none" strike="noStrike">
                <a:solidFill>
                  <a:srgbClr val="003366"/>
                </a:solidFill>
                <a:effectLst/>
                <a:latin typeface="Arial" panose="020B0604020202020204" pitchFamily="34" charset="0"/>
              </a:rPr>
              <a:t>When talking to electors about applying for an absent vote, you should make them aware of the relevant deadlines an advise them to apply early</a:t>
            </a:r>
            <a:r>
              <a:rPr lang="en-US" sz="1800" b="0" i="0">
                <a:solidFill>
                  <a:srgbClr val="003366"/>
                </a:solidFill>
                <a:effectLst/>
                <a:latin typeface="Arial" panose="020B0604020202020204" pitchFamily="34" charset="0"/>
              </a:rPr>
              <a:t>​</a:t>
            </a:r>
            <a:endParaRPr lang="en-US" b="0" i="0">
              <a:solidFill>
                <a:srgbClr val="003366"/>
              </a:solidFill>
              <a:effectLst/>
              <a:latin typeface="Arial" panose="020B0604020202020204" pitchFamily="34" charset="0"/>
            </a:endParaRPr>
          </a:p>
          <a:p>
            <a:pPr algn="l" rtl="0" fontAlgn="base">
              <a:lnSpc>
                <a:spcPts val="2025"/>
              </a:lnSpc>
              <a:buFont typeface="Arial" panose="020B0604020202020204" pitchFamily="34" charset="0"/>
              <a:buChar char="•"/>
            </a:pPr>
            <a:r>
              <a:rPr lang="en-GB" sz="1800" b="0" i="0" u="none" strike="noStrike">
                <a:solidFill>
                  <a:srgbClr val="003366"/>
                </a:solidFill>
                <a:effectLst/>
                <a:latin typeface="Arial" panose="020B0604020202020204" pitchFamily="34" charset="0"/>
              </a:rPr>
              <a:t>If you are encouraging people to apply for an absent vote, make sure you explain that they will only qualify for one if they are (or will be) registered in time to vote at the election.</a:t>
            </a:r>
            <a:endParaRPr lang="en-US" b="0" i="0">
              <a:solidFill>
                <a:srgbClr val="003366"/>
              </a:solidFill>
              <a:effectLst/>
              <a:latin typeface="Arial" panose="020B0604020202020204" pitchFamily="34" charset="0"/>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994D61C0-B7B7-926B-8781-45E81C47322A}"/>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Campaigning dos and don’ts</a:t>
            </a:r>
          </a:p>
        </p:txBody>
      </p:sp>
      <p:sp>
        <p:nvSpPr>
          <p:cNvPr id="31747" name="Content Placeholder 2">
            <a:extLst>
              <a:ext uri="{FF2B5EF4-FFF2-40B4-BE49-F238E27FC236}">
                <a16:creationId xmlns:a16="http://schemas.microsoft.com/office/drawing/2014/main" id="{016327DF-FD95-357C-9EF4-F8FD83E0632D}"/>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dirty="0"/>
              <a:t>Do use imprints on all your campaign material, including on social media. </a:t>
            </a:r>
          </a:p>
          <a:p>
            <a:r>
              <a:rPr lang="en-GB" altLang="en-US" dirty="0"/>
              <a:t>Do comply with planning rules relating to advertising hoardings and large banners.</a:t>
            </a:r>
          </a:p>
          <a:p>
            <a:r>
              <a:rPr lang="en-GB" altLang="en-US" dirty="0"/>
              <a:t>Do make sure outdoor posters are removed 2 weeks after the election.</a:t>
            </a:r>
          </a:p>
          <a:p>
            <a:r>
              <a:rPr lang="en-GB" altLang="en-US" dirty="0"/>
              <a:t>Do not produce material that looks like a poll card.</a:t>
            </a:r>
          </a:p>
          <a:p>
            <a:r>
              <a:rPr lang="en-GB" altLang="en-US" dirty="0"/>
              <a:t>Do not pay people to display your adverts (unless they display adverts as part of their normal business).</a:t>
            </a:r>
          </a:p>
          <a:p>
            <a:endParaRPr lang="en-GB" altLang="en-US"/>
          </a:p>
          <a:p>
            <a:endParaRPr lang="en-GB" altLang="en-US"/>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7B321F5D-3F1E-CD1B-DFC2-7047E30DE44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Code of conduct for campaigners</a:t>
            </a:r>
          </a:p>
        </p:txBody>
      </p:sp>
      <p:sp>
        <p:nvSpPr>
          <p:cNvPr id="64515" name="Content Placeholder 2">
            <a:extLst>
              <a:ext uri="{FF2B5EF4-FFF2-40B4-BE49-F238E27FC236}">
                <a16:creationId xmlns:a16="http://schemas.microsoft.com/office/drawing/2014/main" id="{5AA2D3DB-191F-3B7D-4324-EB86FC769192}"/>
              </a:ext>
            </a:extLst>
          </p:cNvPr>
          <p:cNvSpPr>
            <a:spLocks noGrp="1"/>
          </p:cNvSpPr>
          <p:nvPr>
            <p:ph idx="1"/>
          </p:nvPr>
        </p:nvSpPr>
        <p:spPr>
          <a:xfrm>
            <a:off x="2971800" y="1828800"/>
            <a:ext cx="5943600" cy="4768552"/>
          </a:xfrm>
          <a:ln cap="flat" algn="ctr">
            <a:miter lim="800000"/>
            <a:headEnd type="none" w="med" len="med"/>
            <a:tailEnd type="none" w="med" len="med"/>
          </a:ln>
        </p:spPr>
        <p:txBody>
          <a:bodyPr/>
          <a:lstStyle/>
          <a:p>
            <a:pPr>
              <a:buSzTx/>
            </a:pPr>
            <a:r>
              <a:rPr lang="en-GB" altLang="en-US" sz="1800">
                <a:solidFill>
                  <a:schemeClr val="tx1"/>
                </a:solidFill>
              </a:rPr>
              <a:t>Campaigners are an essential element of a healthy democracy, but their activities should not bring into question the integrity of the electoral process. </a:t>
            </a:r>
          </a:p>
          <a:p>
            <a:pPr lvl="1">
              <a:buSzTx/>
            </a:pPr>
            <a:endParaRPr lang="en-GB" altLang="en-US" sz="1600">
              <a:solidFill>
                <a:schemeClr val="accent6"/>
              </a:solidFill>
            </a:endParaRPr>
          </a:p>
          <a:p>
            <a:pPr>
              <a:buSzTx/>
            </a:pPr>
            <a:r>
              <a:rPr lang="en-GB" altLang="en-US" sz="1800">
                <a:solidFill>
                  <a:schemeClr val="tx2"/>
                </a:solidFill>
              </a:rPr>
              <a:t>Electoral registration and absent vote applications</a:t>
            </a:r>
            <a:r>
              <a:rPr lang="en-GB" altLang="en-US" sz="1800">
                <a:solidFill>
                  <a:schemeClr val="tx1"/>
                </a:solidFill>
              </a:rPr>
              <a:t>:</a:t>
            </a:r>
          </a:p>
          <a:p>
            <a:pPr lvl="1">
              <a:buSzTx/>
            </a:pPr>
            <a:r>
              <a:rPr lang="en-GB" altLang="en-US" sz="1600">
                <a:solidFill>
                  <a:schemeClr val="tx1"/>
                </a:solidFill>
              </a:rPr>
              <a:t>Ensure forms fully confirm to the requirements of electoral law</a:t>
            </a:r>
          </a:p>
          <a:p>
            <a:pPr lvl="1">
              <a:buSzTx/>
            </a:pPr>
            <a:r>
              <a:rPr lang="en-GB" altLang="en-US" sz="1600">
                <a:solidFill>
                  <a:schemeClr val="tx1"/>
                </a:solidFill>
              </a:rPr>
              <a:t>Include the EROs address for the return of forms</a:t>
            </a:r>
          </a:p>
          <a:p>
            <a:pPr lvl="1">
              <a:buSzTx/>
            </a:pPr>
            <a:r>
              <a:rPr lang="en-GB" altLang="en-US" sz="1600">
                <a:solidFill>
                  <a:schemeClr val="tx1"/>
                </a:solidFill>
              </a:rPr>
              <a:t>Ensure unaltered applications are sent to ERO within </a:t>
            </a:r>
            <a:r>
              <a:rPr lang="en-GB" altLang="en-US" sz="1600" b="1">
                <a:solidFill>
                  <a:schemeClr val="accent2">
                    <a:lumMod val="75000"/>
                  </a:schemeClr>
                </a:solidFill>
              </a:rPr>
              <a:t>two working days</a:t>
            </a:r>
            <a:r>
              <a:rPr lang="en-GB" altLang="en-US" sz="1600">
                <a:solidFill>
                  <a:schemeClr val="tx1"/>
                </a:solidFill>
              </a:rPr>
              <a:t>.</a:t>
            </a:r>
          </a:p>
          <a:p>
            <a:pPr lvl="1">
              <a:buSzTx/>
            </a:pPr>
            <a:r>
              <a:rPr lang="en-GB" altLang="en-US" sz="1600">
                <a:solidFill>
                  <a:schemeClr val="tx1"/>
                </a:solidFill>
              </a:rPr>
              <a:t>Make sure electors understand implications of applying for an absent vote.</a:t>
            </a:r>
          </a:p>
          <a:p>
            <a:pPr lvl="1">
              <a:buSzTx/>
            </a:pPr>
            <a:r>
              <a:rPr lang="en-GB" altLang="en-US" sz="1600">
                <a:solidFill>
                  <a:schemeClr val="tx1"/>
                </a:solidFill>
              </a:rPr>
              <a:t>Do not encourage postal ballot pack redirection.</a:t>
            </a:r>
          </a:p>
          <a:p>
            <a:pPr lvl="1">
              <a:buSzTx/>
            </a:pPr>
            <a:r>
              <a:rPr lang="en-GB" altLang="en-US" sz="1600">
                <a:solidFill>
                  <a:schemeClr val="tx1"/>
                </a:solidFill>
              </a:rPr>
              <a:t>Do not encourage electors to appoint a campaigner as proxy.</a:t>
            </a:r>
          </a:p>
          <a:p>
            <a:pPr>
              <a:buSzTx/>
            </a:pPr>
            <a:endParaRPr lang="en-GB" altLang="en-US">
              <a:solidFill>
                <a:schemeClr val="tx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E93CD8A-D7C1-089F-517C-9EF799132574}"/>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Who’s who</a:t>
            </a:r>
          </a:p>
        </p:txBody>
      </p:sp>
      <p:sp>
        <p:nvSpPr>
          <p:cNvPr id="9219" name="Content Placeholder 2">
            <a:extLst>
              <a:ext uri="{FF2B5EF4-FFF2-40B4-BE49-F238E27FC236}">
                <a16:creationId xmlns:a16="http://schemas.microsoft.com/office/drawing/2014/main" id="{2E7A5769-A504-81F1-03CC-8217142B53C1}"/>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accent6"/>
                </a:solidFill>
              </a:rPr>
              <a:t>The Regional Returning Officer</a:t>
            </a:r>
            <a:r>
              <a:rPr lang="en-GB" altLang="en-US">
                <a:solidFill>
                  <a:schemeClr val="tx1"/>
                </a:solidFill>
              </a:rPr>
              <a:t> </a:t>
            </a:r>
            <a:r>
              <a:rPr lang="en-GB" altLang="en-US">
                <a:solidFill>
                  <a:schemeClr val="accent6"/>
                </a:solidFill>
              </a:rPr>
              <a:t>[insert name] </a:t>
            </a:r>
            <a:r>
              <a:rPr lang="en-GB" altLang="en-US">
                <a:solidFill>
                  <a:schemeClr val="tx1"/>
                </a:solidFill>
              </a:rPr>
              <a:t>is responsible for the regional election and the allocation of regional seats.</a:t>
            </a:r>
          </a:p>
          <a:p>
            <a:pPr>
              <a:buSzTx/>
            </a:pPr>
            <a:r>
              <a:rPr lang="en-GB" altLang="en-US">
                <a:solidFill>
                  <a:schemeClr val="accent6"/>
                </a:solidFill>
              </a:rPr>
              <a:t>The Constituency Returning Officers </a:t>
            </a:r>
            <a:r>
              <a:rPr lang="en-GB" altLang="en-US">
                <a:solidFill>
                  <a:schemeClr val="tx1"/>
                </a:solidFill>
              </a:rPr>
              <a:t>are responsible for the constituency election and managing polling stations.</a:t>
            </a:r>
          </a:p>
          <a:p>
            <a:pPr>
              <a:buSzTx/>
            </a:pPr>
            <a:r>
              <a:rPr lang="en-GB" altLang="en-US">
                <a:solidFill>
                  <a:schemeClr val="accent6"/>
                </a:solidFill>
              </a:rPr>
              <a:t>The Electoral Registration Officers </a:t>
            </a:r>
            <a:r>
              <a:rPr lang="en-GB" altLang="en-US">
                <a:solidFill>
                  <a:schemeClr val="tx1"/>
                </a:solidFill>
              </a:rPr>
              <a:t>in the region are responsible for maintaining the register of electors and absent voters’ lists. </a:t>
            </a:r>
          </a:p>
          <a:p>
            <a:pPr>
              <a:buSzTx/>
            </a:pPr>
            <a:r>
              <a:rPr lang="en-GB" altLang="en-US">
                <a:solidFill>
                  <a:schemeClr val="tx1"/>
                </a:solidFill>
              </a:rPr>
              <a:t>Contact details are provided later.</a:t>
            </a:r>
          </a:p>
          <a:p>
            <a:pPr>
              <a:buSzTx/>
            </a:pPr>
            <a:endParaRPr lang="en-US" altLang="en-US">
              <a:solidFill>
                <a:schemeClr val="tx1"/>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D06BA4DB-6715-D34E-92A6-14C5053AE2C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Code of conduct for campaigners (cont.)</a:t>
            </a:r>
          </a:p>
        </p:txBody>
      </p:sp>
      <p:sp>
        <p:nvSpPr>
          <p:cNvPr id="66563" name="Content Placeholder 2">
            <a:extLst>
              <a:ext uri="{FF2B5EF4-FFF2-40B4-BE49-F238E27FC236}">
                <a16:creationId xmlns:a16="http://schemas.microsoft.com/office/drawing/2014/main" id="{F0B9149B-41AA-A59F-A05F-BF88115F53B6}"/>
              </a:ext>
            </a:extLst>
          </p:cNvPr>
          <p:cNvSpPr>
            <a:spLocks noGrp="1"/>
          </p:cNvSpPr>
          <p:nvPr>
            <p:ph idx="1"/>
          </p:nvPr>
        </p:nvSpPr>
        <p:spPr>
          <a:ln cap="flat" algn="ctr">
            <a:miter lim="800000"/>
            <a:headEnd type="none" w="med" len="med"/>
            <a:tailEnd type="none" w="med" len="med"/>
          </a:ln>
        </p:spPr>
        <p:txBody>
          <a:bodyPr/>
          <a:lstStyle/>
          <a:p>
            <a:pPr>
              <a:buSzTx/>
            </a:pPr>
            <a:r>
              <a:rPr lang="en-GB" altLang="en-US" sz="1800">
                <a:solidFill>
                  <a:schemeClr val="tx2"/>
                </a:solidFill>
              </a:rPr>
              <a:t>Postal ballot packs:</a:t>
            </a:r>
          </a:p>
          <a:p>
            <a:pPr lvl="1">
              <a:buSzTx/>
            </a:pPr>
            <a:r>
              <a:rPr lang="en-GB" altLang="en-US" sz="1600">
                <a:solidFill>
                  <a:schemeClr val="tx1"/>
                </a:solidFill>
              </a:rPr>
              <a:t>Never touch a postal ballot paper</a:t>
            </a:r>
          </a:p>
          <a:p>
            <a:pPr lvl="1">
              <a:buSzTx/>
            </a:pPr>
            <a:r>
              <a:rPr lang="en-GB" altLang="en-US" sz="1600">
                <a:solidFill>
                  <a:schemeClr val="tx1"/>
                </a:solidFill>
              </a:rPr>
              <a:t>Never observe electors completing their postal vote.</a:t>
            </a:r>
          </a:p>
          <a:p>
            <a:pPr lvl="1">
              <a:buSzTx/>
            </a:pPr>
            <a:r>
              <a:rPr lang="en-GB" altLang="en-US" sz="1600">
                <a:solidFill>
                  <a:schemeClr val="tx1"/>
                </a:solidFill>
              </a:rPr>
              <a:t>Never handle or take any completed ballot paper or postal ballot pack from voters</a:t>
            </a:r>
          </a:p>
          <a:p>
            <a:pPr marL="342900" lvl="1" indent="0">
              <a:buSzTx/>
              <a:buFontTx/>
              <a:buNone/>
            </a:pPr>
            <a:endParaRPr lang="en-GB" altLang="en-US" sz="1600">
              <a:solidFill>
                <a:schemeClr val="tx1"/>
              </a:solidFill>
            </a:endParaRPr>
          </a:p>
          <a:p>
            <a:pPr>
              <a:buSzTx/>
            </a:pPr>
            <a:r>
              <a:rPr lang="en-GB" altLang="en-US" sz="1800">
                <a:solidFill>
                  <a:schemeClr val="tx2"/>
                </a:solidFill>
              </a:rPr>
              <a:t>Campaigning outside polling stations:</a:t>
            </a:r>
          </a:p>
          <a:p>
            <a:pPr lvl="1">
              <a:buSzTx/>
            </a:pPr>
            <a:r>
              <a:rPr lang="en-GB" altLang="en-US" sz="1600">
                <a:solidFill>
                  <a:schemeClr val="tx1"/>
                </a:solidFill>
              </a:rPr>
              <a:t>You are allowed to put your messages to voters on polling day, including public spaces outside polling places</a:t>
            </a:r>
          </a:p>
          <a:p>
            <a:pPr lvl="1">
              <a:buSzTx/>
            </a:pPr>
            <a:r>
              <a:rPr lang="en-GB" altLang="en-US" sz="1600">
                <a:solidFill>
                  <a:schemeClr val="tx1"/>
                </a:solidFill>
              </a:rPr>
              <a:t>Keep access to polling places and the pavements around polling places clear to allow voters to enter.</a:t>
            </a:r>
          </a:p>
          <a:p>
            <a:pPr>
              <a:buSzTx/>
            </a:pPr>
            <a:endParaRPr lang="en-GB" altLang="en-US">
              <a:solidFill>
                <a:schemeClr val="tx1"/>
              </a:solidFill>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56A2D288-F557-AA7A-3CD5-2885B0D738B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Polling day</a:t>
            </a:r>
          </a:p>
        </p:txBody>
      </p:sp>
      <p:sp>
        <p:nvSpPr>
          <p:cNvPr id="70659" name="Rectangle 3">
            <a:extLst>
              <a:ext uri="{FF2B5EF4-FFF2-40B4-BE49-F238E27FC236}">
                <a16:creationId xmlns:a16="http://schemas.microsoft.com/office/drawing/2014/main" id="{EC6A498C-B351-AACE-FBCD-ED6E73849A9A}"/>
              </a:ext>
            </a:extLst>
          </p:cNvPr>
          <p:cNvSpPr>
            <a:spLocks noGrp="1" noChangeArrowheads="1"/>
          </p:cNvSpPr>
          <p:nvPr>
            <p:ph type="body" idx="1"/>
          </p:nvPr>
        </p:nvSpPr>
        <p:spPr>
          <a:xfrm>
            <a:off x="2374900" y="1828800"/>
            <a:ext cx="6540500" cy="4267200"/>
          </a:xfrm>
          <a:ln cap="flat" algn="ctr">
            <a:miter lim="800000"/>
            <a:headEnd type="none" w="med" len="med"/>
            <a:tailEnd type="none" w="med" len="med"/>
          </a:ln>
        </p:spPr>
        <p:txBody>
          <a:bodyPr/>
          <a:lstStyle/>
          <a:p>
            <a:pPr eaLnBrk="1" hangingPunct="1">
              <a:lnSpc>
                <a:spcPct val="90000"/>
              </a:lnSpc>
              <a:buSzTx/>
            </a:pPr>
            <a:r>
              <a:rPr lang="en-GB" altLang="en-US" sz="2000">
                <a:solidFill>
                  <a:schemeClr val="tx1"/>
                </a:solidFill>
              </a:rPr>
              <a:t>Polling stations open from 7am to 10pm</a:t>
            </a:r>
          </a:p>
          <a:p>
            <a:pPr eaLnBrk="1" hangingPunct="1">
              <a:lnSpc>
                <a:spcPct val="90000"/>
              </a:lnSpc>
              <a:buSzTx/>
            </a:pPr>
            <a:r>
              <a:rPr lang="en-GB" altLang="en-US" sz="2000">
                <a:solidFill>
                  <a:schemeClr val="tx1"/>
                </a:solidFill>
              </a:rPr>
              <a:t>Office open </a:t>
            </a:r>
            <a:r>
              <a:rPr lang="en-GB" altLang="en-US" sz="2000">
                <a:solidFill>
                  <a:srgbClr val="FF0000"/>
                </a:solidFill>
              </a:rPr>
              <a:t>[x]am to [x]pm </a:t>
            </a:r>
            <a:r>
              <a:rPr lang="en-GB" altLang="en-US" sz="2000">
                <a:solidFill>
                  <a:schemeClr val="tx1"/>
                </a:solidFill>
              </a:rPr>
              <a:t>for queries or problems relating to the administration of the election</a:t>
            </a:r>
          </a:p>
          <a:p>
            <a:pPr lvl="1" eaLnBrk="1" hangingPunct="1">
              <a:lnSpc>
                <a:spcPct val="90000"/>
              </a:lnSpc>
              <a:buSzTx/>
            </a:pPr>
            <a:r>
              <a:rPr lang="en-GB" altLang="en-US" sz="2000">
                <a:solidFill>
                  <a:schemeClr val="tx1"/>
                </a:solidFill>
              </a:rPr>
              <a:t>contact the Electoral Commission for any queries about a candidate’s campaign literature (contact details shown later)</a:t>
            </a:r>
          </a:p>
          <a:p>
            <a:pPr eaLnBrk="1" hangingPunct="1">
              <a:lnSpc>
                <a:spcPct val="90000"/>
              </a:lnSpc>
              <a:buSzTx/>
            </a:pPr>
            <a:r>
              <a:rPr lang="en-GB" altLang="en-US" sz="2000">
                <a:solidFill>
                  <a:schemeClr val="tx1"/>
                </a:solidFill>
              </a:rPr>
              <a:t>Voters in the polling station or in a queue outside the polling station at 10 pm can apply for a ballot paper</a:t>
            </a:r>
          </a:p>
          <a:p>
            <a:pPr eaLnBrk="1" hangingPunct="1">
              <a:lnSpc>
                <a:spcPct val="90000"/>
              </a:lnSpc>
              <a:buSzTx/>
            </a:pPr>
            <a:r>
              <a:rPr lang="en-GB" altLang="en-US" sz="2000">
                <a:solidFill>
                  <a:schemeClr val="tx1"/>
                </a:solidFill>
              </a:rPr>
              <a:t>Postal votes – can be handed into polling stations within voting area or delivered to the elections office until 10pm. </a:t>
            </a:r>
          </a:p>
          <a:p>
            <a:pPr eaLnBrk="1" hangingPunct="1">
              <a:lnSpc>
                <a:spcPct val="90000"/>
              </a:lnSpc>
              <a:buSzTx/>
            </a:pPr>
            <a:r>
              <a:rPr lang="en-GB" altLang="en-US" sz="2000">
                <a:solidFill>
                  <a:schemeClr val="tx1"/>
                </a:solidFill>
              </a:rPr>
              <a:t>A</a:t>
            </a:r>
            <a:r>
              <a:rPr lang="en-GB" altLang="en-US" sz="2000">
                <a:solidFill>
                  <a:schemeClr val="accent6"/>
                </a:solidFill>
              </a:rPr>
              <a:t> </a:t>
            </a:r>
            <a:r>
              <a:rPr lang="en-GB" altLang="en-US" sz="2000">
                <a:solidFill>
                  <a:schemeClr val="tx1"/>
                </a:solidFill>
              </a:rPr>
              <a:t>person in a queue at a polling station at 10pm waiting to hand in postal vote can do so after 10pm.</a:t>
            </a:r>
            <a:endParaRPr lang="en-GB" altLang="en-US" sz="2000" b="1">
              <a:solidFill>
                <a:schemeClr val="tx2"/>
              </a:solidFill>
            </a:endParaRPr>
          </a:p>
          <a:p>
            <a:pPr eaLnBrk="1" hangingPunct="1">
              <a:lnSpc>
                <a:spcPct val="90000"/>
              </a:lnSpc>
              <a:buSzTx/>
            </a:pPr>
            <a:endParaRPr lang="en-GB" altLang="en-US" sz="2000" b="1">
              <a:solidFill>
                <a:schemeClr val="tx2"/>
              </a:solidFill>
            </a:endParaRPr>
          </a:p>
          <a:p>
            <a:pPr eaLnBrk="1" hangingPunct="1">
              <a:lnSpc>
                <a:spcPct val="90000"/>
              </a:lnSpc>
              <a:buSzTx/>
              <a:buFontTx/>
              <a:buNone/>
            </a:pPr>
            <a:endParaRPr lang="en-GB" altLang="en-US" sz="2000" b="1">
              <a:solidFill>
                <a:schemeClr val="tx2"/>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5F21562-E68A-0A2B-BBD4-A992606931AF}"/>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Counting of votes and allocation of regional seats</a:t>
            </a:r>
          </a:p>
        </p:txBody>
      </p:sp>
      <p:sp>
        <p:nvSpPr>
          <p:cNvPr id="74755" name="Rectangle 3">
            <a:extLst>
              <a:ext uri="{FF2B5EF4-FFF2-40B4-BE49-F238E27FC236}">
                <a16:creationId xmlns:a16="http://schemas.microsoft.com/office/drawing/2014/main" id="{3BA255F5-3388-3D18-2FAE-C72F9A58BBC6}"/>
              </a:ext>
            </a:extLst>
          </p:cNvPr>
          <p:cNvSpPr>
            <a:spLocks noGrp="1" noChangeArrowheads="1"/>
          </p:cNvSpPr>
          <p:nvPr>
            <p:ph type="body" idx="1"/>
          </p:nvPr>
        </p:nvSpPr>
        <p:spPr>
          <a:ln cap="flat" algn="ctr">
            <a:miter lim="800000"/>
            <a:headEnd type="none" w="med" len="med"/>
            <a:tailEnd type="none" w="med" len="med"/>
          </a:ln>
          <a:extLst>
            <a:ext uri="{91240B29-F687-4F45-9708-019B960494DF}">
              <a14:hiddenLine xmlns:a14="http://schemas.microsoft.com/office/drawing/2010/main" w="12700">
                <a:solidFill>
                  <a:schemeClr val="tx1"/>
                </a:solidFill>
                <a:miter lim="800000"/>
                <a:headEnd/>
                <a:tailEnd/>
              </a14:hiddenLine>
            </a:ext>
          </a:extLst>
        </p:spPr>
        <p:txBody>
          <a:bodyPr/>
          <a:lstStyle/>
          <a:p>
            <a:pPr marL="342900" indent="-342900" eaLnBrk="1" hangingPunct="1">
              <a:buSzTx/>
            </a:pPr>
            <a:r>
              <a:rPr lang="en-GB" altLang="en-US" sz="2200" dirty="0">
                <a:solidFill>
                  <a:srgbClr val="FF0000"/>
                </a:solidFill>
              </a:rPr>
              <a:t>[Insert local arrangements for the counting of Scottish Parliamentary election votes and allocation of regional seats]</a:t>
            </a:r>
          </a:p>
          <a:p>
            <a:pPr marL="342900" indent="-342900" eaLnBrk="1" hangingPunct="1">
              <a:buSzTx/>
            </a:pPr>
            <a:r>
              <a:rPr lang="en-GB" altLang="en-US" sz="2200" dirty="0">
                <a:solidFill>
                  <a:schemeClr val="tx1"/>
                </a:solidFill>
              </a:rPr>
              <a:t>Count centres will open to candidates, agents and spectators from</a:t>
            </a:r>
            <a:r>
              <a:rPr lang="en-GB" altLang="en-US" sz="2200" dirty="0">
                <a:solidFill>
                  <a:schemeClr val="accent6"/>
                </a:solidFill>
              </a:rPr>
              <a:t> [</a:t>
            </a:r>
            <a:r>
              <a:rPr lang="en-GB" altLang="en-US" sz="2200" i="1" dirty="0">
                <a:solidFill>
                  <a:schemeClr val="accent6"/>
                </a:solidFill>
              </a:rPr>
              <a:t>x</a:t>
            </a:r>
            <a:r>
              <a:rPr lang="en-GB" altLang="en-US" sz="2200" dirty="0">
                <a:solidFill>
                  <a:schemeClr val="accent6"/>
                </a:solidFill>
              </a:rPr>
              <a:t>] </a:t>
            </a:r>
          </a:p>
          <a:p>
            <a:pPr marL="342900" indent="-342900" eaLnBrk="1" hangingPunct="1">
              <a:buSzTx/>
            </a:pPr>
            <a:r>
              <a:rPr lang="en-GB" altLang="en-US" sz="2200" dirty="0">
                <a:solidFill>
                  <a:schemeClr val="accent6"/>
                </a:solidFill>
              </a:rPr>
              <a:t>[insert local arrangements for access to the count venue]</a:t>
            </a:r>
          </a:p>
          <a:p>
            <a:pPr marL="342900" indent="-342900" eaLnBrk="1" hangingPunct="1">
              <a:buSzTx/>
            </a:pPr>
            <a:r>
              <a:rPr lang="en-GB" altLang="en-US" sz="2200" dirty="0">
                <a:solidFill>
                  <a:schemeClr val="tx1"/>
                </a:solidFill>
              </a:rPr>
              <a:t>The counts and allocation of regional seats will be held in:</a:t>
            </a:r>
          </a:p>
          <a:p>
            <a:pPr marL="742950" lvl="1" eaLnBrk="1" hangingPunct="1">
              <a:buSzTx/>
            </a:pPr>
            <a:r>
              <a:rPr lang="en-GB" altLang="en-US" dirty="0">
                <a:solidFill>
                  <a:srgbClr val="FF0000"/>
                </a:solidFill>
              </a:rPr>
              <a:t>[insert count location/addresses]</a:t>
            </a:r>
          </a:p>
          <a:p>
            <a:pPr marL="742950" lvl="1" eaLnBrk="1" hangingPunct="1">
              <a:buSzTx/>
            </a:pPr>
            <a:r>
              <a:rPr lang="en-GB" altLang="en-US" dirty="0">
                <a:solidFill>
                  <a:srgbClr val="FF0000"/>
                </a:solidFill>
              </a:rPr>
              <a:t>[insert collation centre location/address]</a:t>
            </a:r>
          </a:p>
          <a:p>
            <a:pPr marL="342900" indent="-342900" eaLnBrk="1" hangingPunct="1">
              <a:buSzTx/>
            </a:pPr>
            <a:r>
              <a:rPr lang="en-GB" altLang="en-US" sz="2200" dirty="0">
                <a:solidFill>
                  <a:schemeClr val="tx1"/>
                </a:solidFill>
              </a:rPr>
              <a:t>Make sure appointments for counting agents are submitted to the </a:t>
            </a:r>
            <a:r>
              <a:rPr lang="en-GB" altLang="en-US" sz="2200" b="1" dirty="0">
                <a:solidFill>
                  <a:schemeClr val="tx1"/>
                </a:solidFill>
              </a:rPr>
              <a:t>CRO</a:t>
            </a:r>
            <a:r>
              <a:rPr lang="en-GB" altLang="en-US" sz="2200" dirty="0">
                <a:solidFill>
                  <a:schemeClr val="tx1"/>
                </a:solidFill>
              </a:rPr>
              <a:t> </a:t>
            </a:r>
            <a:r>
              <a:rPr lang="en-GB" altLang="en-US" sz="2200" b="1" dirty="0">
                <a:solidFill>
                  <a:schemeClr val="tx1"/>
                </a:solidFill>
              </a:rPr>
              <a:t>by </a:t>
            </a:r>
            <a:r>
              <a:rPr lang="en-GB" altLang="en-US" sz="2200" b="1" dirty="0">
                <a:solidFill>
                  <a:srgbClr val="C00000"/>
                </a:solidFill>
              </a:rPr>
              <a:t>[E-5]</a:t>
            </a:r>
            <a:r>
              <a:rPr lang="en-GB" altLang="en-US" sz="2200" dirty="0">
                <a:solidFill>
                  <a:srgbClr val="C00000"/>
                </a:solidFill>
              </a:rPr>
              <a:t>.</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A0A28C9-49A9-ACF9-39F7-33C16B8AB6E0}"/>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Spending issues</a:t>
            </a:r>
          </a:p>
        </p:txBody>
      </p:sp>
      <p:sp>
        <p:nvSpPr>
          <p:cNvPr id="38915" name="Rectangle 3">
            <a:extLst>
              <a:ext uri="{FF2B5EF4-FFF2-40B4-BE49-F238E27FC236}">
                <a16:creationId xmlns:a16="http://schemas.microsoft.com/office/drawing/2014/main" id="{D4B6C602-D7E0-2B4B-6BE8-78FCF5FB1E08}"/>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BAB94D37-1560-A7A6-E2F9-306A750DE22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dirty="0">
                <a:latin typeface="Arial"/>
              </a:rPr>
              <a:t>Regulated period – independent regional candidates </a:t>
            </a:r>
            <a:endParaRPr lang="en-GB" altLang="en-US" dirty="0"/>
          </a:p>
        </p:txBody>
      </p:sp>
      <p:sp>
        <p:nvSpPr>
          <p:cNvPr id="78851" name="Content Placeholder 2">
            <a:extLst>
              <a:ext uri="{FF2B5EF4-FFF2-40B4-BE49-F238E27FC236}">
                <a16:creationId xmlns:a16="http://schemas.microsoft.com/office/drawing/2014/main" id="{1AE83AB7-F39A-2000-4A6F-AFCC4FE79202}"/>
              </a:ext>
            </a:extLst>
          </p:cNvPr>
          <p:cNvSpPr>
            <a:spLocks noGrp="1"/>
          </p:cNvSpPr>
          <p:nvPr>
            <p:ph idx="1"/>
          </p:nvPr>
        </p:nvSpPr>
        <p:spPr>
          <a:ln cap="flat" algn="ctr">
            <a:miter lim="800000"/>
            <a:headEnd type="none" w="med" len="med"/>
            <a:tailEnd type="none" w="med" len="med"/>
          </a:ln>
        </p:spPr>
        <p:txBody>
          <a:bodyPr>
            <a:normAutofit/>
          </a:bodyPr>
          <a:lstStyle/>
          <a:p>
            <a:pPr>
              <a:buSzTx/>
            </a:pPr>
            <a:r>
              <a:rPr lang="en-GB" altLang="en-US" dirty="0">
                <a:solidFill>
                  <a:schemeClr val="tx1"/>
                </a:solidFill>
              </a:rPr>
              <a:t>The time when spending rules apply is called the ‘regulated period’. </a:t>
            </a:r>
          </a:p>
          <a:p>
            <a:pPr>
              <a:buSzTx/>
            </a:pPr>
            <a:r>
              <a:rPr lang="en-GB" altLang="en-US" dirty="0">
                <a:solidFill>
                  <a:schemeClr val="tx1"/>
                </a:solidFill>
              </a:rPr>
              <a:t>The regulated period for the Scottish Parliamentary election is divided into two periods: the </a:t>
            </a:r>
            <a:r>
              <a:rPr lang="en-GB" altLang="en-US" dirty="0">
                <a:solidFill>
                  <a:schemeClr val="accent6"/>
                </a:solidFill>
              </a:rPr>
              <a:t>'long campaign’ </a:t>
            </a:r>
            <a:r>
              <a:rPr lang="en-GB" altLang="en-US" dirty="0">
                <a:solidFill>
                  <a:schemeClr val="tx1"/>
                </a:solidFill>
              </a:rPr>
              <a:t>(started 7 January and stops on the day you officially become a candidate) and the </a:t>
            </a:r>
            <a:r>
              <a:rPr lang="en-GB" altLang="en-US" dirty="0">
                <a:solidFill>
                  <a:schemeClr val="accent6"/>
                </a:solidFill>
              </a:rPr>
              <a:t>'short campaign’</a:t>
            </a:r>
            <a:r>
              <a:rPr lang="en-GB" altLang="en-US" dirty="0">
                <a:solidFill>
                  <a:schemeClr val="tx1"/>
                </a:solidFill>
              </a:rPr>
              <a:t> (begins the day after you officially become a candidate and ends on polling day). </a:t>
            </a:r>
          </a:p>
          <a:p>
            <a:pPr>
              <a:buSzTx/>
            </a:pPr>
            <a:r>
              <a:rPr lang="en-GB" altLang="en-US" dirty="0">
                <a:solidFill>
                  <a:schemeClr val="tx1"/>
                </a:solidFill>
              </a:rPr>
              <a:t>Each period has its own spending limit. </a:t>
            </a:r>
          </a:p>
          <a:p>
            <a:pPr marL="0" indent="0">
              <a:buSzTx/>
              <a:buFontTx/>
              <a:buNone/>
            </a:pPr>
            <a:endParaRPr lang="en-GB" altLang="en-US">
              <a:solidFill>
                <a:schemeClr val="tx1"/>
              </a:solidFill>
            </a:endParaRPr>
          </a:p>
          <a:p>
            <a:pPr marL="0" indent="0">
              <a:buSzTx/>
              <a:buFontTx/>
              <a:buNone/>
            </a:pPr>
            <a:endParaRPr lang="en-GB" altLang="en-US">
              <a:solidFill>
                <a:schemeClr val="tx1"/>
              </a:solidFill>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15065-E643-4382-ED17-E5BE843BDD80}"/>
            </a:ext>
          </a:extLst>
        </p:cNvPr>
        <p:cNvGrpSpPr/>
        <p:nvPr/>
      </p:nvGrpSpPr>
      <p:grpSpPr>
        <a:xfrm>
          <a:off x="0" y="0"/>
          <a:ext cx="0" cy="0"/>
          <a:chOff x="0" y="0"/>
          <a:chExt cx="0" cy="0"/>
        </a:xfrm>
      </p:grpSpPr>
      <p:sp>
        <p:nvSpPr>
          <p:cNvPr id="39938" name="Title 1">
            <a:extLst>
              <a:ext uri="{FF2B5EF4-FFF2-40B4-BE49-F238E27FC236}">
                <a16:creationId xmlns:a16="http://schemas.microsoft.com/office/drawing/2014/main" id="{C39E9E8E-BCA4-DA98-3003-F49A760DB41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dirty="0">
                <a:latin typeface="Arial"/>
              </a:rPr>
              <a:t>Regulated period – </a:t>
            </a:r>
            <a:br>
              <a:rPr lang="en-GB" altLang="en-US" dirty="0">
                <a:latin typeface="Arial"/>
              </a:rPr>
            </a:br>
            <a:r>
              <a:rPr lang="en-GB" altLang="en-US" dirty="0">
                <a:latin typeface="Arial"/>
              </a:rPr>
              <a:t>party list candidates </a:t>
            </a:r>
            <a:endParaRPr lang="en-GB" altLang="en-US" dirty="0"/>
          </a:p>
        </p:txBody>
      </p:sp>
      <p:sp>
        <p:nvSpPr>
          <p:cNvPr id="78851" name="Content Placeholder 2">
            <a:extLst>
              <a:ext uri="{FF2B5EF4-FFF2-40B4-BE49-F238E27FC236}">
                <a16:creationId xmlns:a16="http://schemas.microsoft.com/office/drawing/2014/main" id="{BF76C85D-282C-2782-911D-BF14B45093DC}"/>
              </a:ext>
            </a:extLst>
          </p:cNvPr>
          <p:cNvSpPr>
            <a:spLocks noGrp="1"/>
          </p:cNvSpPr>
          <p:nvPr>
            <p:ph idx="1"/>
          </p:nvPr>
        </p:nvSpPr>
        <p:spPr>
          <a:ln cap="flat" algn="ctr">
            <a:miter lim="800000"/>
            <a:headEnd type="none" w="med" len="med"/>
            <a:tailEnd type="none" w="med" len="med"/>
          </a:ln>
        </p:spPr>
        <p:txBody>
          <a:bodyPr>
            <a:normAutofit/>
          </a:bodyPr>
          <a:lstStyle/>
          <a:p>
            <a:pPr>
              <a:buSzTx/>
            </a:pPr>
            <a:r>
              <a:rPr lang="en-GB" altLang="en-US" dirty="0">
                <a:solidFill>
                  <a:schemeClr val="tx1"/>
                </a:solidFill>
              </a:rPr>
              <a:t>Spending to promote the party list or any of the party list is party spending and must be managed by the party</a:t>
            </a:r>
          </a:p>
          <a:p>
            <a:pPr>
              <a:buSzTx/>
            </a:pPr>
            <a:r>
              <a:rPr lang="en-GB" altLang="en-US" dirty="0">
                <a:solidFill>
                  <a:schemeClr val="tx1"/>
                </a:solidFill>
              </a:rPr>
              <a:t>The regulated period for political parties starts on 7 January and ends on polling day.</a:t>
            </a:r>
          </a:p>
          <a:p>
            <a:pPr>
              <a:buSzTx/>
            </a:pPr>
            <a:endParaRPr lang="en-GB" altLang="en-US" dirty="0">
              <a:solidFill>
                <a:schemeClr val="tx1"/>
              </a:solidFill>
            </a:endParaRPr>
          </a:p>
          <a:p>
            <a:pPr marL="0" indent="0">
              <a:buSzTx/>
              <a:buFontTx/>
              <a:buNone/>
            </a:pPr>
            <a:endParaRPr lang="en-GB" altLang="en-US">
              <a:solidFill>
                <a:schemeClr val="tx1"/>
              </a:solidFill>
            </a:endParaRPr>
          </a:p>
          <a:p>
            <a:pPr marL="0" indent="0">
              <a:buSzTx/>
              <a:buFontTx/>
              <a:buNone/>
            </a:pPr>
            <a:endParaRPr lang="en-GB" altLang="en-US">
              <a:solidFill>
                <a:schemeClr val="tx1"/>
              </a:solidFill>
            </a:endParaRPr>
          </a:p>
        </p:txBody>
      </p:sp>
    </p:spTree>
    <p:extLst>
      <p:ext uri="{BB962C8B-B14F-4D97-AF65-F5344CB8AC3E}">
        <p14:creationId xmlns:p14="http://schemas.microsoft.com/office/powerpoint/2010/main" val="1524218478"/>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144BFB47-6FBF-319A-9134-898E0F68FE7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spending</a:t>
            </a:r>
          </a:p>
        </p:txBody>
      </p:sp>
      <p:sp>
        <p:nvSpPr>
          <p:cNvPr id="80899" name="Content Placeholder 2">
            <a:extLst>
              <a:ext uri="{FF2B5EF4-FFF2-40B4-BE49-F238E27FC236}">
                <a16:creationId xmlns:a16="http://schemas.microsoft.com/office/drawing/2014/main" id="{BC63BFE0-4ACB-A739-09C8-F2B220A678F4}"/>
              </a:ext>
            </a:extLst>
          </p:cNvPr>
          <p:cNvSpPr>
            <a:spLocks noGrp="1"/>
          </p:cNvSpPr>
          <p:nvPr>
            <p:ph idx="1"/>
          </p:nvPr>
        </p:nvSpPr>
        <p:spPr>
          <a:ln cap="flat" algn="ctr">
            <a:miter lim="800000"/>
            <a:headEnd type="none" w="med" len="med"/>
            <a:tailEnd type="none" w="med" len="med"/>
          </a:ln>
        </p:spPr>
        <p:txBody>
          <a:bodyPr>
            <a:normAutofit fontScale="92500"/>
          </a:bodyPr>
          <a:lstStyle/>
          <a:p>
            <a:pPr>
              <a:buSzTx/>
            </a:pPr>
            <a:r>
              <a:rPr lang="en-GB" altLang="en-US" sz="2200" dirty="0">
                <a:solidFill>
                  <a:schemeClr val="accent6"/>
                </a:solidFill>
              </a:rPr>
              <a:t>Individual regional candidates </a:t>
            </a:r>
            <a:r>
              <a:rPr lang="en-GB" altLang="en-US" sz="2200" dirty="0">
                <a:solidFill>
                  <a:schemeClr val="tx1"/>
                </a:solidFill>
              </a:rPr>
              <a:t>must keep within the spending limit for each period and keep separate records of spending for each period. You will also need to keep separate records of any personal expenses during the short campaign.</a:t>
            </a:r>
          </a:p>
          <a:p>
            <a:pPr marL="0" indent="0">
              <a:buSzTx/>
              <a:buFontTx/>
              <a:buNone/>
            </a:pPr>
            <a:endParaRPr lang="en-GB" altLang="en-US" sz="2200">
              <a:solidFill>
                <a:schemeClr val="tx1"/>
              </a:solidFill>
            </a:endParaRPr>
          </a:p>
          <a:p>
            <a:pPr>
              <a:buSzTx/>
            </a:pPr>
            <a:r>
              <a:rPr lang="en-GB" altLang="en-US" sz="2200" dirty="0">
                <a:solidFill>
                  <a:schemeClr val="accent6"/>
                </a:solidFill>
              </a:rPr>
              <a:t>Party list candidates </a:t>
            </a:r>
            <a:r>
              <a:rPr lang="en-GB" altLang="en-US" sz="2200" dirty="0">
                <a:solidFill>
                  <a:schemeClr val="tx1"/>
                </a:solidFill>
              </a:rPr>
              <a:t>cannot incur expenses on their own behalf, and spending incurred by the party counts towards party’s national spending limit – party list candidates can incur </a:t>
            </a:r>
            <a:r>
              <a:rPr lang="en-GB" altLang="en-US" sz="2200" b="1" dirty="0">
                <a:solidFill>
                  <a:schemeClr val="tx1"/>
                </a:solidFill>
              </a:rPr>
              <a:t>personal expenses </a:t>
            </a:r>
            <a:r>
              <a:rPr lang="en-GB" altLang="en-US" sz="2200" dirty="0">
                <a:solidFill>
                  <a:schemeClr val="tx1"/>
                </a:solidFill>
              </a:rPr>
              <a:t>that do not</a:t>
            </a:r>
            <a:r>
              <a:rPr lang="en-GB" altLang="en-US" sz="2200" b="1" dirty="0">
                <a:solidFill>
                  <a:schemeClr val="tx1"/>
                </a:solidFill>
              </a:rPr>
              <a:t> </a:t>
            </a:r>
            <a:r>
              <a:rPr lang="en-GB" altLang="en-US" sz="2200" dirty="0">
                <a:solidFill>
                  <a:schemeClr val="tx1"/>
                </a:solidFill>
              </a:rPr>
              <a:t>count towards the spending limit, but must be reported after the election</a:t>
            </a:r>
            <a:r>
              <a:rPr lang="en-GB" altLang="en-US" sz="2200" b="1" dirty="0">
                <a:solidFill>
                  <a:schemeClr val="tx1"/>
                </a:solidFill>
              </a:rPr>
              <a:t>.</a:t>
            </a:r>
          </a:p>
          <a:p>
            <a:pPr>
              <a:buSzTx/>
            </a:pPr>
            <a:endParaRPr lang="en-GB" altLang="en-US" sz="2200" b="1">
              <a:solidFill>
                <a:schemeClr val="tx1"/>
              </a:solidFill>
            </a:endParaRPr>
          </a:p>
          <a:p>
            <a:pPr marL="0" indent="0">
              <a:buSzTx/>
              <a:buFontTx/>
              <a:buNone/>
            </a:pPr>
            <a:endParaRPr lang="en-GB" altLang="en-US" sz="2200" b="1">
              <a:solidFill>
                <a:schemeClr val="tx1"/>
              </a:solidFill>
            </a:endParaRPr>
          </a:p>
          <a:p>
            <a:pPr>
              <a:buSzTx/>
            </a:pPr>
            <a:endParaRPr lang="en-GB" altLang="en-US" sz="4400">
              <a:solidFill>
                <a:schemeClr val="tx1"/>
              </a:solidFill>
              <a:cs typeface="Times New Roman" pitchFamily="18"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9DA2DDA7-A869-D730-E73C-717A6473878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Spending limits</a:t>
            </a:r>
          </a:p>
        </p:txBody>
      </p:sp>
      <p:sp>
        <p:nvSpPr>
          <p:cNvPr id="82947" name="Content Placeholder 2">
            <a:extLst>
              <a:ext uri="{FF2B5EF4-FFF2-40B4-BE49-F238E27FC236}">
                <a16:creationId xmlns:a16="http://schemas.microsoft.com/office/drawing/2014/main" id="{063432A9-EDD0-990F-2724-84F6A47B1D6A}"/>
              </a:ext>
            </a:extLst>
          </p:cNvPr>
          <p:cNvSpPr>
            <a:spLocks noGrp="1"/>
          </p:cNvSpPr>
          <p:nvPr>
            <p:ph idx="1"/>
          </p:nvPr>
        </p:nvSpPr>
        <p:spPr>
          <a:ln cap="flat" algn="ctr">
            <a:miter lim="800000"/>
            <a:headEnd type="none" w="med" len="med"/>
            <a:tailEnd type="none" w="med" len="med"/>
          </a:ln>
        </p:spPr>
        <p:txBody>
          <a:bodyPr/>
          <a:lstStyle/>
          <a:p>
            <a:pPr eaLnBrk="1" hangingPunct="1">
              <a:buSzTx/>
            </a:pPr>
            <a:r>
              <a:rPr lang="en-GB" altLang="en-US" dirty="0">
                <a:solidFill>
                  <a:schemeClr val="tx1"/>
                </a:solidFill>
                <a:cs typeface="Times New Roman"/>
              </a:rPr>
              <a:t>Details about the spending limits for candidates can be found in </a:t>
            </a:r>
            <a:r>
              <a:rPr lang="en-GB" altLang="en-US" dirty="0">
                <a:solidFill>
                  <a:schemeClr val="accent6"/>
                </a:solidFill>
                <a:cs typeface="Times New Roman"/>
              </a:rPr>
              <a:t>the Candidate Spending section of the Commission’s  guidance for candidates and agents</a:t>
            </a:r>
          </a:p>
          <a:p>
            <a:pPr eaLnBrk="1" hangingPunct="1">
              <a:buSzTx/>
            </a:pPr>
            <a:r>
              <a:rPr lang="en-GB" altLang="en-US" dirty="0">
                <a:solidFill>
                  <a:schemeClr val="tx1"/>
                </a:solidFill>
                <a:cs typeface="Times New Roman"/>
              </a:rPr>
              <a:t>Further details about spending limits for parties can be found in the </a:t>
            </a:r>
            <a:r>
              <a:rPr lang="en-GB" altLang="en-US" dirty="0">
                <a:solidFill>
                  <a:schemeClr val="accent6"/>
                </a:solidFill>
                <a:cs typeface="Times New Roman"/>
              </a:rPr>
              <a:t>Commission’s guidance for political parties</a:t>
            </a:r>
          </a:p>
          <a:p>
            <a:pPr marL="0" indent="0" eaLnBrk="1" hangingPunct="1">
              <a:buSzTx/>
              <a:buFontTx/>
              <a:buNone/>
            </a:pPr>
            <a:endParaRPr lang="en-GB" altLang="en-US">
              <a:solidFill>
                <a:schemeClr val="accent6"/>
              </a:solidFill>
              <a:cs typeface="Times New Roman" pitchFamily="18" charset="0"/>
            </a:endParaRPr>
          </a:p>
          <a:p>
            <a:pPr eaLnBrk="1" hangingPunct="1">
              <a:buSzTx/>
            </a:pPr>
            <a:r>
              <a:rPr lang="en-GB" altLang="en-US" dirty="0">
                <a:solidFill>
                  <a:schemeClr val="tx1"/>
                </a:solidFill>
                <a:cs typeface="Times New Roman"/>
              </a:rPr>
              <a:t>No spending will be reimbursed</a:t>
            </a:r>
          </a:p>
          <a:p>
            <a:pPr>
              <a:buSzTx/>
            </a:pPr>
            <a:endParaRPr lang="en-GB" altLang="en-US">
              <a:solidFill>
                <a:schemeClr val="accent6"/>
              </a:solidFill>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C36FC958-A1F7-A0CF-B9C0-1921BF17119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Spending returns</a:t>
            </a:r>
          </a:p>
        </p:txBody>
      </p:sp>
      <p:sp>
        <p:nvSpPr>
          <p:cNvPr id="84995" name="Content Placeholder 2">
            <a:extLst>
              <a:ext uri="{FF2B5EF4-FFF2-40B4-BE49-F238E27FC236}">
                <a16:creationId xmlns:a16="http://schemas.microsoft.com/office/drawing/2014/main" id="{EDA1FD8F-6E86-7C93-FDDE-9BEC007905D7}"/>
              </a:ext>
            </a:extLst>
          </p:cNvPr>
          <p:cNvSpPr>
            <a:spLocks noGrp="1"/>
          </p:cNvSpPr>
          <p:nvPr>
            <p:ph idx="1"/>
          </p:nvPr>
        </p:nvSpPr>
        <p:spPr>
          <a:xfrm>
            <a:off x="2995613" y="1497013"/>
            <a:ext cx="5943600" cy="4813300"/>
          </a:xfrm>
          <a:ln cap="flat" algn="ctr">
            <a:miter lim="800000"/>
            <a:headEnd type="none" w="med" len="med"/>
            <a:tailEnd type="none" w="med" len="med"/>
          </a:ln>
        </p:spPr>
        <p:txBody>
          <a:bodyPr>
            <a:normAutofit fontScale="92500" lnSpcReduction="10000"/>
          </a:bodyPr>
          <a:lstStyle/>
          <a:p>
            <a:pPr>
              <a:buSzTx/>
            </a:pPr>
            <a:endParaRPr lang="en-GB" altLang="en-US">
              <a:solidFill>
                <a:schemeClr val="tx1"/>
              </a:solidFill>
              <a:cs typeface="Times New Roman" pitchFamily="18" charset="0"/>
            </a:endParaRPr>
          </a:p>
          <a:p>
            <a:pPr>
              <a:buSzTx/>
            </a:pPr>
            <a:r>
              <a:rPr lang="en-GB" altLang="en-US" sz="2000" b="1" dirty="0">
                <a:solidFill>
                  <a:schemeClr val="tx1"/>
                </a:solidFill>
                <a:cs typeface="Times New Roman"/>
              </a:rPr>
              <a:t>Individual regional candidates –</a:t>
            </a:r>
            <a:r>
              <a:rPr lang="en-GB" altLang="en-US" sz="2000" dirty="0">
                <a:solidFill>
                  <a:schemeClr val="tx1"/>
                </a:solidFill>
                <a:cs typeface="Times New Roman"/>
              </a:rPr>
              <a:t> their election agents must deliver a candidate’s spending return to the RRO  </a:t>
            </a:r>
            <a:r>
              <a:rPr lang="en-GB" altLang="en-US" sz="2000" b="1" dirty="0">
                <a:solidFill>
                  <a:schemeClr val="tx1"/>
                </a:solidFill>
                <a:cs typeface="Times New Roman"/>
              </a:rPr>
              <a:t>within 35 calendar days </a:t>
            </a:r>
            <a:r>
              <a:rPr lang="en-GB" altLang="en-US" sz="2000" dirty="0">
                <a:solidFill>
                  <a:schemeClr val="tx1"/>
                </a:solidFill>
                <a:cs typeface="Times New Roman"/>
              </a:rPr>
              <a:t>of the declaration of result of the election</a:t>
            </a:r>
          </a:p>
          <a:p>
            <a:pPr>
              <a:buSzTx/>
            </a:pPr>
            <a:r>
              <a:rPr lang="en-GB" altLang="en-US" sz="2000" dirty="0">
                <a:solidFill>
                  <a:schemeClr val="tx1"/>
                </a:solidFill>
                <a:cs typeface="Times New Roman"/>
              </a:rPr>
              <a:t>Election agents and candidates must deliver declarations vouching for the candidate’s election spending return to the RRO</a:t>
            </a:r>
          </a:p>
          <a:p>
            <a:pPr>
              <a:buSzTx/>
            </a:pPr>
            <a:r>
              <a:rPr lang="en-GB" altLang="en-US" sz="2000" dirty="0">
                <a:solidFill>
                  <a:schemeClr val="tx1"/>
                </a:solidFill>
                <a:cs typeface="Times New Roman"/>
              </a:rPr>
              <a:t>The election agent’s declaration must be delivered at the same time as the return. Candidates’ declarations must be delivered </a:t>
            </a:r>
            <a:r>
              <a:rPr lang="en-GB" altLang="en-US" sz="2000" b="1" dirty="0">
                <a:solidFill>
                  <a:schemeClr val="tx1"/>
                </a:solidFill>
                <a:cs typeface="Times New Roman"/>
              </a:rPr>
              <a:t>within</a:t>
            </a:r>
            <a:r>
              <a:rPr lang="en-GB" altLang="en-US" sz="2000" dirty="0">
                <a:solidFill>
                  <a:schemeClr val="tx1"/>
                </a:solidFill>
                <a:cs typeface="Times New Roman"/>
              </a:rPr>
              <a:t> </a:t>
            </a:r>
            <a:r>
              <a:rPr lang="en-GB" altLang="en-US" sz="2000" b="1" dirty="0">
                <a:solidFill>
                  <a:schemeClr val="tx1"/>
                </a:solidFill>
                <a:cs typeface="Times New Roman"/>
              </a:rPr>
              <a:t>7 working days</a:t>
            </a:r>
            <a:r>
              <a:rPr lang="en-GB" altLang="en-US" sz="2000" dirty="0">
                <a:solidFill>
                  <a:schemeClr val="tx1"/>
                </a:solidFill>
                <a:cs typeface="Times New Roman"/>
              </a:rPr>
              <a:t> of the election agent submitting the return. </a:t>
            </a:r>
            <a:endParaRPr lang="en-GB" altLang="en-US" sz="2000">
              <a:solidFill>
                <a:schemeClr val="tx1"/>
              </a:solidFill>
              <a:cs typeface="Arial"/>
            </a:endParaRPr>
          </a:p>
          <a:p>
            <a:pPr>
              <a:buSzTx/>
            </a:pPr>
            <a:r>
              <a:rPr lang="en-GB" sz="1900" b="1" dirty="0">
                <a:solidFill>
                  <a:schemeClr val="tx1"/>
                </a:solidFill>
              </a:rPr>
              <a:t>Regional party list candidates –</a:t>
            </a:r>
            <a:r>
              <a:rPr lang="en-GB" sz="1900" dirty="0">
                <a:solidFill>
                  <a:schemeClr val="tx1"/>
                </a:solidFill>
              </a:rPr>
              <a:t> each list candidate must deliver a declaration of their personal expenses to the RRO within 35 calendar days of the declaration of result of the election </a:t>
            </a:r>
            <a:endParaRPr lang="en-GB" altLang="en-US" sz="2000" dirty="0">
              <a:solidFill>
                <a:schemeClr val="tx1"/>
              </a:solidFill>
              <a:cs typeface="Times New Roman"/>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01E6928-B2FD-C525-F80E-B8E69CE1431F}"/>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Contacts</a:t>
            </a:r>
          </a:p>
        </p:txBody>
      </p:sp>
      <p:sp>
        <p:nvSpPr>
          <p:cNvPr id="44035" name="Rectangle 3">
            <a:extLst>
              <a:ext uri="{FF2B5EF4-FFF2-40B4-BE49-F238E27FC236}">
                <a16:creationId xmlns:a16="http://schemas.microsoft.com/office/drawing/2014/main" id="{BEF896B3-CBE7-252F-888D-FB6DF3370ACE}"/>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E1818DEA-429C-07B3-01A5-C37B5C2C2F8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Election Timetable</a:t>
            </a:r>
          </a:p>
        </p:txBody>
      </p:sp>
      <p:graphicFrame>
        <p:nvGraphicFramePr>
          <p:cNvPr id="6147" name="Group 202">
            <a:extLst>
              <a:ext uri="{FF2B5EF4-FFF2-40B4-BE49-F238E27FC236}">
                <a16:creationId xmlns:a16="http://schemas.microsoft.com/office/drawing/2014/main" id="{8A3874D9-1552-299F-1CD2-89C976DC0A75}"/>
              </a:ext>
            </a:extLst>
          </p:cNvPr>
          <p:cNvGraphicFramePr>
            <a:graphicFrameLocks noGrp="1"/>
          </p:cNvGraphicFramePr>
          <p:nvPr>
            <p:extLst>
              <p:ext uri="{D42A27DB-BD31-4B8C-83A1-F6EECF244321}">
                <p14:modId xmlns:p14="http://schemas.microsoft.com/office/powerpoint/2010/main" val="2913432719"/>
              </p:ext>
            </p:extLst>
          </p:nvPr>
        </p:nvGraphicFramePr>
        <p:xfrm>
          <a:off x="2051720" y="1556792"/>
          <a:ext cx="7007922" cy="5233330"/>
        </p:xfrm>
        <a:graphic>
          <a:graphicData uri="http://schemas.openxmlformats.org/drawingml/2006/table">
            <a:tbl>
              <a:tblPr/>
              <a:tblGrid>
                <a:gridCol w="4655462">
                  <a:extLst>
                    <a:ext uri="{9D8B030D-6E8A-4147-A177-3AD203B41FA5}">
                      <a16:colId xmlns:a16="http://schemas.microsoft.com/office/drawing/2014/main" val="2199679941"/>
                    </a:ext>
                  </a:extLst>
                </a:gridCol>
                <a:gridCol w="2352460">
                  <a:extLst>
                    <a:ext uri="{9D8B030D-6E8A-4147-A177-3AD203B41FA5}">
                      <a16:colId xmlns:a16="http://schemas.microsoft.com/office/drawing/2014/main" val="894942498"/>
                    </a:ext>
                  </a:extLst>
                </a:gridCol>
              </a:tblGrid>
              <a:tr h="362772">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rgbClr val="003366"/>
                          </a:solidFill>
                          <a:effectLst/>
                          <a:latin typeface="Arial"/>
                          <a:cs typeface="Arial"/>
                        </a:rPr>
                        <a:t>Event</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chemeClr val="tx1"/>
                          </a:solidFill>
                          <a:effectLst/>
                          <a:latin typeface="Arial"/>
                          <a:cs typeface="Arial"/>
                        </a:rPr>
                        <a:t>Deadline</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3916270"/>
                  </a:ext>
                </a:extLst>
              </a:tr>
              <a:tr h="36277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Publication of Notice of Election</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Not later than </a:t>
                      </a:r>
                      <a:r>
                        <a:rPr kumimoji="0" lang="en-GB" altLang="en-US" sz="1600" b="0" i="0" u="none" strike="noStrike" cap="none" normalizeH="0" baseline="0" dirty="0">
                          <a:ln>
                            <a:noFill/>
                          </a:ln>
                          <a:solidFill>
                            <a:srgbClr val="FF0000"/>
                          </a:solidFill>
                          <a:effectLst/>
                          <a:latin typeface="Arial"/>
                          <a:cs typeface="Arial"/>
                        </a:rPr>
                        <a:t>– [E-28]</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9106900"/>
                  </a:ext>
                </a:extLst>
              </a:tr>
              <a:tr h="811939">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Nominations Commence</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altLang="en-US" sz="1600" b="0" i="0" u="none" strike="noStrike" cap="none" normalizeH="0" baseline="0" dirty="0">
                          <a:ln>
                            <a:noFill/>
                          </a:ln>
                          <a:solidFill>
                            <a:srgbClr val="CC0066"/>
                          </a:solidFill>
                          <a:effectLst/>
                          <a:latin typeface="Arial"/>
                          <a:cs typeface="Arial"/>
                        </a:rPr>
                        <a:t>From the day after the publication of Notice of Election</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39070791"/>
                  </a:ext>
                </a:extLst>
              </a:tr>
              <a:tr h="571361">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Close of nominations and deadline for withdrawals of candidature</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4pm </a:t>
                      </a:r>
                      <a:r>
                        <a:rPr kumimoji="0" lang="en-GB" altLang="en-US" sz="1600" b="0" i="0" u="none" strike="noStrike" cap="none" normalizeH="0" baseline="0" dirty="0">
                          <a:ln>
                            <a:noFill/>
                          </a:ln>
                          <a:solidFill>
                            <a:srgbClr val="FF0000"/>
                          </a:solidFill>
                          <a:effectLst/>
                          <a:latin typeface="Arial"/>
                          <a:cs typeface="Arial"/>
                        </a:rPr>
                        <a:t>– [E-23]</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2651214"/>
                  </a:ext>
                </a:extLst>
              </a:tr>
              <a:tr h="392676">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Notification of appointment of election agents</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4pm </a:t>
                      </a:r>
                      <a:r>
                        <a:rPr kumimoji="0" lang="en-GB" altLang="en-US" sz="1600" b="0" i="0" u="none" strike="noStrike" cap="none" normalizeH="0" baseline="0" dirty="0">
                          <a:ln>
                            <a:noFill/>
                          </a:ln>
                          <a:solidFill>
                            <a:srgbClr val="FF0000"/>
                          </a:solidFill>
                          <a:effectLst/>
                          <a:latin typeface="Arial"/>
                          <a:cs typeface="Arial"/>
                        </a:rPr>
                        <a:t>– [E-23]</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83407452"/>
                  </a:ext>
                </a:extLst>
              </a:tr>
              <a:tr h="576064">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Publication of statement of persons nominated and notice of poll (if no objections)</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a:t>
                      </a:r>
                      <a:r>
                        <a:rPr kumimoji="0" lang="en-GB" altLang="en-US" sz="1600" b="0" i="0" u="none" strike="noStrike" cap="none" normalizeH="0" baseline="0" dirty="0">
                          <a:ln>
                            <a:noFill/>
                          </a:ln>
                          <a:solidFill>
                            <a:srgbClr val="FF0000"/>
                          </a:solidFill>
                          <a:effectLst/>
                          <a:latin typeface="Arial"/>
                          <a:cs typeface="Arial"/>
                        </a:rPr>
                        <a:t>– [E-23]</a:t>
                      </a:r>
                      <a:endParaRPr kumimoji="0" lang="en-GB" altLang="en-US" sz="1600" b="0" i="0" u="none" strike="noStrike" cap="none" normalizeH="0" baseline="0" dirty="0">
                        <a:ln>
                          <a:noFill/>
                        </a:ln>
                        <a:solidFill>
                          <a:srgbClr val="003366"/>
                        </a:solidFill>
                        <a:effectLst/>
                        <a:latin typeface="Arial"/>
                        <a:cs typeface="Arial"/>
                      </a:endParaRP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74907755"/>
                  </a:ext>
                </a:extLst>
              </a:tr>
              <a:tr h="383402">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defRPr/>
                      </a:pPr>
                      <a:r>
                        <a:rPr kumimoji="0" lang="en-GB" altLang="en-US" sz="1600" b="0" i="0" u="none" strike="noStrike" cap="none" normalizeH="0" baseline="0" dirty="0">
                          <a:ln>
                            <a:noFill/>
                          </a:ln>
                          <a:solidFill>
                            <a:srgbClr val="003366"/>
                          </a:solidFill>
                          <a:effectLst/>
                          <a:latin typeface="Arial"/>
                          <a:cs typeface="Arial"/>
                        </a:rPr>
                        <a:t>Publication of statement of persons nominated and notice of poll (if objections are received)</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defRPr/>
                      </a:pPr>
                      <a:r>
                        <a:rPr kumimoji="0" lang="en-GB" altLang="en-US" sz="1600" b="0" i="0" u="none" strike="noStrike" cap="none" normalizeH="0" baseline="0" dirty="0">
                          <a:ln>
                            <a:noFill/>
                          </a:ln>
                          <a:solidFill>
                            <a:srgbClr val="003366"/>
                          </a:solidFill>
                          <a:effectLst/>
                          <a:latin typeface="Arial"/>
                          <a:cs typeface="Arial"/>
                        </a:rPr>
                        <a:t>4pm </a:t>
                      </a:r>
                      <a:r>
                        <a:rPr kumimoji="0" lang="en-GB" altLang="en-US" sz="1600" b="0" i="0" u="none" strike="noStrike" cap="none" normalizeH="0" baseline="0" dirty="0">
                          <a:ln>
                            <a:noFill/>
                          </a:ln>
                          <a:solidFill>
                            <a:srgbClr val="FF0000"/>
                          </a:solidFill>
                          <a:effectLst/>
                          <a:latin typeface="Arial"/>
                          <a:cs typeface="Arial"/>
                        </a:rPr>
                        <a:t>– [E-22] </a:t>
                      </a:r>
                      <a:endParaRPr kumimoji="0" lang="en-GB" altLang="en-US" sz="1600" b="0" i="0" u="none" strike="noStrike" cap="none" normalizeH="0" baseline="0" dirty="0">
                        <a:ln>
                          <a:noFill/>
                        </a:ln>
                        <a:solidFill>
                          <a:srgbClr val="003366"/>
                        </a:solidFill>
                        <a:effectLst/>
                        <a:latin typeface="Arial"/>
                        <a:cs typeface="Arial"/>
                      </a:endParaRP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934680"/>
                  </a:ext>
                </a:extLst>
              </a:tr>
              <a:tr h="39661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applications to register to vote</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en-GB" altLang="en-US" sz="1600" b="0" i="0" u="none" strike="noStrike" cap="none" normalizeH="0" baseline="0" dirty="0">
                          <a:ln>
                            <a:noFill/>
                          </a:ln>
                          <a:solidFill>
                            <a:srgbClr val="003366"/>
                          </a:solidFill>
                          <a:effectLst/>
                          <a:latin typeface="Arial"/>
                          <a:cs typeface="Arial"/>
                        </a:rPr>
                        <a:t>Midnight</a:t>
                      </a:r>
                      <a:r>
                        <a:rPr kumimoji="0" lang="en-GB" altLang="en-US" sz="1600" b="0" i="0" u="none" strike="noStrike" cap="none" normalizeH="0" baseline="0" dirty="0">
                          <a:ln>
                            <a:noFill/>
                          </a:ln>
                          <a:solidFill>
                            <a:srgbClr val="003366"/>
                          </a:solidFill>
                          <a:effectLst/>
                          <a:latin typeface="Arial"/>
                          <a:cs typeface="Arial"/>
                        </a:rPr>
                        <a:t> </a:t>
                      </a:r>
                      <a:r>
                        <a:rPr kumimoji="0" lang="en-GB" altLang="en-US" sz="1600" b="0" i="0" u="none" strike="noStrike" cap="none" normalizeH="0" baseline="0" dirty="0">
                          <a:ln>
                            <a:noFill/>
                          </a:ln>
                          <a:solidFill>
                            <a:srgbClr val="FF0000"/>
                          </a:solidFill>
                          <a:effectLst/>
                          <a:latin typeface="Arial"/>
                          <a:cs typeface="Arial"/>
                        </a:rPr>
                        <a:t>– [E-12]</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0825836"/>
                  </a:ext>
                </a:extLst>
              </a:tr>
              <a:tr h="571361">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new postal votes or to make changes to existing postal or proxy votes</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a:t>
                      </a:r>
                      <a:r>
                        <a:rPr kumimoji="0" lang="en-GB" altLang="en-US" sz="1600" b="0" i="0" u="none" strike="noStrike" cap="none" normalizeH="0" baseline="0" dirty="0">
                          <a:ln>
                            <a:noFill/>
                          </a:ln>
                          <a:solidFill>
                            <a:srgbClr val="FF0000"/>
                          </a:solidFill>
                          <a:effectLst/>
                          <a:latin typeface="Arial"/>
                          <a:cs typeface="Arial"/>
                        </a:rPr>
                        <a:t>– [E-11]</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91264829"/>
                  </a:ext>
                </a:extLst>
              </a:tr>
              <a:tr h="33807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cancelling existing postal or proxy votes</a:t>
                      </a:r>
                    </a:p>
                  </a:txBody>
                  <a:tcPr marL="91441" marR="91441"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a:cs typeface="Arial"/>
                        </a:rPr>
                        <a:t>[</a:t>
                      </a:r>
                      <a:r>
                        <a:rPr lang="en-GB" altLang="en-US" sz="1600" b="0" i="0" u="none" strike="noStrike" cap="none" normalizeH="0" baseline="0" dirty="0">
                          <a:ln>
                            <a:noFill/>
                          </a:ln>
                          <a:solidFill>
                            <a:srgbClr val="FF0000"/>
                          </a:solidFill>
                          <a:effectLst/>
                          <a:latin typeface="Arial"/>
                          <a:cs typeface="Arial"/>
                        </a:rPr>
                        <a:t>E-11</a:t>
                      </a:r>
                      <a:r>
                        <a:rPr kumimoji="0" lang="en-GB" altLang="en-US" sz="1600" b="0" i="0" u="none" strike="noStrike" cap="none" normalizeH="0" baseline="0" dirty="0">
                          <a:ln>
                            <a:noFill/>
                          </a:ln>
                          <a:solidFill>
                            <a:srgbClr val="FF0000"/>
                          </a:solidFill>
                          <a:effectLst/>
                          <a:latin typeface="Arial"/>
                          <a:cs typeface="Arial"/>
                        </a:rPr>
                        <a:t>]</a:t>
                      </a:r>
                    </a:p>
                  </a:txBody>
                  <a:tcPr marL="91441" marR="91441"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39860326"/>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0B81DB02-5B36-48F8-E5BB-6AB18000687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Contacts</a:t>
            </a:r>
          </a:p>
        </p:txBody>
      </p:sp>
      <p:sp>
        <p:nvSpPr>
          <p:cNvPr id="89091" name="Rectangle 3">
            <a:extLst>
              <a:ext uri="{FF2B5EF4-FFF2-40B4-BE49-F238E27FC236}">
                <a16:creationId xmlns:a16="http://schemas.microsoft.com/office/drawing/2014/main" id="{7C54E7D6-FB77-5781-8762-FC5B341668F2}"/>
              </a:ext>
            </a:extLst>
          </p:cNvPr>
          <p:cNvSpPr>
            <a:spLocks noGrp="1" noChangeArrowheads="1"/>
          </p:cNvSpPr>
          <p:nvPr>
            <p:ph type="body" idx="1"/>
          </p:nvPr>
        </p:nvSpPr>
        <p:spPr>
          <a:xfrm>
            <a:off x="2925788" y="1828800"/>
            <a:ext cx="5943600" cy="4267200"/>
          </a:xfrm>
          <a:ln cap="flat" algn="ctr">
            <a:miter lim="800000"/>
            <a:headEnd type="none" w="med" len="med"/>
            <a:tailEnd type="none" w="med" len="med"/>
          </a:ln>
        </p:spPr>
        <p:txBody>
          <a:bodyPr/>
          <a:lstStyle/>
          <a:p>
            <a:pPr eaLnBrk="1" hangingPunct="1">
              <a:lnSpc>
                <a:spcPct val="90000"/>
              </a:lnSpc>
              <a:buSzTx/>
            </a:pPr>
            <a:r>
              <a:rPr lang="en-GB" altLang="en-US" sz="2000">
                <a:solidFill>
                  <a:schemeClr val="tx2"/>
                </a:solidFill>
              </a:rPr>
              <a:t>Elections office of the RRO</a:t>
            </a:r>
            <a:r>
              <a:rPr lang="en-GB" altLang="en-US" sz="2000">
                <a:solidFill>
                  <a:schemeClr val="tx1"/>
                </a:solidFill>
              </a:rPr>
              <a:t> – </a:t>
            </a:r>
            <a:r>
              <a:rPr lang="en-GB" altLang="en-US" sz="2000">
                <a:solidFill>
                  <a:srgbClr val="FF0000"/>
                </a:solidFill>
              </a:rPr>
              <a:t>[insert]</a:t>
            </a:r>
          </a:p>
          <a:p>
            <a:pPr eaLnBrk="1" hangingPunct="1">
              <a:lnSpc>
                <a:spcPct val="90000"/>
              </a:lnSpc>
              <a:buSzTx/>
            </a:pPr>
            <a:r>
              <a:rPr lang="en-GB" altLang="en-US" sz="2000">
                <a:solidFill>
                  <a:schemeClr val="accent1"/>
                </a:solidFill>
              </a:rPr>
              <a:t>Constituency Returning Officers </a:t>
            </a:r>
            <a:r>
              <a:rPr lang="en-GB" altLang="en-US" sz="2000">
                <a:solidFill>
                  <a:schemeClr val="tx1"/>
                </a:solidFill>
              </a:rPr>
              <a:t>–</a:t>
            </a:r>
            <a:r>
              <a:rPr lang="en-GB" altLang="en-US" sz="2000">
                <a:solidFill>
                  <a:schemeClr val="accent2"/>
                </a:solidFill>
              </a:rPr>
              <a:t> </a:t>
            </a:r>
            <a:r>
              <a:rPr lang="en-GB" altLang="en-US" sz="2000">
                <a:solidFill>
                  <a:srgbClr val="FF0000"/>
                </a:solidFill>
              </a:rPr>
              <a:t>[insert]</a:t>
            </a:r>
          </a:p>
          <a:p>
            <a:pPr eaLnBrk="1" hangingPunct="1">
              <a:lnSpc>
                <a:spcPct val="90000"/>
              </a:lnSpc>
              <a:buSzTx/>
            </a:pPr>
            <a:r>
              <a:rPr lang="en-GB" altLang="en-US" sz="2000">
                <a:solidFill>
                  <a:schemeClr val="tx2"/>
                </a:solidFill>
              </a:rPr>
              <a:t>Electoral Registration Officers </a:t>
            </a:r>
            <a:r>
              <a:rPr lang="en-GB" altLang="en-US" sz="2000">
                <a:solidFill>
                  <a:schemeClr val="tx1"/>
                </a:solidFill>
              </a:rPr>
              <a:t>– </a:t>
            </a:r>
            <a:r>
              <a:rPr lang="en-GB" altLang="en-US" sz="2000">
                <a:solidFill>
                  <a:srgbClr val="FF0000"/>
                </a:solidFill>
              </a:rPr>
              <a:t>[insert]</a:t>
            </a:r>
          </a:p>
          <a:p>
            <a:pPr marL="0" indent="0" eaLnBrk="1" hangingPunct="1">
              <a:lnSpc>
                <a:spcPct val="90000"/>
              </a:lnSpc>
              <a:buSzTx/>
              <a:buFontTx/>
              <a:buNone/>
            </a:pPr>
            <a:endParaRPr lang="en-GB" altLang="en-US" sz="2000" i="1">
              <a:solidFill>
                <a:schemeClr val="tx1"/>
              </a:solidFill>
            </a:endParaRPr>
          </a:p>
          <a:p>
            <a:pPr eaLnBrk="1" hangingPunct="1">
              <a:lnSpc>
                <a:spcPct val="90000"/>
              </a:lnSpc>
              <a:buSzTx/>
            </a:pPr>
            <a:r>
              <a:rPr lang="en-GB" altLang="en-US" sz="2000">
                <a:solidFill>
                  <a:schemeClr val="tx2"/>
                </a:solidFill>
              </a:rPr>
              <a:t>Highways department</a:t>
            </a:r>
            <a:r>
              <a:rPr lang="en-GB" altLang="en-US" sz="2000">
                <a:solidFill>
                  <a:schemeClr val="tx1"/>
                </a:solidFill>
              </a:rPr>
              <a:t> – </a:t>
            </a:r>
            <a:r>
              <a:rPr lang="en-GB" altLang="en-US" sz="2000">
                <a:solidFill>
                  <a:srgbClr val="FF0000"/>
                </a:solidFill>
              </a:rPr>
              <a:t>[insert]</a:t>
            </a:r>
          </a:p>
          <a:p>
            <a:pPr eaLnBrk="1" hangingPunct="1">
              <a:lnSpc>
                <a:spcPct val="90000"/>
              </a:lnSpc>
              <a:buSzTx/>
              <a:buFontTx/>
              <a:buNone/>
            </a:pPr>
            <a:endParaRPr lang="en-GB" altLang="en-US" sz="2000">
              <a:solidFill>
                <a:schemeClr val="tx1"/>
              </a:solidFill>
            </a:endParaRPr>
          </a:p>
          <a:p>
            <a:pPr eaLnBrk="1" hangingPunct="1">
              <a:lnSpc>
                <a:spcPct val="90000"/>
              </a:lnSpc>
              <a:buSzTx/>
            </a:pPr>
            <a:r>
              <a:rPr lang="en-GB" altLang="en-US" sz="2000">
                <a:solidFill>
                  <a:schemeClr val="tx2"/>
                </a:solidFill>
              </a:rPr>
              <a:t>Electoral Commission contacts </a:t>
            </a:r>
          </a:p>
          <a:p>
            <a:pPr lvl="1" eaLnBrk="1" hangingPunct="1">
              <a:lnSpc>
                <a:spcPct val="90000"/>
              </a:lnSpc>
              <a:buSzTx/>
            </a:pPr>
            <a:r>
              <a:rPr lang="en-GB" altLang="en-US" sz="2000">
                <a:solidFill>
                  <a:srgbClr val="002060"/>
                </a:solidFill>
              </a:rPr>
              <a:t>infoscotland@electoralcommission.org.uk</a:t>
            </a:r>
          </a:p>
          <a:p>
            <a:pPr lvl="1" eaLnBrk="1" hangingPunct="1">
              <a:lnSpc>
                <a:spcPct val="90000"/>
              </a:lnSpc>
              <a:buSzTx/>
            </a:pPr>
            <a:r>
              <a:rPr lang="en-GB" altLang="en-US" sz="2000">
                <a:solidFill>
                  <a:schemeClr val="tx1"/>
                </a:solidFill>
              </a:rPr>
              <a:t>Tel: 0131 225 0200</a:t>
            </a:r>
            <a:endParaRPr lang="en-GB" altLang="en-US">
              <a:solidFill>
                <a:schemeClr val="tx1"/>
              </a:solidFill>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0F61BC8-B410-6042-9617-DB71E6EFE538}"/>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Questions</a:t>
            </a:r>
          </a:p>
        </p:txBody>
      </p:sp>
      <p:sp>
        <p:nvSpPr>
          <p:cNvPr id="46083" name="Rectangle 3">
            <a:extLst>
              <a:ext uri="{FF2B5EF4-FFF2-40B4-BE49-F238E27FC236}">
                <a16:creationId xmlns:a16="http://schemas.microsoft.com/office/drawing/2014/main" id="{7FC552BA-D4F9-A2C3-1BCE-5E2B7428FCF9}"/>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D851533-19BA-D556-1497-6057B28853A5}"/>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Thank you</a:t>
            </a:r>
          </a:p>
        </p:txBody>
      </p:sp>
      <p:sp>
        <p:nvSpPr>
          <p:cNvPr id="47107" name="Rectangle 3">
            <a:extLst>
              <a:ext uri="{FF2B5EF4-FFF2-40B4-BE49-F238E27FC236}">
                <a16:creationId xmlns:a16="http://schemas.microsoft.com/office/drawing/2014/main" id="{6F4147D1-8B3F-EAB0-A488-3C529B1A0FF4}"/>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GB" altLang="en-US">
              <a:solidFill>
                <a:srgbClr val="FFFFFF"/>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6">
            <a:extLst>
              <a:ext uri="{FF2B5EF4-FFF2-40B4-BE49-F238E27FC236}">
                <a16:creationId xmlns:a16="http://schemas.microsoft.com/office/drawing/2014/main" id="{10F59037-8CF5-0763-0826-24C39CFF85D5}"/>
              </a:ext>
            </a:extLst>
          </p:cNvPr>
          <p:cNvSpPr>
            <a:spLocks noGrp="1"/>
          </p:cNvSpPr>
          <p:nvPr>
            <p:ph type="title"/>
          </p:nvPr>
        </p:nvSpPr>
        <p:spPr>
          <a:xfrm>
            <a:off x="381000" y="1828800"/>
            <a:ext cx="197008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pPr eaLnBrk="1" hangingPunct="1"/>
            <a:r>
              <a:rPr kern="1200">
                <a:ln w="9525" cap="flat" cmpd="sng" algn="ctr">
                  <a:noFill/>
                  <a:prstDash val="solid"/>
                  <a:round/>
                  <a:headEnd type="none" w="med" len="med"/>
                  <a:tailEnd type="none" w="med" len="med"/>
                </a:ln>
                <a:solidFill>
                  <a:srgbClr val="0099CC"/>
                </a:solidFill>
                <a:sym typeface="Wingdings"/>
              </a:rPr>
              <a:t>Election timetable (cont’d)</a:t>
            </a:r>
            <a:endParaRPr/>
          </a:p>
        </p:txBody>
      </p:sp>
      <p:graphicFrame>
        <p:nvGraphicFramePr>
          <p:cNvPr id="7171" name="Group 77">
            <a:extLst>
              <a:ext uri="{FF2B5EF4-FFF2-40B4-BE49-F238E27FC236}">
                <a16:creationId xmlns:a16="http://schemas.microsoft.com/office/drawing/2014/main" id="{19A7700D-FB86-D3AF-CECC-D42E2EE20F49}"/>
              </a:ext>
            </a:extLst>
          </p:cNvPr>
          <p:cNvGraphicFramePr>
            <a:graphicFrameLocks noGrp="1"/>
          </p:cNvGraphicFramePr>
          <p:nvPr>
            <p:extLst>
              <p:ext uri="{D42A27DB-BD31-4B8C-83A1-F6EECF244321}">
                <p14:modId xmlns:p14="http://schemas.microsoft.com/office/powerpoint/2010/main" val="4071164526"/>
              </p:ext>
            </p:extLst>
          </p:nvPr>
        </p:nvGraphicFramePr>
        <p:xfrm>
          <a:off x="2054225" y="1638300"/>
          <a:ext cx="6745288" cy="4224517"/>
        </p:xfrm>
        <a:graphic>
          <a:graphicData uri="http://schemas.openxmlformats.org/drawingml/2006/table">
            <a:tbl>
              <a:tblPr/>
              <a:tblGrid>
                <a:gridCol w="4572000">
                  <a:extLst>
                    <a:ext uri="{9D8B030D-6E8A-4147-A177-3AD203B41FA5}">
                      <a16:colId xmlns:a16="http://schemas.microsoft.com/office/drawing/2014/main" val="4272145839"/>
                    </a:ext>
                  </a:extLst>
                </a:gridCol>
                <a:gridCol w="2173288">
                  <a:extLst>
                    <a:ext uri="{9D8B030D-6E8A-4147-A177-3AD203B41FA5}">
                      <a16:colId xmlns:a16="http://schemas.microsoft.com/office/drawing/2014/main" val="2649909361"/>
                    </a:ext>
                  </a:extLst>
                </a:gridCol>
              </a:tblGrid>
              <a:tr h="278532">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chemeClr val="tx1"/>
                          </a:solidFill>
                          <a:effectLst/>
                          <a:latin typeface="Arial"/>
                          <a:cs typeface="Arial"/>
                        </a:rPr>
                        <a:t>Event</a:t>
                      </a:r>
                    </a:p>
                  </a:txBody>
                  <a:tcPr marL="91459" marR="9145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chemeClr val="tx1"/>
                          </a:solidFill>
                          <a:effectLst/>
                          <a:latin typeface="Arial"/>
                          <a:cs typeface="Arial"/>
                        </a:rPr>
                        <a:t>Deadline</a:t>
                      </a:r>
                    </a:p>
                  </a:txBody>
                  <a:tcPr marL="91459" marR="9145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9680307"/>
                  </a:ext>
                </a:extLst>
              </a:tr>
              <a:tr h="4524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applications for new proxy votes</a:t>
                      </a:r>
                    </a:p>
                  </a:txBody>
                  <a:tcPr marL="91459" marR="9145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a:t>
                      </a:r>
                      <a:r>
                        <a:rPr kumimoji="0" lang="en-GB" altLang="en-US" sz="1600" b="0" i="0" u="none" strike="noStrike" cap="none" normalizeH="0" baseline="0" dirty="0">
                          <a:ln>
                            <a:noFill/>
                          </a:ln>
                          <a:solidFill>
                            <a:srgbClr val="FF0000"/>
                          </a:solidFill>
                          <a:effectLst/>
                          <a:latin typeface="Arial"/>
                          <a:cs typeface="Arial"/>
                        </a:rPr>
                        <a:t>- [E-6]</a:t>
                      </a:r>
                    </a:p>
                  </a:txBody>
                  <a:tcPr marL="91459" marR="9145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4896359"/>
                  </a:ext>
                </a:extLst>
              </a:tr>
              <a:tr h="4016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Appointment of counting and polling agents</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a:cs typeface="Arial"/>
                        </a:rPr>
                        <a:t>[E-5]</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8624985"/>
                  </a:ext>
                </a:extLst>
              </a:tr>
              <a:tr h="3540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Appointment of sub agents</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a:cs typeface="Arial"/>
                        </a:rPr>
                        <a:t>[E-2]</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26712157"/>
                  </a:ext>
                </a:extLst>
              </a:tr>
              <a:tr h="366587">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Polling day</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7am to 10pm</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62244617"/>
                  </a:ext>
                </a:extLst>
              </a:tr>
              <a:tr h="427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to apply for an emergency proxy</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 Polling day</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45814683"/>
                  </a:ext>
                </a:extLst>
              </a:tr>
              <a:tr h="4429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Replacement for spoilt postal votes ends</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en-GB" altLang="en-US" sz="1600" b="0" i="0" u="none" strike="noStrike" cap="none" normalizeH="0" baseline="0" dirty="0">
                          <a:ln>
                            <a:noFill/>
                          </a:ln>
                          <a:solidFill>
                            <a:srgbClr val="003366"/>
                          </a:solidFill>
                          <a:effectLst/>
                          <a:latin typeface="Arial"/>
                          <a:cs typeface="Arial"/>
                        </a:rPr>
                        <a:t>5pm</a:t>
                      </a:r>
                      <a:r>
                        <a:rPr kumimoji="0" lang="en-GB" altLang="en-US" sz="1600" b="0" i="0" u="none" strike="noStrike" cap="none" normalizeH="0" baseline="0" dirty="0">
                          <a:ln>
                            <a:noFill/>
                          </a:ln>
                          <a:solidFill>
                            <a:srgbClr val="003366"/>
                          </a:solidFill>
                          <a:effectLst/>
                          <a:latin typeface="Arial"/>
                          <a:cs typeface="Arial"/>
                        </a:rPr>
                        <a:t> – Polling day</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74993940"/>
                  </a:ext>
                </a:extLst>
              </a:tr>
              <a:tr h="4302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Replacement for lost postal votes ends</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en-GB" altLang="en-US" sz="1600" b="0" i="0" u="none" strike="noStrike" cap="none" normalizeH="0" baseline="0" dirty="0">
                          <a:ln>
                            <a:noFill/>
                          </a:ln>
                          <a:solidFill>
                            <a:srgbClr val="003366"/>
                          </a:solidFill>
                          <a:effectLst/>
                          <a:latin typeface="Arial"/>
                          <a:cs typeface="Arial"/>
                        </a:rPr>
                        <a:t>5pm</a:t>
                      </a:r>
                      <a:r>
                        <a:rPr kumimoji="0" lang="en-GB" altLang="en-US" sz="1600" b="0" i="0" u="none" strike="noStrike" cap="none" normalizeH="0" baseline="0" dirty="0">
                          <a:ln>
                            <a:noFill/>
                          </a:ln>
                          <a:solidFill>
                            <a:srgbClr val="003366"/>
                          </a:solidFill>
                          <a:effectLst/>
                          <a:latin typeface="Arial"/>
                          <a:cs typeface="Arial"/>
                        </a:rPr>
                        <a:t> – Polling day</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04896561"/>
                  </a:ext>
                </a:extLst>
              </a:tr>
              <a:tr h="4302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Alterations to register to correct clerical error</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9pm – Polling day</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1995246"/>
                  </a:ext>
                </a:extLst>
              </a:tr>
              <a:tr h="5842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Return of spending returns to the CRO</a:t>
                      </a:r>
                    </a:p>
                  </a:txBody>
                  <a:tcPr marL="91456" marR="91456"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+ 35 calendar days from result</a:t>
                      </a:r>
                    </a:p>
                  </a:txBody>
                  <a:tcPr marL="91456" marR="91456"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42647532"/>
                  </a:ext>
                </a:extLst>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F6EC4FB-1130-3DF1-115E-AF63D9B76E8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Qualifications</a:t>
            </a:r>
          </a:p>
        </p:txBody>
      </p:sp>
      <p:sp>
        <p:nvSpPr>
          <p:cNvPr id="17411" name="Rectangle 3">
            <a:extLst>
              <a:ext uri="{FF2B5EF4-FFF2-40B4-BE49-F238E27FC236}">
                <a16:creationId xmlns:a16="http://schemas.microsoft.com/office/drawing/2014/main" id="{8125D0A7-5FD7-10D0-5067-5BDFC5A47F10}"/>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buSzTx/>
            </a:pPr>
            <a:r>
              <a:rPr lang="en-GB" altLang="en-US">
                <a:solidFill>
                  <a:schemeClr val="tx1"/>
                </a:solidFill>
              </a:rPr>
              <a:t>To qualify as a candidate you must (on the day you are nominated and on polling day): </a:t>
            </a:r>
          </a:p>
          <a:p>
            <a:pPr marL="0" indent="0" eaLnBrk="1" hangingPunct="1">
              <a:buSzTx/>
              <a:buFontTx/>
              <a:buNone/>
            </a:pPr>
            <a:endParaRPr lang="en-GB" altLang="en-US">
              <a:solidFill>
                <a:schemeClr val="tx1"/>
              </a:solidFill>
            </a:endParaRPr>
          </a:p>
          <a:p>
            <a:pPr lvl="1" eaLnBrk="1" hangingPunct="1">
              <a:buSzTx/>
            </a:pPr>
            <a:r>
              <a:rPr lang="en-GB" altLang="en-US" sz="2400">
                <a:solidFill>
                  <a:schemeClr val="tx1"/>
                </a:solidFill>
              </a:rPr>
              <a:t>be at least 18 years of age</a:t>
            </a:r>
          </a:p>
          <a:p>
            <a:pPr lvl="1" eaLnBrk="1" hangingPunct="1">
              <a:buSzTx/>
            </a:pPr>
            <a:r>
              <a:rPr lang="en-GB" altLang="en-US" sz="2400">
                <a:solidFill>
                  <a:schemeClr val="tx1"/>
                </a:solidFill>
              </a:rPr>
              <a:t>be a British citizen, an eligible Commonwealth citizen or a qualifying foreign national</a:t>
            </a:r>
          </a:p>
          <a:p>
            <a:pPr lvl="1" eaLnBrk="1" hangingPunct="1">
              <a:buSzTx/>
            </a:pPr>
            <a:endParaRPr lang="en-GB" altLang="en-US" sz="1800">
              <a:solidFill>
                <a:schemeClr val="tx1"/>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2CCD069-4BA7-6E9C-8285-268917B45233}"/>
              </a:ext>
            </a:extLst>
          </p:cNvPr>
          <p:cNvSpPr>
            <a:spLocks noGrp="1" noChangeArrowheads="1"/>
          </p:cNvSpPr>
          <p:nvPr>
            <p:ph type="title"/>
          </p:nvPr>
        </p:nvSpPr>
        <p:spPr>
          <a:xfrm>
            <a:off x="346075" y="1828800"/>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a:t>Disqualifications</a:t>
            </a:r>
            <a:br>
              <a:rPr lang="en-GB" altLang="en-US" sz="2400"/>
            </a:br>
            <a:endParaRPr lang="en-GB" altLang="en-US" sz="2400"/>
          </a:p>
        </p:txBody>
      </p:sp>
      <p:sp>
        <p:nvSpPr>
          <p:cNvPr id="19459" name="Rectangle 3">
            <a:extLst>
              <a:ext uri="{FF2B5EF4-FFF2-40B4-BE49-F238E27FC236}">
                <a16:creationId xmlns:a16="http://schemas.microsoft.com/office/drawing/2014/main" id="{0967D2F7-983E-B158-526B-83B337BDE755}"/>
              </a:ext>
            </a:extLst>
          </p:cNvPr>
          <p:cNvSpPr>
            <a:spLocks noGrp="1" noChangeArrowheads="1"/>
          </p:cNvSpPr>
          <p:nvPr>
            <p:ph type="body" idx="1"/>
          </p:nvPr>
        </p:nvSpPr>
        <p:spPr>
          <a:xfrm>
            <a:off x="2971800" y="1781175"/>
            <a:ext cx="5943600" cy="4124325"/>
          </a:xfrm>
          <a:ln cap="flat" algn="ctr">
            <a:miter lim="800000"/>
            <a:headEnd type="none" w="med" len="med"/>
            <a:tailEnd type="none" w="med" len="med"/>
          </a:ln>
        </p:spPr>
        <p:txBody>
          <a:bodyPr/>
          <a:lstStyle/>
          <a:p>
            <a:pPr eaLnBrk="1" hangingPunct="1">
              <a:buSzTx/>
            </a:pPr>
            <a:r>
              <a:rPr lang="en-GB" altLang="en-US" sz="2000">
                <a:solidFill>
                  <a:schemeClr val="tx1"/>
                </a:solidFill>
              </a:rPr>
              <a:t>A person cannot be a candidate if, at the time of your nomination or your election:</a:t>
            </a:r>
          </a:p>
          <a:p>
            <a:pPr lvl="1" eaLnBrk="1" hangingPunct="1">
              <a:buSzTx/>
            </a:pPr>
            <a:endParaRPr lang="en-GB" altLang="en-US" sz="2000">
              <a:solidFill>
                <a:schemeClr val="tx1"/>
              </a:solidFill>
            </a:endParaRPr>
          </a:p>
          <a:p>
            <a:pPr lvl="1" eaLnBrk="1" hangingPunct="1">
              <a:buSzTx/>
            </a:pPr>
            <a:r>
              <a:rPr lang="en-GB" altLang="en-US" sz="2000">
                <a:solidFill>
                  <a:schemeClr val="tx1"/>
                </a:solidFill>
              </a:rPr>
              <a:t>you are a full-time member of the judiciary</a:t>
            </a:r>
          </a:p>
          <a:p>
            <a:pPr lvl="1" eaLnBrk="1" hangingPunct="1">
              <a:buSzTx/>
            </a:pPr>
            <a:r>
              <a:rPr lang="en-GB" altLang="en-US" sz="2000">
                <a:solidFill>
                  <a:schemeClr val="tx1"/>
                </a:solidFill>
              </a:rPr>
              <a:t>you are a civil servant</a:t>
            </a:r>
          </a:p>
          <a:p>
            <a:pPr lvl="1" eaLnBrk="1" hangingPunct="1">
              <a:buSzTx/>
            </a:pPr>
            <a:r>
              <a:rPr lang="en-GB" altLang="en-US" sz="2000">
                <a:solidFill>
                  <a:schemeClr val="tx1"/>
                </a:solidFill>
              </a:rPr>
              <a:t>you are a member of the armed forces</a:t>
            </a:r>
          </a:p>
          <a:p>
            <a:pPr lvl="1" eaLnBrk="1" hangingPunct="1">
              <a:buSzTx/>
            </a:pPr>
            <a:r>
              <a:rPr lang="en-GB" altLang="en-US" sz="2000">
                <a:solidFill>
                  <a:schemeClr val="tx1"/>
                </a:solidFill>
              </a:rPr>
              <a:t>you are a member of the police force</a:t>
            </a:r>
          </a:p>
          <a:p>
            <a:pPr lvl="1" eaLnBrk="1" hangingPunct="1">
              <a:buSzTx/>
            </a:pPr>
            <a:r>
              <a:rPr lang="en-GB" altLang="en-US" sz="2000">
                <a:solidFill>
                  <a:schemeClr val="tx1"/>
                </a:solidFill>
              </a:rPr>
              <a:t>you are a member of a legislature of any country or territory outside the Commonwealth (other than the Republic of Ireland)</a:t>
            </a:r>
          </a:p>
          <a:p>
            <a:pPr lvl="1" eaLnBrk="1" hangingPunct="1">
              <a:buSzTx/>
            </a:pPr>
            <a:r>
              <a:rPr lang="en-GB" altLang="en-US" sz="2000">
                <a:solidFill>
                  <a:schemeClr val="tx1"/>
                </a:solidFill>
              </a:rPr>
              <a:t>you hold an office that is mentioned in the Scottish Parliament (Disqualifications) Order 2020</a:t>
            </a:r>
          </a:p>
          <a:p>
            <a:pPr marL="342900" lvl="1" indent="0" eaLnBrk="1" hangingPunct="1">
              <a:buSzTx/>
              <a:buFontTx/>
              <a:buNone/>
            </a:pPr>
            <a:endParaRPr lang="en-GB" altLang="en-US" sz="150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9148BEE-C56B-E1D4-B679-1B838763EE19}"/>
              </a:ext>
            </a:extLst>
          </p:cNvPr>
          <p:cNvSpPr>
            <a:spLocks noGrp="1" noChangeArrowheads="1"/>
          </p:cNvSpPr>
          <p:nvPr>
            <p:ph type="title"/>
          </p:nvPr>
        </p:nvSpPr>
        <p:spPr>
          <a:xfrm>
            <a:off x="346075" y="1579563"/>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a:t>Disqualifications (</a:t>
            </a:r>
            <a:r>
              <a:rPr lang="en-GB" altLang="en-US" sz="2400" err="1"/>
              <a:t>con’t</a:t>
            </a:r>
            <a:r>
              <a:rPr lang="en-GB" altLang="en-US" sz="2400"/>
              <a:t>)</a:t>
            </a:r>
            <a:br>
              <a:rPr lang="en-GB" altLang="en-US" sz="2400"/>
            </a:br>
            <a:endParaRPr lang="en-GB" altLang="en-US" sz="2400"/>
          </a:p>
        </p:txBody>
      </p:sp>
      <p:sp>
        <p:nvSpPr>
          <p:cNvPr id="21507" name="Rectangle 3">
            <a:extLst>
              <a:ext uri="{FF2B5EF4-FFF2-40B4-BE49-F238E27FC236}">
                <a16:creationId xmlns:a16="http://schemas.microsoft.com/office/drawing/2014/main" id="{7B9367B2-69B8-6C9E-435E-08FA229191D6}"/>
              </a:ext>
            </a:extLst>
          </p:cNvPr>
          <p:cNvSpPr>
            <a:spLocks noGrp="1" noChangeArrowheads="1"/>
          </p:cNvSpPr>
          <p:nvPr>
            <p:ph type="body" idx="1"/>
          </p:nvPr>
        </p:nvSpPr>
        <p:spPr>
          <a:xfrm>
            <a:off x="2971800" y="1638300"/>
            <a:ext cx="5943600" cy="5031060"/>
          </a:xfrm>
          <a:ln cap="flat" algn="ctr">
            <a:miter lim="800000"/>
            <a:headEnd type="none" w="med" len="med"/>
            <a:tailEnd type="none" w="med" len="med"/>
          </a:ln>
        </p:spPr>
        <p:txBody>
          <a:bodyPr/>
          <a:lstStyle/>
          <a:p>
            <a:pPr eaLnBrk="1" hangingPunct="1">
              <a:buSzTx/>
            </a:pPr>
            <a:r>
              <a:rPr lang="en-GB" altLang="en-US" sz="2000">
                <a:solidFill>
                  <a:schemeClr val="tx1"/>
                </a:solidFill>
              </a:rPr>
              <a:t>Also, you cannot be a candidate if:</a:t>
            </a:r>
          </a:p>
          <a:p>
            <a:pPr marL="0" indent="0" eaLnBrk="1" hangingPunct="1">
              <a:buSzTx/>
              <a:buFontTx/>
              <a:buNone/>
            </a:pPr>
            <a:endParaRPr lang="en-GB" altLang="en-US" sz="1400">
              <a:solidFill>
                <a:schemeClr val="tx1"/>
              </a:solidFill>
            </a:endParaRPr>
          </a:p>
          <a:p>
            <a:pPr lvl="1" eaLnBrk="1" hangingPunct="1">
              <a:buSzTx/>
            </a:pPr>
            <a:r>
              <a:rPr lang="en-GB" altLang="en-US" sz="2000">
                <a:solidFill>
                  <a:schemeClr val="tx1"/>
                </a:solidFill>
              </a:rPr>
              <a:t>your estate has been sequestrated by a court in Scotland and you have not been discharged; or you are currently subject to a bankruptcy restrictions order or debt relief restrictions order made by a court in England, Wales or Northern Ireland</a:t>
            </a:r>
          </a:p>
          <a:p>
            <a:pPr lvl="1" eaLnBrk="1" hangingPunct="1">
              <a:buSzTx/>
            </a:pPr>
            <a:r>
              <a:rPr lang="en-GB" altLang="en-US" sz="2000">
                <a:solidFill>
                  <a:schemeClr val="tx1"/>
                </a:solidFill>
              </a:rPr>
              <a:t>you are currently serving a prison sentence of more than one year</a:t>
            </a:r>
          </a:p>
          <a:p>
            <a:pPr lvl="1" eaLnBrk="1" hangingPunct="1">
              <a:buSzTx/>
            </a:pPr>
            <a:r>
              <a:rPr lang="en-GB" altLang="en-US" sz="2000">
                <a:solidFill>
                  <a:schemeClr val="tx1"/>
                </a:solidFill>
              </a:rPr>
              <a:t>you have been disqualified under the Representation of the People Act 1983 (which relates to corrupt or illegal practices and offences relating to donations)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3043F6D-7847-CEE0-AFC8-DE9DCE3D6C8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Dual candidacy		</a:t>
            </a:r>
          </a:p>
        </p:txBody>
      </p:sp>
      <p:sp>
        <p:nvSpPr>
          <p:cNvPr id="12291" name="Content Placeholder 2">
            <a:extLst>
              <a:ext uri="{FF2B5EF4-FFF2-40B4-BE49-F238E27FC236}">
                <a16:creationId xmlns:a16="http://schemas.microsoft.com/office/drawing/2014/main" id="{1DDA9171-1B35-0B27-7A3C-4489080756B2}"/>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You can be a candidate for both a constituency and a region, but the constituency must be within the region</a:t>
            </a:r>
          </a:p>
          <a:p>
            <a:r>
              <a:rPr lang="en-GB" altLang="en-US"/>
              <a:t>You must stand for the same party in both contests, or be an independent in both contests</a:t>
            </a:r>
          </a:p>
          <a:p>
            <a:r>
              <a:rPr lang="en-GB" altLang="en-US"/>
              <a:t>You cannot stand in more than one constituency or in more than one region</a:t>
            </a:r>
          </a:p>
          <a:p>
            <a:r>
              <a:rPr lang="en-GB" altLang="en-US"/>
              <a:t>If you are elected at the constituency election, your name will be disregarded at the allocation of regional seats</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PersistId xmlns="fc73922b-ee12-4d47-9fe9-79c993e89b0c" xsi:nil="true"/>
    <j4f12893337a4eac9e2d2c696f543b80 xmlns="fc73922b-ee12-4d47-9fe9-79c993e89b0c">
      <Terms xmlns="http://schemas.microsoft.com/office/infopath/2007/PartnerControls"/>
    </j4f12893337a4eac9e2d2c696f543b80>
    <lcf76f155ced4ddcb4097134ff3c332f xmlns="493acf16-e4f6-4c9b-a835-13355f79d791" xsi:nil="true"/>
    <TaxCatchAll xmlns="fc73922b-ee12-4d47-9fe9-79c993e89b0c">
      <Value>152</Value>
      <Value>133</Value>
      <Value>146</Value>
      <Value>138</Value>
      <Value>56</Value>
      <Value>55</Value>
      <Value>170</Value>
      <Value>53</Value>
      <Value>52</Value>
      <Value>136</Value>
    </TaxCatchAll>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Election administration</TermName>
          <TermId xmlns="http://schemas.microsoft.com/office/infopath/2007/PartnerControls">6b838113-9a99-40e9-8b95-270cc24d34ae</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2000</TermName>
          <TermId xmlns="http://schemas.microsoft.com/office/infopath/2007/PartnerControls">8f8920bb-98fb-443d-994e-4d10ba123814</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Jane Draper</DisplayName>
        <AccountId>143</AccountId>
        <AccountType/>
      </UserInfo>
    </Owner>
    <Original_x0020_Modified_x0020_By xmlns="493acf16-e4f6-4c9b-a835-13355f79d791">Lizzie Tovey</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Retention xmlns="fc73922b-ee12-4d47-9fe9-79c993e89b0c">7 years</Retention>
    <ArticleName xmlns="fc73922b-ee12-4d47-9fe9-79c993e89b0c" xsi:nil="true"/>
    <Original_x0020_Creator xmlns="493acf16-e4f6-4c9b-a835-13355f79d791">Jennifer M. Kohlmorgen</Original_x0020_Creator>
    <TaxKeywordTaxHTField xmlns="fc73922b-ee12-4d47-9fe9-79c993e89b0c">
      <Terms xmlns="http://schemas.microsoft.com/office/infopath/2007/PartnerControls"/>
    </TaxKeywordTaxHTField>
    <_dlc_DocId xmlns="fc73922b-ee12-4d47-9fe9-79c993e89b0c">ECHGU-1236231365-6314</_dlc_DocId>
    <_dlc_DocIdUrl xmlns="fc73922b-ee12-4d47-9fe9-79c993e89b0c">
      <Url>https://electoralcommissionorguk.sharepoint.com/teams/CT_EAG/_layouts/15/DocIdRedir.aspx?ID=ECHGU-1236231365-6314</Url>
      <Description>ECHGU-1236231365-6314</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Presentation" ma:contentTypeID="0x010100AF3E272AA106CD4B8F8855EAE1DE43E30900C339F3D3BE1E0042B31F9D3F3B79E82E" ma:contentTypeVersion="24" ma:contentTypeDescription="Presentation Content Type" ma:contentTypeScope="" ma:versionID="4dcf977cd42656e694be621e75b5ddfd">
  <xsd:schema xmlns:xsd="http://www.w3.org/2001/XMLSchema" xmlns:xs="http://www.w3.org/2001/XMLSchema" xmlns:p="http://schemas.microsoft.com/office/2006/metadata/properties" xmlns:ns2="fc73922b-ee12-4d47-9fe9-79c993e89b0c" xmlns:ns3="493acf16-e4f6-4c9b-a835-13355f79d791" targetNamespace="http://schemas.microsoft.com/office/2006/metadata/properties" ma:root="true" ma:fieldsID="9d8ae46fb0fc7423e196baaf0cb3a220" ns2:_="" ns3:_="">
    <xsd:import namespace="fc73922b-ee12-4d47-9fe9-79c993e89b0c"/>
    <xsd:import namespace="493acf16-e4f6-4c9b-a835-13355f79d791"/>
    <xsd:element name="properties">
      <xsd:complexType>
        <xsd:sequence>
          <xsd:element name="documentManagement">
            <xsd:complexType>
              <xsd:all>
                <xsd:element ref="ns2:Owner" minOccurs="0"/>
                <xsd:element ref="ns2:Retention"/>
                <xsd:element ref="ns2:ArticleName" minOccurs="0"/>
                <xsd:element ref="ns2:TaxCatchAll" minOccurs="0"/>
                <xsd:element ref="ns3:Original_x0020_Modified_x0020_By" minOccurs="0"/>
                <xsd:element ref="ns3:Original_x0020_Creator" minOccurs="0"/>
                <xsd:element ref="ns2:j5093c87c62f4e2ea96105d295eed61a" minOccurs="0"/>
                <xsd:element ref="ns2:TaxCatchAllLabel" minOccurs="0"/>
                <xsd:element ref="ns2:k8d136f7c151492e9a8c9a3ff7eb0306" minOccurs="0"/>
                <xsd:element ref="ns2:o4f6c70134b64a99b8a9c18b6cabc6d3" minOccurs="0"/>
                <xsd:element ref="ns2:b78556a5ab004a83993a9660bce6152c" minOccurs="0"/>
                <xsd:element ref="ns2:b9ca678d06974d1b9a589aa70f41520a" minOccurs="0"/>
                <xsd:element ref="ns2:j4f12893337a4eac9e2d2c696f543b80" minOccurs="0"/>
                <xsd:element ref="ns2:_dlc_DocId" minOccurs="0"/>
                <xsd:element ref="ns2:_dlc_DocIdUrl" minOccurs="0"/>
                <xsd:element ref="ns2:_dlc_DocIdPersistId" minOccurs="0"/>
                <xsd:element ref="ns2:TaxKeywordTaxHTField"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Owner" ma:index="3"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tention" ma:index="4" ma:displayName="Retention" ma:default="7 years" ma:format="Dropdown"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j5093c87c62f4e2ea96105d295eed61a" ma:index="21"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2"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3"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4"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5"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26"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27"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_dlc_DocId" ma:index="28" nillable="true" ma:displayName="Document ID Value" ma:description="The value of the document ID assigned to this item." ma:indexed="true" ma:internalName="_dlc_DocId" ma:readOnly="true">
      <xsd:simpleType>
        <xsd:restriction base="dms:Text"/>
      </xsd:simpleType>
    </xsd:element>
    <xsd:element name="_dlc_DocIdUrl" ma:index="2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0" nillable="true" ma:displayName="Persist ID" ma:description="Keep ID on add." ma:hidden="true" ma:internalName="_dlc_DocIdPersistId" ma:readOnly="false">
      <xsd:simpleType>
        <xsd:restriction base="dms:Boolean"/>
      </xsd:simpleType>
    </xsd:element>
    <xsd:element name="TaxKeywordTaxHTField" ma:index="31" nillable="true" ma:taxonomy="true" ma:internalName="TaxKeywordTaxHTField" ma:taxonomyFieldName="TaxKeyword" ma:displayName="Enterprise Keywords" ma:readOnly="false" ma:fieldId="{23f27201-bee3-471e-b2e7-b64fd8b7ca38}" ma:taxonomyMulti="true" ma:sspId="7c0fde62-7cba-4014-acb1-76457a673074"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18" nillable="true" ma:displayName="Original Modified By" ma:internalName="Original_x0020_Modified_x0020_By" ma:readOnly="false">
      <xsd:simpleType>
        <xsd:restriction base="dms:Text"/>
      </xsd:simpleType>
    </xsd:element>
    <xsd:element name="Original_x0020_Creator" ma:index="19" nillable="true" ma:displayName="Original Creator" ma:internalName="Original_x0020_Creator" ma:readOnly="false">
      <xsd:simpleType>
        <xsd:restriction base="dms:Text"/>
      </xsd:simpleType>
    </xsd:element>
    <xsd:element name="lcf76f155ced4ddcb4097134ff3c332f" ma:index="32" nillable="true" ma:displayName="Image Tags_0" ma:hidden="true" ma:internalName="lcf76f155ced4ddcb4097134ff3c332f">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LongProperties xmlns="http://schemas.microsoft.com/office/2006/metadata/longProperties">
  <LongProp xmlns="" name="TaxCatchAll"><![CDATA[152;#May 2016|f88888ee-dc82-4b98-927d-c2ad831c4c71;#56;#Election administration|6b838113-9a99-40e9-8b95-270cc24d34ae;#55;#Official|77462fb2-11a1-4cd5-8628-4e6081b9477e;#53;#UK wide|6834a7d2-fb91-47b3-99a3-3181df52306f;#52;#All staff|1a1e0e6e-8d96-4235-ac5f-9f1dcc3600b0;#170;#2000|8f8920bb-98fb-443d-994e-4d10ba123814]]></LongProp>
</Long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30D708-0BBE-48D6-A43D-50D543EC2F21}">
  <ds:schemaRefs>
    <ds:schemaRef ds:uri="493acf16-e4f6-4c9b-a835-13355f79d791"/>
    <ds:schemaRef ds:uri="fc73922b-ee12-4d47-9fe9-79c993e89b0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F65853A-2EBC-4C52-AD77-CD4FD32E5E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73922b-ee12-4d47-9fe9-79c993e89b0c"/>
    <ds:schemaRef ds:uri="493acf16-e4f6-4c9b-a835-13355f79d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B69A70-BE6B-4F7B-BED3-4EB94A60A674}">
  <ds:schemaRefs>
    <ds:schemaRef ds:uri="http://schemas.microsoft.com/sharepoint/events"/>
  </ds:schemaRefs>
</ds:datastoreItem>
</file>

<file path=customXml/itemProps4.xml><?xml version="1.0" encoding="utf-8"?>
<ds:datastoreItem xmlns:ds="http://schemas.openxmlformats.org/officeDocument/2006/customXml" ds:itemID="{0D837602-4D33-44A7-96DE-0AAFF3821603}">
  <ds:schemaRefs>
    <ds:schemaRef ds:uri=""/>
    <ds:schemaRef ds:uri="http://schemas.microsoft.com/office/2006/metadata/longProperties"/>
  </ds:schemaRefs>
</ds:datastoreItem>
</file>

<file path=customXml/itemProps5.xml><?xml version="1.0" encoding="utf-8"?>
<ds:datastoreItem xmlns:ds="http://schemas.openxmlformats.org/officeDocument/2006/customXml" ds:itemID="{713465AD-4A99-4334-8F2E-98B1506283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EC_Powerpoint</Template>
  <TotalTime>586</TotalTime>
  <Words>6013</Words>
  <Application>Microsoft Office PowerPoint</Application>
  <PresentationFormat>On-screen Show (4:3)</PresentationFormat>
  <Paragraphs>449</Paragraphs>
  <Slides>42</Slides>
  <Notes>42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EC_Powerpoint</vt:lpstr>
      <vt:lpstr>Party lists, candidates and agents at the regional election</vt:lpstr>
      <vt:lpstr>Topics  </vt:lpstr>
      <vt:lpstr>Who’s who</vt:lpstr>
      <vt:lpstr>Election Timetable</vt:lpstr>
      <vt:lpstr>Election timetable (cont’d)</vt:lpstr>
      <vt:lpstr>Qualifications</vt:lpstr>
      <vt:lpstr>Disqualifications </vt:lpstr>
      <vt:lpstr>Disqualifications (con’t) </vt:lpstr>
      <vt:lpstr>Dual candidacy  </vt:lpstr>
      <vt:lpstr>Nominations</vt:lpstr>
      <vt:lpstr>Completing nomination papers</vt:lpstr>
      <vt:lpstr>Submitting nomination papers</vt:lpstr>
      <vt:lpstr>The deposit</vt:lpstr>
      <vt:lpstr>Nomination form – individual regional candidates</vt:lpstr>
      <vt:lpstr>Nomination form –  party lists</vt:lpstr>
      <vt:lpstr>Consent to nomination</vt:lpstr>
      <vt:lpstr>Descriptions -  regional party lists</vt:lpstr>
      <vt:lpstr>Descriptions – regional party lists</vt:lpstr>
      <vt:lpstr>Emblem request forms</vt:lpstr>
      <vt:lpstr>Election agent</vt:lpstr>
      <vt:lpstr>Election agent office</vt:lpstr>
      <vt:lpstr>Other Agents</vt:lpstr>
      <vt:lpstr>Access to the electoral register /  lists of absent voters</vt:lpstr>
      <vt:lpstr>Access to the electoral register /  lists of absent voters</vt:lpstr>
      <vt:lpstr>Registration</vt:lpstr>
      <vt:lpstr>Registration</vt:lpstr>
      <vt:lpstr>Absent voting</vt:lpstr>
      <vt:lpstr>Campaigning dos and don’ts</vt:lpstr>
      <vt:lpstr>Code of conduct for campaigners</vt:lpstr>
      <vt:lpstr>Code of conduct for campaigners (cont.)</vt:lpstr>
      <vt:lpstr>Polling day</vt:lpstr>
      <vt:lpstr>Counting of votes and allocation of regional seats</vt:lpstr>
      <vt:lpstr>Spending issues</vt:lpstr>
      <vt:lpstr>Regulated period – independent regional candidates </vt:lpstr>
      <vt:lpstr>Regulated period –  party list candidates </vt:lpstr>
      <vt:lpstr>Election  spending</vt:lpstr>
      <vt:lpstr>Spending limits</vt:lpstr>
      <vt:lpstr>Spending returns</vt:lpstr>
      <vt:lpstr>Contacts</vt:lpstr>
      <vt:lpstr>Contacts</vt:lpstr>
      <vt:lpstr>Questions</vt:lpstr>
      <vt:lpstr>Thank you</vt:lpstr>
    </vt:vector>
  </TitlesOfParts>
  <Manager/>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title</dc:title>
  <dc:subject/>
  <dc:creator>sseavers</dc:creator>
  <cp:keywords/>
  <dc:description/>
  <cp:lastModifiedBy>Sam Whiteley</cp:lastModifiedBy>
  <cp:revision>71</cp:revision>
  <cp:lastPrinted>2016-02-29T17:10:44Z</cp:lastPrinted>
  <dcterms:created xsi:type="dcterms:W3CDTF">2007-10-15T07:11:27Z</dcterms:created>
  <dcterms:modified xsi:type="dcterms:W3CDTF">2026-01-23T15:32:58Z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TX6SW6SUV4E4-666515829-3596</vt:lpwstr>
  </property>
  <property fmtid="{D5CDD505-2E9C-101B-9397-08002B2CF9AE}" pid="3" name="_dlc_DocIdItemGuid">
    <vt:lpwstr>d79f2fff-dc27-415e-8181-e10a62a41554</vt:lpwstr>
  </property>
  <property fmtid="{D5CDD505-2E9C-101B-9397-08002B2CF9AE}" pid="4" name="_dlc_DocIdUrl">
    <vt:lpwstr>https://electoralcommissionorguk.sharepoint.com/teams/CT_EAG/_layouts/15/DocIdRedir.aspx?ID=TX6SW6SUV4E4-666515829-3596, TX6SW6SUV4E4-666515829-3596</vt:lpwstr>
  </property>
  <property fmtid="{D5CDD505-2E9C-101B-9397-08002B2CF9AE}" pid="5" name="ApprovingBody">
    <vt:lpwstr/>
  </property>
  <property fmtid="{D5CDD505-2E9C-101B-9397-08002B2CF9AE}" pid="6" name="Audience1">
    <vt:lpwstr>52;#All staff|1a1e0e6e-8d96-4235-ac5f-9f1dcc3600b0</vt:lpwstr>
  </property>
  <property fmtid="{D5CDD505-2E9C-101B-9397-08002B2CF9AE}" pid="7" name="Calendar Year">
    <vt:lpwstr>170;#2000|8f8920bb-98fb-443d-994e-4d10ba123814</vt:lpwstr>
  </property>
  <property fmtid="{D5CDD505-2E9C-101B-9397-08002B2CF9AE}" pid="8" name="Calendar_x0020_Year">
    <vt:lpwstr>170;#2000|8f8920bb-98fb-443d-994e-4d10ba123814</vt:lpwstr>
  </property>
  <property fmtid="{D5CDD505-2E9C-101B-9397-08002B2CF9AE}" pid="9" name="Category">
    <vt:lpwstr>703;#WS3 - Guidance and supporting resources for ROs and RROs|efeb66b1-3e40-4edf-9862-f1ba72bc4ddd</vt:lpwstr>
  </property>
  <property fmtid="{D5CDD505-2E9C-101B-9397-08002B2CF9AE}" pid="10" name="ContentTypeId">
    <vt:lpwstr>0x010100AF3E272AA106CD4B8F8855EAE1DE43E30900C339F3D3BE1E0042B31F9D3F3B79E82E</vt:lpwstr>
  </property>
  <property fmtid="{D5CDD505-2E9C-101B-9397-08002B2CF9AE}" pid="11" name="ContractRef">
    <vt:lpwstr/>
  </property>
  <property fmtid="{D5CDD505-2E9C-101B-9397-08002B2CF9AE}" pid="12" name="Countries">
    <vt:lpwstr>53;#UK wide|6834a7d2-fb91-47b3-99a3-3181df52306f</vt:lpwstr>
  </property>
  <property fmtid="{D5CDD505-2E9C-101B-9397-08002B2CF9AE}" pid="13" name="d7e05c9ad6914a3c91fc7c6d52d321c1">
    <vt:lpwstr/>
  </property>
  <property fmtid="{D5CDD505-2E9C-101B-9397-08002B2CF9AE}" pid="14" name="display_urn:schemas-microsoft-com:office:office#Author">
    <vt:lpwstr>Joanne Nelson</vt:lpwstr>
  </property>
  <property fmtid="{D5CDD505-2E9C-101B-9397-08002B2CF9AE}" pid="15" name="display_urn:schemas-microsoft-com:office:office#Editor">
    <vt:lpwstr>Susanne Leach</vt:lpwstr>
  </property>
  <property fmtid="{D5CDD505-2E9C-101B-9397-08002B2CF9AE}" pid="16" name="display_urn:schemas-microsoft-com:office:office#Owner">
    <vt:lpwstr>Jane Draper</vt:lpwstr>
  </property>
  <property fmtid="{D5CDD505-2E9C-101B-9397-08002B2CF9AE}" pid="17" name="DocumentOwner">
    <vt:lpwstr/>
  </property>
  <property fmtid="{D5CDD505-2E9C-101B-9397-08002B2CF9AE}" pid="18" name="ECSubject">
    <vt:lpwstr>56;#Election administration|6b838113-9a99-40e9-8b95-270cc24d34ae</vt:lpwstr>
  </property>
  <property fmtid="{D5CDD505-2E9C-101B-9397-08002B2CF9AE}" pid="19" name="Financial year">
    <vt:lpwstr/>
  </property>
  <property fmtid="{D5CDD505-2E9C-101B-9397-08002B2CF9AE}" pid="20" name="g366b8ad4afe45129dc5ea82697c41ba">
    <vt:lpwstr/>
  </property>
  <property fmtid="{D5CDD505-2E9C-101B-9397-08002B2CF9AE}" pid="21" name="GPMS marking">
    <vt:lpwstr>55;#Official|77462fb2-11a1-4cd5-8628-4e6081b9477e</vt:lpwstr>
  </property>
  <property fmtid="{D5CDD505-2E9C-101B-9397-08002B2CF9AE}" pid="22" name="GPMS_x0020_marking">
    <vt:lpwstr>55;#Official|77462fb2-11a1-4cd5-8628-4e6081b9477e</vt:lpwstr>
  </property>
  <property fmtid="{D5CDD505-2E9C-101B-9397-08002B2CF9AE}" pid="23" name="h6fb27d4aac1450da7417332cd6c7000">
    <vt:lpwstr>WS3 - Guidance and supporting resources for ROs and RROs|efeb66b1-3e40-4edf-9862-f1ba72bc4ddd</vt:lpwstr>
  </property>
  <property fmtid="{D5CDD505-2E9C-101B-9397-08002B2CF9AE}" pid="24" name="i1810b1101b44b14bbc21f09779139fa">
    <vt:lpwstr/>
  </property>
  <property fmtid="{D5CDD505-2E9C-101B-9397-08002B2CF9AE}" pid="25" name="InvoiceNo">
    <vt:lpwstr/>
  </property>
  <property fmtid="{D5CDD505-2E9C-101B-9397-08002B2CF9AE}" pid="26" name="LINKTEK-CHUNK-1">
    <vt:lpwstr>010021{"F":2,"I":"6ED3-3F7C-9D53-8585"}</vt:lpwstr>
  </property>
  <property fmtid="{D5CDD505-2E9C-101B-9397-08002B2CF9AE}" pid="27" name="Month">
    <vt:lpwstr/>
  </property>
  <property fmtid="{D5CDD505-2E9C-101B-9397-08002B2CF9AE}" pid="28" name="n1c1b04c02ef414ba7cc6e68c55f9e2a">
    <vt:lpwstr>WS3 - Returning officer delivery|4f69987c-b2ff-4198-93e6-f041bb695c6e</vt:lpwstr>
  </property>
  <property fmtid="{D5CDD505-2E9C-101B-9397-08002B2CF9AE}" pid="29" name="PeriodOfReview">
    <vt:lpwstr/>
  </property>
  <property fmtid="{D5CDD505-2E9C-101B-9397-08002B2CF9AE}" pid="30" name="pf1c3e1bd69e4157938b459bbd5820b8">
    <vt:lpwstr>May 2016|f88888ee-dc82-4b98-927d-c2ad831c4c71</vt:lpwstr>
  </property>
  <property fmtid="{D5CDD505-2E9C-101B-9397-08002B2CF9AE}" pid="31" name="PONo">
    <vt:lpwstr/>
  </property>
  <property fmtid="{D5CDD505-2E9C-101B-9397-08002B2CF9AE}" pid="32" name="PPM Name">
    <vt:lpwstr>152;#May 2016|f88888ee-dc82-4b98-927d-c2ad831c4c71</vt:lpwstr>
  </property>
  <property fmtid="{D5CDD505-2E9C-101B-9397-08002B2CF9AE}" pid="33" name="PPM Stage">
    <vt:lpwstr/>
  </property>
  <property fmtid="{D5CDD505-2E9C-101B-9397-08002B2CF9AE}" pid="34" name="PPM_x0020_Name">
    <vt:lpwstr>152;#May 2016|f88888ee-dc82-4b98-927d-c2ad831c4c71</vt:lpwstr>
  </property>
  <property fmtid="{D5CDD505-2E9C-101B-9397-08002B2CF9AE}" pid="35" name="ProjectPhase">
    <vt:lpwstr/>
  </property>
  <property fmtid="{D5CDD505-2E9C-101B-9397-08002B2CF9AE}" pid="36" name="ProtectiveMarking">
    <vt:lpwstr/>
  </property>
  <property fmtid="{D5CDD505-2E9C-101B-9397-08002B2CF9AE}" pid="37" name="Published to website">
    <vt:lpwstr>;#Yes;#</vt:lpwstr>
  </property>
  <property fmtid="{D5CDD505-2E9C-101B-9397-08002B2CF9AE}" pid="38" name="Supplier">
    <vt:lpwstr/>
  </property>
  <property fmtid="{D5CDD505-2E9C-101B-9397-08002B2CF9AE}" pid="39" name="TaxKeyword">
    <vt:lpwstr/>
  </property>
  <property fmtid="{D5CDD505-2E9C-101B-9397-08002B2CF9AE}" pid="40" name="Work stream">
    <vt:lpwstr>789;#WS3 - Returning officer delivery|4f69987c-b2ff-4198-93e6-f041bb695c6e</vt:lpwstr>
  </property>
  <property fmtid="{D5CDD505-2E9C-101B-9397-08002B2CF9AE}" pid="41" name="Work_x0020_stream">
    <vt:lpwstr>789;#WS3 - Returning officer delivery|4f69987c-b2ff-4198-93e6-f041bb695c6e</vt:lpwstr>
  </property>
  <property fmtid="{D5CDD505-2E9C-101B-9397-08002B2CF9AE}" pid="42" name="p66823bc255a48c5b1111b08c7c3cd3f">
    <vt:lpwstr>Scottish Parliament|425b7a59-aafa-461d-ac80-d52c4ac1c7c3</vt:lpwstr>
  </property>
  <property fmtid="{D5CDD505-2E9C-101B-9397-08002B2CF9AE}" pid="43" name="Guidance type (EA)">
    <vt:lpwstr>133;#Supporting Resource|046fdab6-b44b-4f3d-aa13-e1a7611ba2d0</vt:lpwstr>
  </property>
  <property fmtid="{D5CDD505-2E9C-101B-9397-08002B2CF9AE}" pid="44" name="Event (EA)">
    <vt:lpwstr>146;#Scottish Parliament|425b7a59-aafa-461d-ac80-d52c4ac1c7c3</vt:lpwstr>
  </property>
  <property fmtid="{D5CDD505-2E9C-101B-9397-08002B2CF9AE}" pid="45" name="NextReviewDate ">
    <vt:lpwstr/>
  </property>
  <property fmtid="{D5CDD505-2E9C-101B-9397-08002B2CF9AE}" pid="46" name="Audience (EA)">
    <vt:lpwstr>136;#RO|9ab7a96e-a7bd-4c42-99d8-e2b2fe25086a</vt:lpwstr>
  </property>
  <property fmtid="{D5CDD505-2E9C-101B-9397-08002B2CF9AE}" pid="47" name="DateOfIssue">
    <vt:lpwstr/>
  </property>
  <property fmtid="{D5CDD505-2E9C-101B-9397-08002B2CF9AE}" pid="48" name="nc1286104a3a4088847700fe2f03ac10">
    <vt:lpwstr>RO|9ab7a96e-a7bd-4c42-99d8-e2b2fe25086a</vt:lpwstr>
  </property>
  <property fmtid="{D5CDD505-2E9C-101B-9397-08002B2CF9AE}" pid="49" name="LastReviewDate">
    <vt:lpwstr/>
  </property>
  <property fmtid="{D5CDD505-2E9C-101B-9397-08002B2CF9AE}" pid="50" name="Language (EA)">
    <vt:lpwstr>English</vt:lpwstr>
  </property>
  <property fmtid="{D5CDD505-2E9C-101B-9397-08002B2CF9AE}" pid="51" name="l31485a79714489ba1e137a3446044a9">
    <vt:lpwstr>Supporting Resource|046fdab6-b44b-4f3d-aa13-e1a7611ba2d0</vt:lpwstr>
  </property>
  <property fmtid="{D5CDD505-2E9C-101B-9397-08002B2CF9AE}" pid="52" name="je831b0ab68147b593f643c3e92cd3da">
    <vt:lpwstr>Scotland|e1acdee1-285d-467a-8060-3af5beda6efa</vt:lpwstr>
  </property>
  <property fmtid="{D5CDD505-2E9C-101B-9397-08002B2CF9AE}" pid="53" name="Area (EA)">
    <vt:lpwstr>138;#Scotland|e1acdee1-285d-467a-8060-3af5beda6efa</vt:lpwstr>
  </property>
  <property fmtid="{D5CDD505-2E9C-101B-9397-08002B2CF9AE}" pid="54" name="Financial_x0020_year">
    <vt:lpwstr/>
  </property>
  <property fmtid="{D5CDD505-2E9C-101B-9397-08002B2CF9AE}" pid="55" name="Event_x0020__x0028_EA_x0029_">
    <vt:lpwstr>146;#Scottish Parliament|425b7a59-aafa-461d-ac80-d52c4ac1c7c3</vt:lpwstr>
  </property>
  <property fmtid="{D5CDD505-2E9C-101B-9397-08002B2CF9AE}" pid="56" name="Audience_x0020__x0028_EA_x0029_">
    <vt:lpwstr>136;#RO|9ab7a96e-a7bd-4c42-99d8-e2b2fe25086a</vt:lpwstr>
  </property>
  <property fmtid="{D5CDD505-2E9C-101B-9397-08002B2CF9AE}" pid="57" name="Guidance_x0020_type_x0020__x0028_EA_x0029_">
    <vt:lpwstr>133;#Supporting Resource|046fdab6-b44b-4f3d-aa13-e1a7611ba2d0</vt:lpwstr>
  </property>
  <property fmtid="{D5CDD505-2E9C-101B-9397-08002B2CF9AE}" pid="58" name="Area_x0020__x0028_EA_x0029_">
    <vt:lpwstr>138;#Scotland|e1acdee1-285d-467a-8060-3af5beda6efa</vt:lpwstr>
  </property>
  <property fmtid="{D5CDD505-2E9C-101B-9397-08002B2CF9AE}" pid="59" name="NextReviewDate">
    <vt:lpwstr/>
  </property>
  <property fmtid="{D5CDD505-2E9C-101B-9397-08002B2CF9AE}" pid="60" name="MediaServiceImageTags">
    <vt:lpwstr/>
  </property>
</Properties>
</file>