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5"/>
    <p:sldMasterId id="2147484131" r:id="rId6"/>
    <p:sldMasterId id="2147483660" r:id="rId7"/>
  </p:sldMasterIdLst>
  <p:notesMasterIdLst>
    <p:notesMasterId r:id="rId46"/>
  </p:notesMasterIdLst>
  <p:sldIdLst>
    <p:sldId id="1060" r:id="rId8"/>
    <p:sldId id="1079" r:id="rId9"/>
    <p:sldId id="1061" r:id="rId10"/>
    <p:sldId id="300" r:id="rId11"/>
    <p:sldId id="363" r:id="rId12"/>
    <p:sldId id="364" r:id="rId13"/>
    <p:sldId id="341" r:id="rId14"/>
    <p:sldId id="371" r:id="rId15"/>
    <p:sldId id="339" r:id="rId16"/>
    <p:sldId id="1062" r:id="rId17"/>
    <p:sldId id="340" r:id="rId18"/>
    <p:sldId id="375" r:id="rId19"/>
    <p:sldId id="345" r:id="rId20"/>
    <p:sldId id="343" r:id="rId21"/>
    <p:sldId id="1063" r:id="rId22"/>
    <p:sldId id="372" r:id="rId23"/>
    <p:sldId id="374" r:id="rId24"/>
    <p:sldId id="346" r:id="rId25"/>
    <p:sldId id="321" r:id="rId26"/>
    <p:sldId id="361" r:id="rId27"/>
    <p:sldId id="362" r:id="rId28"/>
    <p:sldId id="318" r:id="rId29"/>
    <p:sldId id="1066" r:id="rId30"/>
    <p:sldId id="1068" r:id="rId31"/>
    <p:sldId id="368" r:id="rId32"/>
    <p:sldId id="258" r:id="rId33"/>
    <p:sldId id="259" r:id="rId34"/>
    <p:sldId id="260" r:id="rId35"/>
    <p:sldId id="261" r:id="rId36"/>
    <p:sldId id="262" r:id="rId37"/>
    <p:sldId id="366" r:id="rId38"/>
    <p:sldId id="367" r:id="rId39"/>
    <p:sldId id="265" r:id="rId40"/>
    <p:sldId id="1080" r:id="rId41"/>
    <p:sldId id="369" r:id="rId42"/>
    <p:sldId id="1076" r:id="rId43"/>
    <p:sldId id="1078" r:id="rId44"/>
    <p:sldId id="445" r:id="rId45"/>
  </p:sldIdLst>
  <p:sldSz cx="12192000" cy="6858000"/>
  <p:notesSz cx="6858000" cy="9144000"/>
  <p:embeddedFontLst>
    <p:embeddedFont>
      <p:font typeface="Montserrat" panose="00000500000000000000" pitchFamily="2" charset="0"/>
      <p:regular r:id="rId47"/>
      <p:bold r:id="rId48"/>
      <p:italic r:id="rId49"/>
      <p:boldItalic r:id="rId50"/>
    </p:embeddedFont>
    <p:embeddedFont>
      <p:font typeface="Montserrat Alternates Light" panose="020B0604020202020204" charset="0"/>
      <p:regular r:id="rId51"/>
      <p:italic r:id="rId52"/>
    </p:embeddedFont>
    <p:embeddedFont>
      <p:font typeface="Montserrat ExtraBold" panose="00000900000000000000" pitchFamily="2" charset="0"/>
      <p:bold r:id="rId53"/>
      <p:italic r:id="rId54"/>
      <p:boldItalic r:id="rId55"/>
    </p:embeddedFont>
    <p:embeddedFont>
      <p:font typeface="Montserrat Light" panose="00000400000000000000" pitchFamily="2" charset="0"/>
      <p:regular r:id="rId56"/>
      <p:italic r:id="rId57"/>
    </p:embeddedFont>
    <p:embeddedFont>
      <p:font typeface="Roboto" panose="02000000000000000000" pitchFamily="2"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CE1711-3D84-1E7E-FDA3-58C656944681}" name="Judy Edwards" initials="JE" userId="S::JEdwards@electoralcommission.org.uk::97ec32ec-1920-4447-8ec7-1835dc49ef49" providerId="AD"/>
  <p188:author id="{6C59E511-4560-81C8-DA18-71B10B2BDC30}" name="Natalie Mauchline" initials="NM" userId="S::nmauchline@electoralcommission.org.uk::56878e1b-c8a6-40c5-9607-25466fb7d9e4" providerId="AD"/>
  <p188:author id="{AD599016-E291-16CD-F184-32B8BDFB7AD5}" name="Judy Edwards" initials="JE" userId="S::jedwards@electoralcommission.org.uk::97ec32ec-1920-4447-8ec7-1835dc49ef49" providerId="AD"/>
  <p188:author id="{3461DE20-968F-0E46-404F-940468F7CD7C}" name="Billie Dunne" initials="BD" userId="S::bdunne@electoralcommission.org.uk::3844182d-c2e7-419d-8d32-c40b23cdb852" providerId="AD"/>
  <p188:author id="{571BF721-483A-754D-F6A4-66EBC7169D96}" name="Helen Clark" initials="HC" userId="S::HClark@electoralcommission.org.uk::25982c10-e956-4431-8d3a-216a24c97af1" providerId="AD"/>
  <p188:author id="{1885B139-15BC-551F-4DAD-16280B3F586B}" name="Lauren Valentine" initials="LV" userId="S::lvalentine@electoralcommission.org.uk::beef5a57-e985-43f7-be51-e6e522a875b7" providerId="AD"/>
  <p188:author id="{80444575-6BF4-B0CE-9897-43231D170FA5}" name="Ella Farrell" initials="EF" userId="S::EFarrell@electoralcommission.org.uk::3bcc5984-a8ec-4a68-b886-dac933e6b3da" providerId="AD"/>
  <p188:author id="{68BC56A0-EF2D-2085-04E9-B0750A231FC4}" name="Ella Griffiths-Downing" initials="EG" userId="S::egriffiths-downing@electoralcommission.org.uk::33ffaaba-aa99-4d0a-8d15-81ef0440cc8f" providerId="AD"/>
  <p188:author id="{6D13D0B8-FECF-8E51-FD93-752E9FFA8549}" name="Lauren Valentine" initials="LV" userId="S::LValentine@electoralcommission.org.uk::beef5a57-e985-43f7-be51-e6e522a875b7" providerId="AD"/>
  <p188:author id="{6DC000E1-9B4F-86C5-2F1D-20A75BFD24CC}" name="Ella Griffiths-Downing" initials="ED" userId="S::EGriffiths-Downing@electoralcommission.org.uk::33ffaaba-aa99-4d0a-8d15-81ef0440cc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DF9"/>
    <a:srgbClr val="00E7BD"/>
    <a:srgbClr val="C90774"/>
    <a:srgbClr val="00E6BD"/>
    <a:srgbClr val="FFFFFF"/>
    <a:srgbClr val="FF8BFF"/>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208" autoAdjust="0"/>
  </p:normalViewPr>
  <p:slideViewPr>
    <p:cSldViewPr snapToGrid="0">
      <p:cViewPr>
        <p:scale>
          <a:sx n="48" d="100"/>
          <a:sy n="48" d="100"/>
        </p:scale>
        <p:origin x="1341" y="2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7.fntdata"/><Relationship Id="rId58" Type="http://schemas.openxmlformats.org/officeDocument/2006/relationships/font" Target="fonts/font12.fntdata"/><Relationship Id="rId66" Type="http://schemas.microsoft.com/office/2016/11/relationships/changesInfo" Target="changesInfos/changesInfo1.xml"/><Relationship Id="rId5" Type="http://schemas.openxmlformats.org/officeDocument/2006/relationships/slideMaster" Target="slideMasters/slideMaster1.xml"/><Relationship Id="rId61" Type="http://schemas.openxmlformats.org/officeDocument/2006/relationships/font" Target="fonts/font15.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microsoft.com/office/2018/10/relationships/authors" Targe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8.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dy Edwards" userId="97ec32ec-1920-4447-8ec7-1835dc49ef49" providerId="ADAL" clId="{2448DB44-C8BB-4947-84A6-1DE719460700}"/>
    <pc:docChg chg="undo custSel addSld modSld sldOrd">
      <pc:chgData name="Judy Edwards" userId="97ec32ec-1920-4447-8ec7-1835dc49ef49" providerId="ADAL" clId="{2448DB44-C8BB-4947-84A6-1DE719460700}" dt="2026-01-09T11:27:10.360" v="240" actId="20577"/>
      <pc:docMkLst>
        <pc:docMk/>
      </pc:docMkLst>
      <pc:sldChg chg="modSp add mod ord modShow modNotesTx">
        <pc:chgData name="Judy Edwards" userId="97ec32ec-1920-4447-8ec7-1835dc49ef49" providerId="ADAL" clId="{2448DB44-C8BB-4947-84A6-1DE719460700}" dt="2026-01-09T11:26:10.073" v="230" actId="20577"/>
        <pc:sldMkLst>
          <pc:docMk/>
          <pc:sldMk cId="2260402846" sldId="445"/>
        </pc:sldMkLst>
        <pc:spChg chg="mod">
          <ac:chgData name="Judy Edwards" userId="97ec32ec-1920-4447-8ec7-1835dc49ef49" providerId="ADAL" clId="{2448DB44-C8BB-4947-84A6-1DE719460700}" dt="2026-01-09T11:26:10.073" v="230" actId="20577"/>
          <ac:spMkLst>
            <pc:docMk/>
            <pc:sldMk cId="2260402846" sldId="445"/>
            <ac:spMk id="4" creationId="{49E96DCE-0252-297D-472E-DCE847ED4477}"/>
          </ac:spMkLst>
        </pc:spChg>
        <pc:spChg chg="mod">
          <ac:chgData name="Judy Edwards" userId="97ec32ec-1920-4447-8ec7-1835dc49ef49" providerId="ADAL" clId="{2448DB44-C8BB-4947-84A6-1DE719460700}" dt="2026-01-09T11:26:00.790" v="207" actId="20577"/>
          <ac:spMkLst>
            <pc:docMk/>
            <pc:sldMk cId="2260402846" sldId="445"/>
            <ac:spMk id="8" creationId="{B659F8E3-637D-0190-CFBC-EA41B3E45412}"/>
          </ac:spMkLst>
        </pc:spChg>
      </pc:sldChg>
      <pc:sldChg chg="modNotesTx">
        <pc:chgData name="Judy Edwards" userId="97ec32ec-1920-4447-8ec7-1835dc49ef49" providerId="ADAL" clId="{2448DB44-C8BB-4947-84A6-1DE719460700}" dt="2026-01-09T11:15:55.903" v="3" actId="20577"/>
        <pc:sldMkLst>
          <pc:docMk/>
          <pc:sldMk cId="3664255071" sldId="1060"/>
        </pc:sldMkLst>
      </pc:sldChg>
      <pc:sldChg chg="modSp mod modAnim">
        <pc:chgData name="Judy Edwards" userId="97ec32ec-1920-4447-8ec7-1835dc49ef49" providerId="ADAL" clId="{2448DB44-C8BB-4947-84A6-1DE719460700}" dt="2026-01-09T11:19:40.407" v="26" actId="20577"/>
        <pc:sldMkLst>
          <pc:docMk/>
          <pc:sldMk cId="546857131" sldId="1068"/>
        </pc:sldMkLst>
        <pc:spChg chg="mod">
          <ac:chgData name="Judy Edwards" userId="97ec32ec-1920-4447-8ec7-1835dc49ef49" providerId="ADAL" clId="{2448DB44-C8BB-4947-84A6-1DE719460700}" dt="2026-01-09T11:19:40.407" v="26" actId="20577"/>
          <ac:spMkLst>
            <pc:docMk/>
            <pc:sldMk cId="546857131" sldId="1068"/>
            <ac:spMk id="5" creationId="{51CBB169-3710-4ABA-436D-3ABDC43533C4}"/>
          </ac:spMkLst>
        </pc:spChg>
        <pc:spChg chg="mod">
          <ac:chgData name="Judy Edwards" userId="97ec32ec-1920-4447-8ec7-1835dc49ef49" providerId="ADAL" clId="{2448DB44-C8BB-4947-84A6-1DE719460700}" dt="2026-01-09T11:18:37.261" v="15" actId="20577"/>
          <ac:spMkLst>
            <pc:docMk/>
            <pc:sldMk cId="546857131" sldId="1068"/>
            <ac:spMk id="6" creationId="{1AC8407E-7E27-3755-D181-C9855B7301AF}"/>
          </ac:spMkLst>
        </pc:spChg>
      </pc:sldChg>
      <pc:sldChg chg="modSp mod">
        <pc:chgData name="Judy Edwards" userId="97ec32ec-1920-4447-8ec7-1835dc49ef49" providerId="ADAL" clId="{2448DB44-C8BB-4947-84A6-1DE719460700}" dt="2026-01-09T11:27:10.360" v="240" actId="20577"/>
        <pc:sldMkLst>
          <pc:docMk/>
          <pc:sldMk cId="2285243895" sldId="1076"/>
        </pc:sldMkLst>
        <pc:spChg chg="mod">
          <ac:chgData name="Judy Edwards" userId="97ec32ec-1920-4447-8ec7-1835dc49ef49" providerId="ADAL" clId="{2448DB44-C8BB-4947-84A6-1DE719460700}" dt="2026-01-09T11:27:10.360" v="240" actId="20577"/>
          <ac:spMkLst>
            <pc:docMk/>
            <pc:sldMk cId="2285243895" sldId="1076"/>
            <ac:spMk id="16" creationId="{E55FF6E5-2C06-34C3-432A-74A3A96DB1F3}"/>
          </ac:spMkLst>
        </pc:spChg>
      </pc:sldChg>
      <pc:sldChg chg="modSp modNotesTx">
        <pc:chgData name="Judy Edwards" userId="97ec32ec-1920-4447-8ec7-1835dc49ef49" providerId="ADAL" clId="{2448DB44-C8BB-4947-84A6-1DE719460700}" dt="2026-01-09T11:27:03.750" v="238" actId="20577"/>
        <pc:sldMkLst>
          <pc:docMk/>
          <pc:sldMk cId="2808123041" sldId="1078"/>
        </pc:sldMkLst>
        <pc:spChg chg="mod">
          <ac:chgData name="Judy Edwards" userId="97ec32ec-1920-4447-8ec7-1835dc49ef49" providerId="ADAL" clId="{2448DB44-C8BB-4947-84A6-1DE719460700}" dt="2026-01-09T11:27:03.750" v="238" actId="20577"/>
          <ac:spMkLst>
            <pc:docMk/>
            <pc:sldMk cId="2808123041" sldId="1078"/>
            <ac:spMk id="16" creationId="{07E283DA-F12B-D19A-81BF-6F01CF1FD9A1}"/>
          </ac:spMkLst>
        </pc:spChg>
      </pc:sldChg>
      <pc:sldChg chg="modSp mod ord">
        <pc:chgData name="Judy Edwards" userId="97ec32ec-1920-4447-8ec7-1835dc49ef49" providerId="ADAL" clId="{2448DB44-C8BB-4947-84A6-1DE719460700}" dt="2026-01-09T11:16:00.390" v="5"/>
        <pc:sldMkLst>
          <pc:docMk/>
          <pc:sldMk cId="1480424411" sldId="1079"/>
        </pc:sldMkLst>
        <pc:spChg chg="mod">
          <ac:chgData name="Judy Edwards" userId="97ec32ec-1920-4447-8ec7-1835dc49ef49" providerId="ADAL" clId="{2448DB44-C8BB-4947-84A6-1DE719460700}" dt="2026-01-09T11:15:31.436" v="2" actId="113"/>
          <ac:spMkLst>
            <pc:docMk/>
            <pc:sldMk cId="1480424411" sldId="1079"/>
            <ac:spMk id="6" creationId="{5D0E832E-3BC4-BDDC-F7D9-94F1C3A623E9}"/>
          </ac:spMkLst>
        </pc:spChg>
      </pc:sldChg>
      <pc:sldChg chg="modNotesTx">
        <pc:chgData name="Judy Edwards" userId="97ec32ec-1920-4447-8ec7-1835dc49ef49" providerId="ADAL" clId="{2448DB44-C8BB-4947-84A6-1DE719460700}" dt="2026-01-09T11:21:49.911" v="51" actId="20577"/>
        <pc:sldMkLst>
          <pc:docMk/>
          <pc:sldMk cId="3327592255" sldId="1080"/>
        </pc:sldMkLst>
      </pc:sldChg>
    </pc:docChg>
  </pc:docChgLst>
  <pc:docChgLst>
    <pc:chgData name="Ella Griffiths-Downing" userId="S::egriffiths-downing@electoralcommission.org.uk::33ffaaba-aa99-4d0a-8d15-81ef0440cc8f" providerId="AD" clId="Web-{BE6806AB-EA46-D6CB-B217-37128F5DE62A}"/>
    <pc:docChg chg="modSld">
      <pc:chgData name="Ella Griffiths-Downing" userId="S::egriffiths-downing@electoralcommission.org.uk::33ffaaba-aa99-4d0a-8d15-81ef0440cc8f" providerId="AD" clId="Web-{BE6806AB-EA46-D6CB-B217-37128F5DE62A}" dt="2026-01-21T08:35:53.132" v="8"/>
      <pc:docMkLst>
        <pc:docMk/>
      </pc:docMkLst>
      <pc:sldChg chg="modNotes">
        <pc:chgData name="Ella Griffiths-Downing" userId="S::egriffiths-downing@electoralcommission.org.uk::33ffaaba-aa99-4d0a-8d15-81ef0440cc8f" providerId="AD" clId="Web-{BE6806AB-EA46-D6CB-B217-37128F5DE62A}" dt="2026-01-21T08:35:22.036" v="3"/>
        <pc:sldMkLst>
          <pc:docMk/>
          <pc:sldMk cId="0" sldId="259"/>
        </pc:sldMkLst>
      </pc:sldChg>
      <pc:sldChg chg="modNotes">
        <pc:chgData name="Ella Griffiths-Downing" userId="S::egriffiths-downing@electoralcommission.org.uk::33ffaaba-aa99-4d0a-8d15-81ef0440cc8f" providerId="AD" clId="Web-{BE6806AB-EA46-D6CB-B217-37128F5DE62A}" dt="2026-01-21T08:35:53.132" v="8"/>
        <pc:sldMkLst>
          <pc:docMk/>
          <pc:sldMk cId="3040814441" sldId="3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CuariWFkSU0?feature=shared"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vimeo.com/1121829010?fl=pl&amp;fe=c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yf68w09H3Hg&amp;list=PLm0G6YKL5VxICxsda9-6SoIfmA6SLiVHr&amp;index=14"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meo.com/1121829010?fl=pl&amp;fe=sh"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ov.uk/register-to-vot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1</a:t>
            </a:fld>
            <a:endParaRPr lang="en-US"/>
          </a:p>
        </p:txBody>
      </p:sp>
    </p:spTree>
    <p:extLst>
      <p:ext uri="{BB962C8B-B14F-4D97-AF65-F5344CB8AC3E}">
        <p14:creationId xmlns:p14="http://schemas.microsoft.com/office/powerpoint/2010/main" val="1276805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2500A-E8F6-C677-32E2-F4EB6C0036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4DFF8E-A7DE-E0A3-8CBC-0626A91BF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4F7A7C-EC24-1E9A-040F-9F435D845564}"/>
              </a:ext>
            </a:extLst>
          </p:cNvPr>
          <p:cNvSpPr>
            <a:spLocks noGrp="1"/>
          </p:cNvSpPr>
          <p:nvPr>
            <p:ph type="body" idx="1"/>
          </p:nvPr>
        </p:nvSpPr>
        <p:spPr/>
        <p:txBody>
          <a:bodyPr/>
          <a:lstStyle/>
          <a:p>
            <a:r>
              <a:rPr lang="en-US">
                <a:ea typeface="Calibri"/>
                <a:cs typeface="Calibri"/>
              </a:rPr>
              <a:t>Activity 3 – My Senedd. Learners think about what positive change they would like the Senedd to make in Wales</a:t>
            </a:r>
          </a:p>
        </p:txBody>
      </p:sp>
      <p:sp>
        <p:nvSpPr>
          <p:cNvPr id="4" name="Slide Number Placeholder 3">
            <a:extLst>
              <a:ext uri="{FF2B5EF4-FFF2-40B4-BE49-F238E27FC236}">
                <a16:creationId xmlns:a16="http://schemas.microsoft.com/office/drawing/2014/main" id="{A02FA0A6-0183-6F89-B411-F04D7347BC09}"/>
              </a:ext>
            </a:extLst>
          </p:cNvPr>
          <p:cNvSpPr>
            <a:spLocks noGrp="1"/>
          </p:cNvSpPr>
          <p:nvPr>
            <p:ph type="sldNum" sz="quarter" idx="5"/>
          </p:nvPr>
        </p:nvSpPr>
        <p:spPr/>
        <p:txBody>
          <a:bodyPr/>
          <a:lstStyle/>
          <a:p>
            <a:fld id="{8F9D6723-1A60-0442-910D-F7FD63281914}" type="slidenum">
              <a:rPr lang="en-US" smtClean="0"/>
              <a:t>23</a:t>
            </a:fld>
            <a:endParaRPr lang="en-US"/>
          </a:p>
        </p:txBody>
      </p:sp>
    </p:spTree>
    <p:extLst>
      <p:ext uri="{BB962C8B-B14F-4D97-AF65-F5344CB8AC3E}">
        <p14:creationId xmlns:p14="http://schemas.microsoft.com/office/powerpoint/2010/main" val="933253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0533C-5F62-ABB3-3730-9E066E6D6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D1C11-7B0C-AF14-C472-F5F85412C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2763D6-41EE-28AA-AD4E-3F8D5274B214}"/>
              </a:ext>
            </a:extLst>
          </p:cNvPr>
          <p:cNvSpPr>
            <a:spLocks noGrp="1"/>
          </p:cNvSpPr>
          <p:nvPr>
            <p:ph type="body" idx="1"/>
          </p:nvPr>
        </p:nvSpPr>
        <p:spPr/>
        <p:txBody>
          <a:bodyPr/>
          <a:lstStyle/>
          <a:p>
            <a:r>
              <a:rPr lang="en-US">
                <a:ea typeface="Calibri"/>
                <a:cs typeface="Calibri"/>
              </a:rPr>
              <a:t>Introduce the activity.  </a:t>
            </a:r>
          </a:p>
          <a:p>
            <a:endParaRPr lang="en-US">
              <a:ea typeface="Calibri"/>
              <a:cs typeface="Calibri"/>
            </a:endParaRPr>
          </a:p>
          <a:p>
            <a:r>
              <a:rPr lang="en-US">
                <a:ea typeface="Calibri"/>
                <a:cs typeface="Calibri"/>
              </a:rPr>
              <a:t>You might want to ask different groups to look at different devolved powers.</a:t>
            </a:r>
          </a:p>
          <a:p>
            <a:endParaRPr lang="en-US">
              <a:ea typeface="Calibri"/>
              <a:cs typeface="Calibri"/>
            </a:endParaRPr>
          </a:p>
          <a:p>
            <a:r>
              <a:rPr lang="en-US">
                <a:ea typeface="Calibri"/>
                <a:cs typeface="Calibri"/>
              </a:rPr>
              <a:t>Ask students to share their ideas.</a:t>
            </a:r>
          </a:p>
        </p:txBody>
      </p:sp>
      <p:sp>
        <p:nvSpPr>
          <p:cNvPr id="4" name="Slide Number Placeholder 3">
            <a:extLst>
              <a:ext uri="{FF2B5EF4-FFF2-40B4-BE49-F238E27FC236}">
                <a16:creationId xmlns:a16="http://schemas.microsoft.com/office/drawing/2014/main" id="{5779D439-D422-A200-D331-67EC1639B89F}"/>
              </a:ext>
            </a:extLst>
          </p:cNvPr>
          <p:cNvSpPr>
            <a:spLocks noGrp="1"/>
          </p:cNvSpPr>
          <p:nvPr>
            <p:ph type="sldNum" sz="quarter" idx="5"/>
          </p:nvPr>
        </p:nvSpPr>
        <p:spPr/>
        <p:txBody>
          <a:bodyPr/>
          <a:lstStyle/>
          <a:p>
            <a:fld id="{8F9D6723-1A60-0442-910D-F7FD63281914}" type="slidenum">
              <a:rPr lang="en-US" smtClean="0"/>
              <a:t>24</a:t>
            </a:fld>
            <a:endParaRPr lang="en-US"/>
          </a:p>
        </p:txBody>
      </p:sp>
    </p:spTree>
    <p:extLst>
      <p:ext uri="{BB962C8B-B14F-4D97-AF65-F5344CB8AC3E}">
        <p14:creationId xmlns:p14="http://schemas.microsoft.com/office/powerpoint/2010/main" val="2283124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Activity 4 – Mis- and disinformation. A video and quiz to explore the difference between mis- and disinformation</a:t>
            </a:r>
          </a:p>
        </p:txBody>
      </p:sp>
      <p:sp>
        <p:nvSpPr>
          <p:cNvPr id="4" name="Slide Number Placeholder 3"/>
          <p:cNvSpPr>
            <a:spLocks noGrp="1"/>
          </p:cNvSpPr>
          <p:nvPr>
            <p:ph type="sldNum" sz="quarter" idx="5"/>
          </p:nvPr>
        </p:nvSpPr>
        <p:spPr/>
        <p:txBody>
          <a:bodyPr/>
          <a:lstStyle/>
          <a:p>
            <a:fld id="{8F9D6723-1A60-0442-910D-F7FD63281914}" type="slidenum">
              <a:rPr lang="en-US" smtClean="0"/>
              <a:t>25</a:t>
            </a:fld>
            <a:endParaRPr lang="en-US"/>
          </a:p>
        </p:txBody>
      </p:sp>
    </p:spTree>
    <p:extLst>
      <p:ext uri="{BB962C8B-B14F-4D97-AF65-F5344CB8AC3E}">
        <p14:creationId xmlns:p14="http://schemas.microsoft.com/office/powerpoint/2010/main" val="3601599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t>Slide 3: “What is the difference between?” (1 minute)</a:t>
            </a:r>
            <a:endParaRPr/>
          </a:p>
          <a:p>
            <a:pPr marL="171450" lvl="0" indent="-171450" algn="l" rtl="0">
              <a:lnSpc>
                <a:spcPct val="100000"/>
              </a:lnSpc>
              <a:spcBef>
                <a:spcPts val="0"/>
              </a:spcBef>
              <a:spcAft>
                <a:spcPts val="0"/>
              </a:spcAft>
              <a:buClr>
                <a:schemeClr val="dk1"/>
              </a:buClr>
              <a:buSzPts val="1200"/>
              <a:buFont typeface="Arial"/>
              <a:buChar char="•"/>
            </a:pPr>
            <a:r>
              <a:rPr lang="en-GB" b="0"/>
              <a:t>Read the </a:t>
            </a:r>
            <a:r>
              <a:rPr lang="en-GB"/>
              <a:t>instructions and questions</a:t>
            </a:r>
            <a:r>
              <a:rPr lang="en-GB" b="0"/>
              <a:t> on the slide. </a:t>
            </a:r>
            <a:endParaRPr/>
          </a:p>
          <a:p>
            <a:pPr marL="171450" lvl="0" indent="-171450" algn="l" rtl="0">
              <a:lnSpc>
                <a:spcPct val="100000"/>
              </a:lnSpc>
              <a:spcBef>
                <a:spcPts val="0"/>
              </a:spcBef>
              <a:spcAft>
                <a:spcPts val="0"/>
              </a:spcAft>
              <a:buClr>
                <a:schemeClr val="dk1"/>
              </a:buClr>
              <a:buSzPts val="1200"/>
              <a:buFont typeface="Arial"/>
              <a:buChar char="•"/>
            </a:pPr>
            <a:r>
              <a:rPr lang="en-GB"/>
              <a:t>This should be a brief discussion. If preferred, this can be done as a group instead. </a:t>
            </a:r>
            <a:endParaRPr/>
          </a:p>
        </p:txBody>
      </p:sp>
      <p:sp>
        <p:nvSpPr>
          <p:cNvPr id="405" name="Google Shape;40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Slide 4: Video (2 minutes) </a:t>
            </a:r>
            <a:endParaRPr dirty="0"/>
          </a:p>
          <a:p>
            <a:pPr marL="171450" indent="-171450">
              <a:buClr>
                <a:schemeClr val="dk1"/>
              </a:buClr>
              <a:buSzPts val="1200"/>
              <a:buFont typeface="Arial"/>
              <a:buChar char="•"/>
            </a:pPr>
            <a:r>
              <a:rPr lang="en-GB" b="0" dirty="0"/>
              <a:t>Watch video on how to dismiss dis/misinformation (YouTube link: </a:t>
            </a:r>
            <a:r>
              <a:rPr lang="en-GB" b="0" dirty="0">
                <a:hlinkClick r:id="rId3"/>
              </a:rPr>
              <a:t>https://youtube.com/shorts/CuariWFkSU0?feature=shared</a:t>
            </a:r>
            <a:r>
              <a:rPr lang="en-GB" b="0" dirty="0"/>
              <a:t>) </a:t>
            </a:r>
            <a:endParaRPr dirty="0"/>
          </a:p>
          <a:p>
            <a:pPr marL="0" marR="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13" name="Google Shape;41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i="0"/>
              <a:t>Slide </a:t>
            </a:r>
            <a:r>
              <a:rPr lang="en-GB" b="1"/>
              <a:t>5</a:t>
            </a:r>
            <a:r>
              <a:rPr lang="en-GB" b="1" i="0"/>
              <a:t>: Quiz set up </a:t>
            </a:r>
            <a:endParaRPr/>
          </a:p>
          <a:p>
            <a:pPr marL="171450" lvl="0" indent="-171450" algn="l" rtl="0">
              <a:lnSpc>
                <a:spcPct val="100000"/>
              </a:lnSpc>
              <a:spcBef>
                <a:spcPts val="0"/>
              </a:spcBef>
              <a:spcAft>
                <a:spcPts val="0"/>
              </a:spcAft>
              <a:buClr>
                <a:schemeClr val="dk1"/>
              </a:buClr>
              <a:buSzPts val="1200"/>
              <a:buFont typeface="Arial"/>
              <a:buChar char="•"/>
            </a:pPr>
            <a:r>
              <a:rPr lang="en-GB" i="0"/>
              <a:t>This quiz can be done as a group using hands up polling. If preferred, students can be put into teams/pairs to answer instead. </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GB" i="1"/>
              <a:t>Please note: there are 6 questions in the quiz. </a:t>
            </a:r>
            <a:endParaRPr/>
          </a:p>
          <a:p>
            <a:pPr marL="0" lvl="0" indent="0" algn="l" rtl="0">
              <a:lnSpc>
                <a:spcPct val="100000"/>
              </a:lnSpc>
              <a:spcBef>
                <a:spcPts val="0"/>
              </a:spcBef>
              <a:spcAft>
                <a:spcPts val="0"/>
              </a:spcAft>
              <a:buSzPts val="1400"/>
              <a:buNone/>
            </a:pPr>
            <a:endParaRPr i="1"/>
          </a:p>
        </p:txBody>
      </p:sp>
      <p:sp>
        <p:nvSpPr>
          <p:cNvPr id="421" name="Google Shape;42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Slide 6: Quiz Question 1 (1 minute) </a:t>
            </a:r>
            <a:endParaRPr/>
          </a:p>
          <a:p>
            <a:pPr marL="171450" indent="-171450">
              <a:buClr>
                <a:schemeClr val="dk1"/>
              </a:buClr>
              <a:buSzPts val="1200"/>
              <a:buFont typeface="Arial"/>
              <a:buChar char="•"/>
            </a:pPr>
            <a:r>
              <a:rPr lang="en-GB" b="0"/>
              <a:t>Read out the slide</a:t>
            </a:r>
            <a:r>
              <a:rPr lang="en-GB"/>
              <a:t> and ask the students to answer.</a:t>
            </a:r>
            <a:endParaRPr/>
          </a:p>
          <a:p>
            <a:pPr marL="171450" marR="0" lvl="0" indent="-171450" algn="l" rtl="0">
              <a:lnSpc>
                <a:spcPct val="100000"/>
              </a:lnSpc>
              <a:spcBef>
                <a:spcPts val="0"/>
              </a:spcBef>
              <a:spcAft>
                <a:spcPts val="0"/>
              </a:spcAft>
              <a:buClr>
                <a:schemeClr val="dk1"/>
              </a:buClr>
              <a:buSzPts val="1200"/>
              <a:buFont typeface="Arial"/>
              <a:buChar char="•"/>
            </a:pPr>
            <a:r>
              <a:rPr lang="en-GB" b="0"/>
              <a:t>Click ‘next’ to reveal the answer. </a:t>
            </a:r>
            <a:endParaRPr/>
          </a:p>
          <a:p>
            <a:pPr marL="171450" marR="0" lvl="0" indent="-171450" algn="l" rtl="0">
              <a:lnSpc>
                <a:spcPct val="100000"/>
              </a:lnSpc>
              <a:spcBef>
                <a:spcPts val="0"/>
              </a:spcBef>
              <a:spcAft>
                <a:spcPts val="0"/>
              </a:spcAft>
              <a:buClr>
                <a:schemeClr val="dk1"/>
              </a:buClr>
              <a:buSzPts val="1200"/>
              <a:buFont typeface="Arial"/>
              <a:buChar char="•"/>
            </a:pPr>
            <a:r>
              <a:rPr lang="en-GB" b="0"/>
              <a:t>Click ‘next’ again to reveal the explanation. </a:t>
            </a:r>
            <a:endParaRPr/>
          </a:p>
        </p:txBody>
      </p:sp>
      <p:sp>
        <p:nvSpPr>
          <p:cNvPr id="428" name="Google Shape;42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Slide 7: Quiz Question 2 (1 minute) </a:t>
            </a:r>
            <a:endParaRPr/>
          </a:p>
          <a:p>
            <a:pPr marL="171450" indent="-171450">
              <a:buClr>
                <a:schemeClr val="dk1"/>
              </a:buClr>
              <a:buSzPts val="1200"/>
              <a:buFont typeface="Arial,Sans-Serif"/>
              <a:buChar char="•"/>
            </a:pPr>
            <a:r>
              <a:rPr lang="en-GB" b="0"/>
              <a:t>Read out the slide</a:t>
            </a:r>
            <a:r>
              <a:rPr lang="en-GB"/>
              <a:t> and ask the students to answer</a:t>
            </a:r>
            <a:r>
              <a:rPr lang="en-GB" b="0"/>
              <a:t>.</a:t>
            </a:r>
            <a:endParaRPr lang="en-US"/>
          </a:p>
          <a:p>
            <a:pPr marL="171450" marR="0" lvl="0" indent="-171450" algn="l" rtl="0">
              <a:lnSpc>
                <a:spcPct val="100000"/>
              </a:lnSpc>
              <a:spcBef>
                <a:spcPts val="0"/>
              </a:spcBef>
              <a:spcAft>
                <a:spcPts val="0"/>
              </a:spcAft>
              <a:buClr>
                <a:schemeClr val="dk1"/>
              </a:buClr>
              <a:buSzPts val="1200"/>
              <a:buFont typeface="Arial"/>
              <a:buChar char="•"/>
            </a:pPr>
            <a:r>
              <a:rPr lang="en-GB" b="0"/>
              <a:t>Click ‘next’ to reveal the answer. </a:t>
            </a:r>
            <a:endParaRPr/>
          </a:p>
          <a:p>
            <a:pPr marL="171450" marR="0" lvl="0" indent="-171450" algn="l" rtl="0">
              <a:lnSpc>
                <a:spcPct val="100000"/>
              </a:lnSpc>
              <a:spcBef>
                <a:spcPts val="0"/>
              </a:spcBef>
              <a:spcAft>
                <a:spcPts val="0"/>
              </a:spcAft>
              <a:buClr>
                <a:schemeClr val="dk1"/>
              </a:buClr>
              <a:buSzPts val="1200"/>
              <a:buFont typeface="Arial"/>
              <a:buChar char="•"/>
            </a:pPr>
            <a:r>
              <a:rPr lang="en-GB" b="0"/>
              <a:t>Click ‘next’ again to reveal the explanation. </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440" name="Google Shape;44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Slide 8: Quiz Question 3 (1 minute) </a:t>
            </a:r>
            <a:endParaRPr/>
          </a:p>
          <a:p>
            <a:pPr marL="171450" indent="-171450">
              <a:buClr>
                <a:schemeClr val="dk1"/>
              </a:buClr>
              <a:buSzPts val="1200"/>
              <a:buFont typeface="Arial,Sans-Serif"/>
              <a:buChar char="•"/>
            </a:pPr>
            <a:r>
              <a:rPr lang="en-GB" b="0"/>
              <a:t>Read out the slide</a:t>
            </a:r>
            <a:r>
              <a:rPr lang="en-GB"/>
              <a:t> and ask the students to answer</a:t>
            </a:r>
            <a:r>
              <a:rPr lang="en-GB" b="0"/>
              <a:t>.</a:t>
            </a:r>
            <a:endParaRPr lang="en-US"/>
          </a:p>
          <a:p>
            <a:pPr marL="171450" marR="0" lvl="0" indent="-171450" algn="l" rtl="0">
              <a:lnSpc>
                <a:spcPct val="100000"/>
              </a:lnSpc>
              <a:spcBef>
                <a:spcPts val="0"/>
              </a:spcBef>
              <a:spcAft>
                <a:spcPts val="0"/>
              </a:spcAft>
              <a:buClr>
                <a:schemeClr val="dk1"/>
              </a:buClr>
              <a:buSzPts val="1200"/>
              <a:buFont typeface="Arial"/>
              <a:buChar char="•"/>
            </a:pPr>
            <a:r>
              <a:rPr lang="en-GB" b="0"/>
              <a:t>Click ‘next’ to reveal the answer. </a:t>
            </a:r>
            <a:endParaRPr/>
          </a:p>
          <a:p>
            <a:pPr marL="171450" marR="0" lvl="0" indent="-171450" algn="l" rtl="0">
              <a:lnSpc>
                <a:spcPct val="100000"/>
              </a:lnSpc>
              <a:spcBef>
                <a:spcPts val="0"/>
              </a:spcBef>
              <a:spcAft>
                <a:spcPts val="0"/>
              </a:spcAft>
              <a:buClr>
                <a:schemeClr val="dk1"/>
              </a:buClr>
              <a:buSzPts val="1200"/>
              <a:buFont typeface="Arial"/>
              <a:buChar char="•"/>
            </a:pPr>
            <a:r>
              <a:rPr lang="en-GB" b="0"/>
              <a:t>Click ‘next’ again to reveal the explanation. </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452" name="Google Shape;45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Slide 9: Quiz Question 4 (1 minute) </a:t>
            </a:r>
            <a:endParaRPr/>
          </a:p>
          <a:p>
            <a:pPr marL="171450" indent="-171450">
              <a:buClr>
                <a:schemeClr val="dk1"/>
              </a:buClr>
              <a:buSzPts val="1200"/>
              <a:buFont typeface="Arial,Sans-Serif"/>
              <a:buChar char="•"/>
            </a:pPr>
            <a:r>
              <a:rPr lang="en-GB" b="0"/>
              <a:t>Read out the slide</a:t>
            </a:r>
            <a:r>
              <a:rPr lang="en-GB"/>
              <a:t> and ask the students to answer</a:t>
            </a:r>
            <a:r>
              <a:rPr lang="en-GB" b="0"/>
              <a:t>.</a:t>
            </a:r>
            <a:endParaRPr lang="en-US"/>
          </a:p>
          <a:p>
            <a:pPr marL="171450" marR="0" lvl="0" indent="-171450" algn="l" rtl="0">
              <a:lnSpc>
                <a:spcPct val="100000"/>
              </a:lnSpc>
              <a:spcBef>
                <a:spcPts val="0"/>
              </a:spcBef>
              <a:spcAft>
                <a:spcPts val="0"/>
              </a:spcAft>
              <a:buClr>
                <a:schemeClr val="dk1"/>
              </a:buClr>
              <a:buSzPts val="1200"/>
              <a:buFont typeface="Arial"/>
              <a:buChar char="•"/>
            </a:pPr>
            <a:r>
              <a:rPr lang="en-GB" b="0"/>
              <a:t>Click ‘next’ to reveal the answer. </a:t>
            </a:r>
            <a:endParaRPr/>
          </a:p>
          <a:p>
            <a:pPr marL="171450" marR="0" lvl="0" indent="-171450" algn="l" rtl="0">
              <a:lnSpc>
                <a:spcPct val="100000"/>
              </a:lnSpc>
              <a:spcBef>
                <a:spcPts val="0"/>
              </a:spcBef>
              <a:spcAft>
                <a:spcPts val="0"/>
              </a:spcAft>
              <a:buClr>
                <a:schemeClr val="dk1"/>
              </a:buClr>
              <a:buSzPts val="1200"/>
              <a:buFont typeface="Arial"/>
              <a:buChar char="•"/>
            </a:pPr>
            <a:r>
              <a:rPr lang="en-GB" b="0"/>
              <a:t>Click ‘next’ again to reveal the explanation. </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464" name="Google Shape;46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7B104-5921-B645-A46C-BFF5773FB7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5A05C-BD0B-0A0D-4E96-667C3CA898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F3C0B-3CDB-3712-46B4-F8690B36858D}"/>
              </a:ext>
            </a:extLst>
          </p:cNvPr>
          <p:cNvSpPr>
            <a:spLocks noGrp="1"/>
          </p:cNvSpPr>
          <p:nvPr>
            <p:ph type="body" idx="1"/>
          </p:nvPr>
        </p:nvSpPr>
        <p:spPr/>
        <p:txBody>
          <a:bodyPr/>
          <a:lstStyle/>
          <a:p>
            <a:r>
              <a:rPr lang="en-US"/>
              <a:t>This slide can be used to introduce the election. </a:t>
            </a:r>
            <a:endParaRPr lang="en-US">
              <a:solidFill>
                <a:srgbClr val="444444"/>
              </a:solidFill>
            </a:endParaRPr>
          </a:p>
          <a:p>
            <a:endParaRPr lang="en-US">
              <a:solidFill>
                <a:srgbClr val="444444"/>
              </a:solidFill>
            </a:endParaRPr>
          </a:p>
          <a:p>
            <a:r>
              <a:rPr lang="en-US"/>
              <a:t>Key info:</a:t>
            </a:r>
            <a:endParaRPr lang="en-US">
              <a:solidFill>
                <a:srgbClr val="444444"/>
              </a:solidFill>
            </a:endParaRPr>
          </a:p>
          <a:p>
            <a:pPr marL="171450" indent="-171450">
              <a:buFont typeface="Calibri,Sans-Serif"/>
              <a:buChar char="-"/>
            </a:pPr>
            <a:r>
              <a:rPr lang="en-US"/>
              <a:t>The election will take place on 7 May 2026</a:t>
            </a:r>
            <a:endParaRPr lang="en-US">
              <a:solidFill>
                <a:srgbClr val="444444"/>
              </a:solidFill>
            </a:endParaRPr>
          </a:p>
          <a:p>
            <a:pPr marL="171450" indent="-171450">
              <a:buFont typeface="Calibri,Sans-Serif"/>
              <a:buChar char="-"/>
            </a:pPr>
            <a:r>
              <a:rPr lang="en-US"/>
              <a:t>You need to be 16, living in Wales and registered to vote to vote in this election </a:t>
            </a:r>
            <a:endParaRPr lang="en-US">
              <a:solidFill>
                <a:srgbClr val="444444"/>
              </a:solidFill>
            </a:endParaRPr>
          </a:p>
          <a:p>
            <a:pPr marL="171450" indent="-171450">
              <a:buFont typeface="Calibri,Sans-Serif"/>
              <a:buChar char="-"/>
            </a:pPr>
            <a:r>
              <a:rPr lang="en-US"/>
              <a:t>You can vote in person, by post or by proxy (when someone votes on your behalf)</a:t>
            </a:r>
            <a:endParaRPr lang="en-US">
              <a:solidFill>
                <a:srgbClr val="444444"/>
              </a:solidFill>
            </a:endParaRPr>
          </a:p>
          <a:p>
            <a:pPr marL="171450" indent="-171450">
              <a:buFont typeface="Calibri,Sans-Serif"/>
              <a:buChar char="-"/>
            </a:pPr>
            <a:r>
              <a:rPr lang="en-US"/>
              <a:t>You get one vote, and will be given one ballot paper</a:t>
            </a:r>
            <a:endParaRPr lang="en-US">
              <a:solidFill>
                <a:srgbClr val="444444"/>
              </a:solidFill>
            </a:endParaRPr>
          </a:p>
          <a:p>
            <a:pPr marL="171450" indent="-171450">
              <a:buFont typeface="Calibri,Sans-Serif"/>
              <a:buChar char="-"/>
            </a:pPr>
            <a:r>
              <a:rPr lang="en-US"/>
              <a:t>You will be voting for the political party or independent candidate you want to represent you in the Senedd</a:t>
            </a:r>
            <a:endParaRPr lang="en-US">
              <a:solidFill>
                <a:srgbClr val="444444"/>
              </a:solidFill>
            </a:endParaRPr>
          </a:p>
          <a:p>
            <a:pPr marL="171450" indent="-171450">
              <a:buFont typeface="Calibri,Sans-Serif"/>
              <a:buChar char="-"/>
            </a:pPr>
            <a:r>
              <a:rPr lang="en-US"/>
              <a:t>For each local area, called a constituency, 6 Members of the Senedd will be elected </a:t>
            </a:r>
            <a:endParaRPr lang="en-GB">
              <a:solidFill>
                <a:srgbClr val="444444"/>
              </a:solidFill>
            </a:endParaRPr>
          </a:p>
          <a:p>
            <a:pPr marL="171450" indent="-171450">
              <a:buFont typeface="Calibri,Sans-Serif"/>
              <a:buChar char="-"/>
            </a:pPr>
            <a:endParaRPr lang="en-US">
              <a:solidFill>
                <a:srgbClr val="444444"/>
              </a:solidFill>
            </a:endParaRPr>
          </a:p>
          <a:p>
            <a:r>
              <a:rPr lang="en-US"/>
              <a:t>Why it matters:</a:t>
            </a:r>
            <a:endParaRPr lang="en-US">
              <a:solidFill>
                <a:srgbClr val="444444"/>
              </a:solidFill>
            </a:endParaRPr>
          </a:p>
          <a:p>
            <a:pPr marL="171450" indent="-171450">
              <a:buFont typeface="Calibri,Sans-Serif"/>
              <a:buChar char="-"/>
            </a:pPr>
            <a:r>
              <a:rPr lang="en-GB"/>
              <a:t>The Senedd makes decisions about your education, health, transport, housing, and the environment.</a:t>
            </a:r>
            <a:endParaRPr lang="en-US">
              <a:solidFill>
                <a:srgbClr val="444444"/>
              </a:solidFill>
            </a:endParaRPr>
          </a:p>
          <a:p>
            <a:pPr marL="171450" indent="-171450">
              <a:buFont typeface="Calibri,Sans-Serif"/>
              <a:buChar char="-"/>
            </a:pPr>
            <a:r>
              <a:rPr lang="en-GB"/>
              <a:t>Your voice matters. This election is your chance to have a real say in shaping </a:t>
            </a:r>
            <a:r>
              <a:rPr lang="en-GB" err="1"/>
              <a:t>Wales’</a:t>
            </a:r>
            <a:r>
              <a:rPr lang="en-GB"/>
              <a:t> future, show that young people’s votes count, influence decisions that affect you and your community every single day</a:t>
            </a:r>
            <a:endParaRPr lang="en-US">
              <a:solidFill>
                <a:srgbClr val="444444"/>
              </a:solidFill>
            </a:endParaRPr>
          </a:p>
          <a:p>
            <a:pPr marL="171450" indent="-171450">
              <a:buFont typeface="Calibri,Sans-Serif"/>
              <a:buChar char="-"/>
            </a:pPr>
            <a:r>
              <a:rPr lang="en-GB"/>
              <a:t>If young people don’t vote, decisions will still be made - but without your voice.</a:t>
            </a:r>
            <a:endParaRPr lang="en-US">
              <a:solidFill>
                <a:srgbClr val="444444"/>
              </a:solidFill>
            </a:endParaRPr>
          </a:p>
          <a:p>
            <a:endParaRPr lang="en-US">
              <a:solidFill>
                <a:srgbClr val="000000"/>
              </a:solidFill>
              <a:ea typeface="Calibri" panose="020F0502020204030204"/>
              <a:cs typeface="Calibri" panose="020F0502020204030204"/>
            </a:endParaRPr>
          </a:p>
          <a:p>
            <a:pPr marL="171450" indent="-171450">
              <a:buFont typeface="Calibri" panose="020B0604020202020204" pitchFamily="34" charset="0"/>
              <a:buChar char="-"/>
            </a:pPr>
            <a:endParaRPr lang="en-GB">
              <a:solidFill>
                <a:srgbClr val="444444"/>
              </a:solidFill>
              <a:ea typeface="Calibri" panose="020F0502020204030204"/>
              <a:cs typeface="Calibri" panose="020F0502020204030204"/>
            </a:endParaRPr>
          </a:p>
          <a:p>
            <a:pPr marL="171450" indent="-171450">
              <a:buFont typeface="Calibri" panose="020B0604020202020204" pitchFamily="34" charset="0"/>
              <a:buChar char="-"/>
            </a:pPr>
            <a:endParaRPr lang="en-US">
              <a:ea typeface="Calibri" panose="020F0502020204030204"/>
              <a:cs typeface="Calibri" panose="020F0502020204030204"/>
            </a:endParaRPr>
          </a:p>
          <a:p>
            <a:endParaRPr lang="en-GB">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DAC70F19-DA92-C9A5-751E-1A632B4EC1BB}"/>
              </a:ext>
            </a:extLst>
          </p:cNvPr>
          <p:cNvSpPr>
            <a:spLocks noGrp="1"/>
          </p:cNvSpPr>
          <p:nvPr>
            <p:ph type="sldNum" sz="quarter" idx="5"/>
          </p:nvPr>
        </p:nvSpPr>
        <p:spPr/>
        <p:txBody>
          <a:bodyPr/>
          <a:lstStyle/>
          <a:p>
            <a:fld id="{8F9D6723-1A60-0442-910D-F7FD63281914}" type="slidenum">
              <a:rPr lang="en-US" smtClean="0"/>
              <a:t>2</a:t>
            </a:fld>
            <a:endParaRPr lang="en-US"/>
          </a:p>
        </p:txBody>
      </p:sp>
    </p:spTree>
    <p:extLst>
      <p:ext uri="{BB962C8B-B14F-4D97-AF65-F5344CB8AC3E}">
        <p14:creationId xmlns:p14="http://schemas.microsoft.com/office/powerpoint/2010/main" val="2104046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Slide 10: Quiz Question 5 (1 minute) </a:t>
            </a:r>
            <a:endParaRPr/>
          </a:p>
          <a:p>
            <a:pPr marL="171450" indent="-171450">
              <a:buClr>
                <a:schemeClr val="dk1"/>
              </a:buClr>
              <a:buSzPts val="1200"/>
              <a:buFont typeface="Arial,Sans-Serif"/>
              <a:buChar char="•"/>
            </a:pPr>
            <a:r>
              <a:rPr lang="en-GB" b="0"/>
              <a:t>Read out the slide</a:t>
            </a:r>
            <a:r>
              <a:rPr lang="en-GB"/>
              <a:t> and ask the students to answer</a:t>
            </a:r>
            <a:r>
              <a:rPr lang="en-GB" b="0"/>
              <a:t>.</a:t>
            </a:r>
            <a:endParaRPr lang="en-US"/>
          </a:p>
          <a:p>
            <a:pPr marL="171450" marR="0" lvl="0" indent="-171450" algn="l" rtl="0">
              <a:lnSpc>
                <a:spcPct val="100000"/>
              </a:lnSpc>
              <a:spcBef>
                <a:spcPts val="0"/>
              </a:spcBef>
              <a:spcAft>
                <a:spcPts val="0"/>
              </a:spcAft>
              <a:buClr>
                <a:schemeClr val="dk1"/>
              </a:buClr>
              <a:buSzPts val="1200"/>
              <a:buFont typeface="Arial"/>
              <a:buChar char="•"/>
            </a:pPr>
            <a:r>
              <a:rPr lang="en-GB" b="0"/>
              <a:t>Click ‘next’ to reveal the answer. </a:t>
            </a:r>
            <a:endParaRPr/>
          </a:p>
          <a:p>
            <a:pPr marL="171450" marR="0" lvl="0" indent="-171450" algn="l" rtl="0">
              <a:lnSpc>
                <a:spcPct val="100000"/>
              </a:lnSpc>
              <a:spcBef>
                <a:spcPts val="0"/>
              </a:spcBef>
              <a:spcAft>
                <a:spcPts val="0"/>
              </a:spcAft>
              <a:buClr>
                <a:schemeClr val="dk1"/>
              </a:buClr>
              <a:buSzPts val="1200"/>
              <a:buFont typeface="Arial"/>
              <a:buChar char="•"/>
            </a:pPr>
            <a:r>
              <a:rPr lang="en-GB" b="0"/>
              <a:t>Click ‘next’ again to reveal the explanation. </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476" name="Google Shape;47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ADB-1B97-5B38-C1D6-92D426D751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FB12C-633D-7672-910E-386D80AD70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E8D9D7-FE2C-8BBD-2E5F-74CBFF7BE001}"/>
              </a:ext>
            </a:extLst>
          </p:cNvPr>
          <p:cNvSpPr>
            <a:spLocks noGrp="1"/>
          </p:cNvSpPr>
          <p:nvPr>
            <p:ph type="body" idx="1"/>
          </p:nvPr>
        </p:nvSpPr>
        <p:spPr/>
        <p:txBody>
          <a:bodyPr/>
          <a:lstStyle/>
          <a:p>
            <a:r>
              <a:rPr lang="en-GB" dirty="0"/>
              <a:t>Activity 5 – How we Vote. Fill the gap activity to build understanding of the voting process for Senedd elections</a:t>
            </a:r>
          </a:p>
        </p:txBody>
      </p:sp>
      <p:sp>
        <p:nvSpPr>
          <p:cNvPr id="4" name="Slide Number Placeholder 3">
            <a:extLst>
              <a:ext uri="{FF2B5EF4-FFF2-40B4-BE49-F238E27FC236}">
                <a16:creationId xmlns:a16="http://schemas.microsoft.com/office/drawing/2014/main" id="{0C5832B2-8661-8BDD-A661-2F9A41D4DA99}"/>
              </a:ext>
            </a:extLst>
          </p:cNvPr>
          <p:cNvSpPr>
            <a:spLocks noGrp="1"/>
          </p:cNvSpPr>
          <p:nvPr>
            <p:ph type="sldNum" sz="quarter" idx="5"/>
          </p:nvPr>
        </p:nvSpPr>
        <p:spPr/>
        <p:txBody>
          <a:bodyPr/>
          <a:lstStyle/>
          <a:p>
            <a:fld id="{8F9D6723-1A60-0442-910D-F7FD63281914}" type="slidenum">
              <a:rPr lang="en-US" smtClean="0"/>
              <a:t>34</a:t>
            </a:fld>
            <a:endParaRPr lang="en-US"/>
          </a:p>
        </p:txBody>
      </p:sp>
    </p:spTree>
    <p:extLst>
      <p:ext uri="{BB962C8B-B14F-4D97-AF65-F5344CB8AC3E}">
        <p14:creationId xmlns:p14="http://schemas.microsoft.com/office/powerpoint/2010/main" val="3935348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B5EA8BA2-74C8-D304-5FBA-8810D82EBE7C}"/>
            </a:ext>
          </a:extLst>
        </p:cNvPr>
        <p:cNvGrpSpPr/>
        <p:nvPr/>
      </p:nvGrpSpPr>
      <p:grpSpPr>
        <a:xfrm>
          <a:off x="0" y="0"/>
          <a:ext cx="0" cy="0"/>
          <a:chOff x="0" y="0"/>
          <a:chExt cx="0" cy="0"/>
        </a:xfrm>
      </p:grpSpPr>
      <p:sp>
        <p:nvSpPr>
          <p:cNvPr id="403" name="Google Shape;403;p4:notes">
            <a:extLst>
              <a:ext uri="{FF2B5EF4-FFF2-40B4-BE49-F238E27FC236}">
                <a16:creationId xmlns:a16="http://schemas.microsoft.com/office/drawing/2014/main" id="{04008F0C-3A7B-BCD2-924A-40825E27E70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4:notes">
            <a:extLst>
              <a:ext uri="{FF2B5EF4-FFF2-40B4-BE49-F238E27FC236}">
                <a16:creationId xmlns:a16="http://schemas.microsoft.com/office/drawing/2014/main" id="{6F425174-5F59-AEE0-1B36-4C8356C6956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How we vote</a:t>
            </a:r>
            <a:endParaRPr dirty="0"/>
          </a:p>
          <a:p>
            <a:pPr marL="171450" lvl="0" indent="-171450" algn="l" rtl="0">
              <a:lnSpc>
                <a:spcPct val="100000"/>
              </a:lnSpc>
              <a:spcBef>
                <a:spcPts val="0"/>
              </a:spcBef>
              <a:spcAft>
                <a:spcPts val="0"/>
              </a:spcAft>
              <a:buClr>
                <a:schemeClr val="dk1"/>
              </a:buClr>
              <a:buSzPts val="1200"/>
              <a:buFont typeface="Arial"/>
              <a:buChar char="•"/>
            </a:pPr>
            <a:r>
              <a:rPr lang="en-GB" b="0" dirty="0"/>
              <a:t>Read the </a:t>
            </a:r>
            <a:r>
              <a:rPr lang="en-GB" dirty="0"/>
              <a:t>instructions on the slide </a:t>
            </a:r>
            <a:endParaRPr lang="en-GB" dirty="0">
              <a:ea typeface="Calibri"/>
              <a:cs typeface="Calibri"/>
            </a:endParaRPr>
          </a:p>
          <a:p>
            <a:pPr marL="171450" lvl="0" indent="-171450" algn="l" rtl="0">
              <a:lnSpc>
                <a:spcPct val="100000"/>
              </a:lnSpc>
              <a:spcBef>
                <a:spcPts val="0"/>
              </a:spcBef>
              <a:spcAft>
                <a:spcPts val="0"/>
              </a:spcAft>
              <a:buClr>
                <a:schemeClr val="dk1"/>
              </a:buClr>
              <a:buSzPts val="1200"/>
              <a:buFont typeface="Arial"/>
              <a:buChar char="•"/>
            </a:pPr>
            <a:r>
              <a:rPr lang="en-GB" dirty="0"/>
              <a:t>Show the video about how to vote in Senedd elections.</a:t>
            </a:r>
            <a:endParaRPr lang="en-GB" dirty="0">
              <a:ea typeface="Calibri"/>
              <a:cs typeface="Calibri"/>
            </a:endParaRPr>
          </a:p>
          <a:p>
            <a:endParaRPr lang="en-GB">
              <a:ea typeface="Calibri"/>
              <a:cs typeface="Calibri"/>
            </a:endParaRPr>
          </a:p>
          <a:p>
            <a:r>
              <a:rPr lang="en-GB" dirty="0">
                <a:hlinkClick r:id="rId3"/>
              </a:rPr>
              <a:t>https://vimeo.com/1121829010?fl=pl&amp;fe=cm</a:t>
            </a:r>
            <a:r>
              <a:rPr lang="en-GB" dirty="0"/>
              <a:t> </a:t>
            </a:r>
          </a:p>
          <a:p>
            <a:pPr marL="171450" lvl="0" indent="-171450" algn="l" rtl="0">
              <a:lnSpc>
                <a:spcPct val="100000"/>
              </a:lnSpc>
              <a:spcBef>
                <a:spcPts val="0"/>
              </a:spcBef>
              <a:spcAft>
                <a:spcPts val="0"/>
              </a:spcAft>
              <a:buClr>
                <a:schemeClr val="dk1"/>
              </a:buClr>
              <a:buSzPts val="1200"/>
              <a:buFont typeface="Arial"/>
              <a:buChar char="•"/>
            </a:pPr>
            <a:endParaRPr lang="en-GB"/>
          </a:p>
          <a:p>
            <a:pPr marL="0" lvl="0" indent="0" algn="l" rtl="0">
              <a:lnSpc>
                <a:spcPct val="100000"/>
              </a:lnSpc>
              <a:spcBef>
                <a:spcPts val="0"/>
              </a:spcBef>
              <a:spcAft>
                <a:spcPts val="0"/>
              </a:spcAft>
              <a:buClr>
                <a:schemeClr val="dk1"/>
              </a:buClr>
              <a:buSzPts val="1200"/>
              <a:buFont typeface="Arial"/>
              <a:buNone/>
            </a:pPr>
            <a:r>
              <a:rPr lang="en-GB" dirty="0"/>
              <a:t>You may want to print off the gap fill exercise on the next slide for students to have in front of them while the slide is playing. </a:t>
            </a:r>
            <a:endParaRPr lang="en-GB" dirty="0">
              <a:ea typeface="Calibri"/>
              <a:cs typeface="Calibri"/>
            </a:endParaRPr>
          </a:p>
          <a:p>
            <a:pPr marL="0" lvl="0" indent="0" algn="l" rtl="0">
              <a:lnSpc>
                <a:spcPct val="100000"/>
              </a:lnSpc>
              <a:spcBef>
                <a:spcPts val="0"/>
              </a:spcBef>
              <a:spcAft>
                <a:spcPts val="0"/>
              </a:spcAft>
              <a:buClr>
                <a:schemeClr val="dk1"/>
              </a:buClr>
              <a:buSzPts val="1200"/>
              <a:buFont typeface="Arial"/>
              <a:buNone/>
            </a:pPr>
            <a:endParaRPr lang="en-GB"/>
          </a:p>
          <a:p>
            <a:pPr marL="0" lvl="0" indent="0" algn="l" rtl="0">
              <a:lnSpc>
                <a:spcPct val="100000"/>
              </a:lnSpc>
              <a:spcBef>
                <a:spcPts val="0"/>
              </a:spcBef>
              <a:spcAft>
                <a:spcPts val="0"/>
              </a:spcAft>
              <a:buClr>
                <a:schemeClr val="dk1"/>
              </a:buClr>
              <a:buSzPts val="1200"/>
              <a:buFont typeface="Arial"/>
              <a:buNone/>
            </a:pPr>
            <a:r>
              <a:rPr lang="en-GB" dirty="0"/>
              <a:t>To add additional challenge, you may want to show this to them after playing the video. </a:t>
            </a:r>
            <a:endParaRPr dirty="0"/>
          </a:p>
        </p:txBody>
      </p:sp>
      <p:sp>
        <p:nvSpPr>
          <p:cNvPr id="405" name="Google Shape;405;p4:notes">
            <a:extLst>
              <a:ext uri="{FF2B5EF4-FFF2-40B4-BE49-F238E27FC236}">
                <a16:creationId xmlns:a16="http://schemas.microsoft.com/office/drawing/2014/main" id="{EFEA6802-34AB-723C-7B85-CBDB4E7CA21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extLst>
      <p:ext uri="{BB962C8B-B14F-4D97-AF65-F5344CB8AC3E}">
        <p14:creationId xmlns:p14="http://schemas.microsoft.com/office/powerpoint/2010/main" val="2027864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0DB2D-89DA-DECB-5174-D4B5849E33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F0A008-6E4D-25B3-8E54-611A4EAC22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1CD6C6-A195-E1EE-8252-3280B5027B63}"/>
              </a:ext>
            </a:extLst>
          </p:cNvPr>
          <p:cNvSpPr>
            <a:spLocks noGrp="1"/>
          </p:cNvSpPr>
          <p:nvPr>
            <p:ph type="body" idx="1"/>
          </p:nvPr>
        </p:nvSpPr>
        <p:spPr/>
        <p:txBody>
          <a:bodyPr/>
          <a:lstStyle/>
          <a:p>
            <a:r>
              <a:rPr lang="en-US"/>
              <a:t>Learners will need to choose the correct words from the missing words list to fill in the gaps. </a:t>
            </a:r>
          </a:p>
          <a:p>
            <a:r>
              <a:rPr lang="en-US"/>
              <a:t>You can either print the gap fill exercise for learners to complete or provide them with paper or a mini whiteboard to record their answers. </a:t>
            </a:r>
          </a:p>
        </p:txBody>
      </p:sp>
      <p:sp>
        <p:nvSpPr>
          <p:cNvPr id="4" name="Slide Number Placeholder 3">
            <a:extLst>
              <a:ext uri="{FF2B5EF4-FFF2-40B4-BE49-F238E27FC236}">
                <a16:creationId xmlns:a16="http://schemas.microsoft.com/office/drawing/2014/main" id="{AB3714D4-B562-DD2D-5E1C-E834B81C551B}"/>
              </a:ext>
            </a:extLst>
          </p:cNvPr>
          <p:cNvSpPr>
            <a:spLocks noGrp="1"/>
          </p:cNvSpPr>
          <p:nvPr>
            <p:ph type="sldNum" sz="quarter" idx="10"/>
          </p:nvPr>
        </p:nvSpPr>
        <p:spPr/>
        <p:txBody>
          <a:bodyPr/>
          <a:lstStyle/>
          <a:p>
            <a:fld id="{8F9D6723-1A60-0442-910D-F7FD63281914}" type="slidenum">
              <a:rPr lang="en-US" smtClean="0"/>
              <a:t>36</a:t>
            </a:fld>
            <a:endParaRPr lang="en-US"/>
          </a:p>
        </p:txBody>
      </p:sp>
    </p:spTree>
    <p:extLst>
      <p:ext uri="{BB962C8B-B14F-4D97-AF65-F5344CB8AC3E}">
        <p14:creationId xmlns:p14="http://schemas.microsoft.com/office/powerpoint/2010/main" val="1814223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A9624-447F-CC41-7608-E8967D38E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CC06F-7020-D6DE-42D9-D8CA8C6316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930887-B1BE-A734-0C81-B7357ED6F217}"/>
              </a:ext>
            </a:extLst>
          </p:cNvPr>
          <p:cNvSpPr>
            <a:spLocks noGrp="1"/>
          </p:cNvSpPr>
          <p:nvPr>
            <p:ph type="body" idx="1"/>
          </p:nvPr>
        </p:nvSpPr>
        <p:spPr/>
        <p:txBody>
          <a:bodyPr/>
          <a:lstStyle/>
          <a:p>
            <a:r>
              <a:rPr lang="en-US" dirty="0"/>
              <a:t>Candidates </a:t>
            </a:r>
          </a:p>
          <a:p>
            <a:r>
              <a:rPr lang="en-US" dirty="0"/>
              <a:t>Ballot Paper</a:t>
            </a:r>
          </a:p>
          <a:p>
            <a:r>
              <a:rPr lang="en-US" dirty="0"/>
              <a:t>Closed Proportional System </a:t>
            </a:r>
          </a:p>
          <a:p>
            <a:r>
              <a:rPr lang="en-US" dirty="0"/>
              <a:t>Priority order</a:t>
            </a:r>
          </a:p>
          <a:p>
            <a:r>
              <a:rPr lang="en-US" dirty="0"/>
              <a:t>Political Party </a:t>
            </a:r>
          </a:p>
          <a:p>
            <a:r>
              <a:rPr lang="en-US" dirty="0"/>
              <a:t>Independent candidate</a:t>
            </a:r>
          </a:p>
          <a:p>
            <a:r>
              <a:rPr lang="en-US" dirty="0"/>
              <a:t>Votes </a:t>
            </a:r>
          </a:p>
          <a:p>
            <a:endParaRPr lang="en-US" dirty="0"/>
          </a:p>
          <a:p>
            <a:r>
              <a:rPr lang="en-US" dirty="0"/>
              <a:t>Don’t worry if you can’t remember this information – there will always be instructions on your ballot paper, and people in the polling place who you can ask for help. </a:t>
            </a:r>
          </a:p>
        </p:txBody>
      </p:sp>
      <p:sp>
        <p:nvSpPr>
          <p:cNvPr id="4" name="Slide Number Placeholder 3">
            <a:extLst>
              <a:ext uri="{FF2B5EF4-FFF2-40B4-BE49-F238E27FC236}">
                <a16:creationId xmlns:a16="http://schemas.microsoft.com/office/drawing/2014/main" id="{AF6AA194-142E-439F-2BE7-7C9F0E0836D8}"/>
              </a:ext>
            </a:extLst>
          </p:cNvPr>
          <p:cNvSpPr>
            <a:spLocks noGrp="1"/>
          </p:cNvSpPr>
          <p:nvPr>
            <p:ph type="sldNum" sz="quarter" idx="10"/>
          </p:nvPr>
        </p:nvSpPr>
        <p:spPr/>
        <p:txBody>
          <a:bodyPr/>
          <a:lstStyle/>
          <a:p>
            <a:fld id="{8F9D6723-1A60-0442-910D-F7FD63281914}" type="slidenum">
              <a:rPr lang="en-US" smtClean="0"/>
              <a:t>37</a:t>
            </a:fld>
            <a:endParaRPr lang="en-US"/>
          </a:p>
        </p:txBody>
      </p:sp>
    </p:spTree>
    <p:extLst>
      <p:ext uri="{BB962C8B-B14F-4D97-AF65-F5344CB8AC3E}">
        <p14:creationId xmlns:p14="http://schemas.microsoft.com/office/powerpoint/2010/main" val="3422022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96713-3F19-E34C-A96D-22A72A18E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A9FA1-57D0-9CA5-9C29-B7B54C072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D17192-DB06-E55D-21B6-4E6C73CBC8EF}"/>
              </a:ext>
            </a:extLst>
          </p:cNvPr>
          <p:cNvSpPr>
            <a:spLocks noGrp="1"/>
          </p:cNvSpPr>
          <p:nvPr>
            <p:ph type="body" idx="1"/>
          </p:nvPr>
        </p:nvSpPr>
        <p:spPr/>
        <p:txBody>
          <a:bodyPr/>
          <a:lstStyle/>
          <a:p>
            <a:r>
              <a:rPr lang="en-GB" b="0" dirty="0"/>
              <a:t>If you want to learn more about ways to vote, you can watch this video.</a:t>
            </a:r>
            <a:endParaRPr lang="en-US" b="0" dirty="0"/>
          </a:p>
          <a:p>
            <a:endParaRPr lang="en-GB" dirty="0"/>
          </a:p>
          <a:p>
            <a:r>
              <a:rPr lang="en-GB" dirty="0"/>
              <a:t>You can choose to vote in person, by post or by proxy (this means when someone votes on your behalf). </a:t>
            </a:r>
            <a:endParaRPr lang="en-US" dirty="0">
              <a:solidFill>
                <a:srgbClr val="000000"/>
              </a:solidFill>
              <a:ea typeface="Calibri" panose="020F0502020204030204"/>
              <a:cs typeface="Calibri" panose="020F0502020204030204"/>
            </a:endParaRPr>
          </a:p>
          <a:p>
            <a:endParaRPr lang="en-GB" dirty="0"/>
          </a:p>
          <a:p>
            <a:r>
              <a:rPr lang="en-GB" dirty="0"/>
              <a:t>Show this video about ways to vote: </a:t>
            </a:r>
            <a:endParaRPr lang="en-US" dirty="0">
              <a:solidFill>
                <a:srgbClr val="444444"/>
              </a:solidFill>
              <a:ea typeface="Calibri"/>
              <a:cs typeface="Calibri"/>
            </a:endParaRPr>
          </a:p>
          <a:p>
            <a:r>
              <a:rPr lang="en-GB" dirty="0">
                <a:solidFill>
                  <a:srgbClr val="444444"/>
                </a:solidFill>
                <a:hlinkClick r:id="rId3"/>
              </a:rPr>
              <a:t>https://www.youtube.com/watch?v=yf68w09H3Hg&amp;list=PLm0G6YKL5VxICxsda9-6SoIfmA6SLiVHr&amp;index=14</a:t>
            </a:r>
            <a:r>
              <a:rPr lang="en-GB" dirty="0"/>
              <a:t> </a:t>
            </a:r>
            <a:endParaRPr lang="en-GB" dirty="0">
              <a:ea typeface="Calibri"/>
              <a:cs typeface="Calibri"/>
            </a:endParaRPr>
          </a:p>
        </p:txBody>
      </p:sp>
      <p:sp>
        <p:nvSpPr>
          <p:cNvPr id="4" name="Slide Number Placeholder 3">
            <a:extLst>
              <a:ext uri="{FF2B5EF4-FFF2-40B4-BE49-F238E27FC236}">
                <a16:creationId xmlns:a16="http://schemas.microsoft.com/office/drawing/2014/main" id="{913B0CE6-816B-FCEE-BD01-4066A0EBE944}"/>
              </a:ext>
            </a:extLst>
          </p:cNvPr>
          <p:cNvSpPr>
            <a:spLocks noGrp="1"/>
          </p:cNvSpPr>
          <p:nvPr>
            <p:ph type="sldNum" sz="quarter" idx="5"/>
          </p:nvPr>
        </p:nvSpPr>
        <p:spPr/>
        <p:txBody>
          <a:bodyPr/>
          <a:lstStyle/>
          <a:p>
            <a:fld id="{8F9D6723-1A60-0442-910D-F7FD63281914}" type="slidenum">
              <a:rPr lang="en-US" smtClean="0"/>
              <a:t>38</a:t>
            </a:fld>
            <a:endParaRPr lang="en-US"/>
          </a:p>
        </p:txBody>
      </p:sp>
    </p:spTree>
    <p:extLst>
      <p:ext uri="{BB962C8B-B14F-4D97-AF65-F5344CB8AC3E}">
        <p14:creationId xmlns:p14="http://schemas.microsoft.com/office/powerpoint/2010/main" val="3177103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A0D4E-A533-7524-B36E-32F4F3E63C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ABA58-F7EF-3B39-EBD0-4E5453FA47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3F6591-6BF5-50A2-F41C-65ECB0A60B3D}"/>
              </a:ext>
            </a:extLst>
          </p:cNvPr>
          <p:cNvSpPr>
            <a:spLocks noGrp="1"/>
          </p:cNvSpPr>
          <p:nvPr>
            <p:ph type="body" idx="1"/>
          </p:nvPr>
        </p:nvSpPr>
        <p:spPr/>
        <p:txBody>
          <a:bodyPr/>
          <a:lstStyle/>
          <a:p>
            <a:r>
              <a:rPr lang="en-US">
                <a:ea typeface="Calibri"/>
                <a:cs typeface="Calibri"/>
              </a:rPr>
              <a:t>Activity 1 – True or false quiz about the Senedd election </a:t>
            </a:r>
          </a:p>
        </p:txBody>
      </p:sp>
      <p:sp>
        <p:nvSpPr>
          <p:cNvPr id="4" name="Slide Number Placeholder 3">
            <a:extLst>
              <a:ext uri="{FF2B5EF4-FFF2-40B4-BE49-F238E27FC236}">
                <a16:creationId xmlns:a16="http://schemas.microsoft.com/office/drawing/2014/main" id="{C3C7E16A-B418-3F45-D8E8-2745FAC71293}"/>
              </a:ext>
            </a:extLst>
          </p:cNvPr>
          <p:cNvSpPr>
            <a:spLocks noGrp="1"/>
          </p:cNvSpPr>
          <p:nvPr>
            <p:ph type="sldNum" sz="quarter" idx="5"/>
          </p:nvPr>
        </p:nvSpPr>
        <p:spPr/>
        <p:txBody>
          <a:bodyPr/>
          <a:lstStyle/>
          <a:p>
            <a:fld id="{8F9D6723-1A60-0442-910D-F7FD63281914}" type="slidenum">
              <a:rPr lang="en-US" smtClean="0"/>
              <a:t>3</a:t>
            </a:fld>
            <a:endParaRPr lang="en-US"/>
          </a:p>
        </p:txBody>
      </p:sp>
    </p:spTree>
    <p:extLst>
      <p:ext uri="{BB962C8B-B14F-4D97-AF65-F5344CB8AC3E}">
        <p14:creationId xmlns:p14="http://schemas.microsoft.com/office/powerpoint/2010/main" val="278630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Introduce the activity and adapt according to how you'd like students to share their answer.</a:t>
            </a:r>
            <a:endParaRPr lang="en-US">
              <a:solidFill>
                <a:srgbClr val="444444"/>
              </a:solidFill>
            </a:endParaRPr>
          </a:p>
          <a:p>
            <a:endParaRPr lang="en-GB">
              <a:solidFill>
                <a:srgbClr val="444444"/>
              </a:solidFill>
            </a:endParaRPr>
          </a:p>
          <a:p>
            <a:r>
              <a:rPr lang="en-GB"/>
              <a:t>If learners need support,  they can first watch this video on Senedd elections: </a:t>
            </a:r>
            <a:r>
              <a:rPr lang="en-GB">
                <a:hlinkClick r:id="rId3"/>
              </a:rPr>
              <a:t>https://vimeo.com/1121829010?fl=pl&amp;fe=sh</a:t>
            </a:r>
            <a:r>
              <a:rPr lang="en-US">
                <a:solidFill>
                  <a:srgbClr val="444444"/>
                </a:solidFill>
              </a:rPr>
              <a:t> </a:t>
            </a:r>
            <a:endParaRPr lang="en-US">
              <a:solidFill>
                <a:srgbClr val="444444"/>
              </a:solidFill>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4</a:t>
            </a:fld>
            <a:endParaRPr lang="en-US"/>
          </a:p>
        </p:txBody>
      </p:sp>
    </p:spTree>
    <p:extLst>
      <p:ext uri="{BB962C8B-B14F-4D97-AF65-F5344CB8AC3E}">
        <p14:creationId xmlns:p14="http://schemas.microsoft.com/office/powerpoint/2010/main" val="272197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must register to vote before voting in an election. </a:t>
            </a:r>
            <a:r>
              <a:rPr lang="en-GB" b="0" i="0" dirty="0">
                <a:solidFill>
                  <a:srgbClr val="1A1A1A"/>
                </a:solidFill>
                <a:effectLst/>
                <a:latin typeface="Roboto" panose="020F0502020204030204" pitchFamily="2" charset="0"/>
              </a:rPr>
              <a:t>You only need to register to vote once, not for every election. </a:t>
            </a:r>
            <a:r>
              <a:rPr lang="en-GB" b="0" i="0" u="sng" dirty="0">
                <a:solidFill>
                  <a:srgbClr val="0065BD"/>
                </a:solidFill>
                <a:effectLst/>
                <a:latin typeface="Roboto" panose="02000000000000000000" pitchFamily="2" charset="0"/>
                <a:hlinkClick r:id="rId3"/>
              </a:rPr>
              <a:t>You can register to vote online on GOV.UK</a:t>
            </a:r>
            <a:r>
              <a:rPr lang="en-GB" b="0" i="0" dirty="0">
                <a:solidFill>
                  <a:srgbClr val="1A1A1A"/>
                </a:solidFill>
                <a:effectLst/>
                <a:latin typeface="Roboto" panose="02000000000000000000" pitchFamily="2" charset="0"/>
              </a:rPr>
              <a:t>.</a:t>
            </a:r>
            <a:endParaRPr lang="en-GB" dirty="0"/>
          </a:p>
        </p:txBody>
      </p:sp>
      <p:sp>
        <p:nvSpPr>
          <p:cNvPr id="4" name="Slide Number Placeholder 3"/>
          <p:cNvSpPr>
            <a:spLocks noGrp="1"/>
          </p:cNvSpPr>
          <p:nvPr>
            <p:ph type="sldNum" sz="quarter" idx="5"/>
          </p:nvPr>
        </p:nvSpPr>
        <p:spPr/>
        <p:txBody>
          <a:bodyPr/>
          <a:lstStyle/>
          <a:p>
            <a:fld id="{8F9D6723-1A60-0442-910D-F7FD63281914}" type="slidenum">
              <a:rPr lang="en-US" smtClean="0"/>
              <a:t>18</a:t>
            </a:fld>
            <a:endParaRPr lang="en-US"/>
          </a:p>
        </p:txBody>
      </p:sp>
    </p:spTree>
    <p:extLst>
      <p:ext uri="{BB962C8B-B14F-4D97-AF65-F5344CB8AC3E}">
        <p14:creationId xmlns:p14="http://schemas.microsoft.com/office/powerpoint/2010/main" val="941015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Activity 2 – Real or rubbish? Myth busting activity about how to vote</a:t>
            </a:r>
          </a:p>
        </p:txBody>
      </p:sp>
      <p:sp>
        <p:nvSpPr>
          <p:cNvPr id="4" name="Slide Number Placeholder 3"/>
          <p:cNvSpPr>
            <a:spLocks noGrp="1"/>
          </p:cNvSpPr>
          <p:nvPr>
            <p:ph type="sldNum" sz="quarter" idx="5"/>
          </p:nvPr>
        </p:nvSpPr>
        <p:spPr/>
        <p:txBody>
          <a:bodyPr/>
          <a:lstStyle/>
          <a:p>
            <a:fld id="{8F9D6723-1A60-0442-910D-F7FD63281914}" type="slidenum">
              <a:rPr lang="en-US" smtClean="0"/>
              <a:t>19</a:t>
            </a:fld>
            <a:endParaRPr lang="en-US"/>
          </a:p>
        </p:txBody>
      </p:sp>
    </p:spTree>
    <p:extLst>
      <p:ext uri="{BB962C8B-B14F-4D97-AF65-F5344CB8AC3E}">
        <p14:creationId xmlns:p14="http://schemas.microsoft.com/office/powerpoint/2010/main" val="3888027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Introduce the activity.</a:t>
            </a:r>
          </a:p>
        </p:txBody>
      </p:sp>
      <p:sp>
        <p:nvSpPr>
          <p:cNvPr id="4" name="Slide Number Placeholder 3"/>
          <p:cNvSpPr>
            <a:spLocks noGrp="1"/>
          </p:cNvSpPr>
          <p:nvPr>
            <p:ph type="sldNum" sz="quarter" idx="5"/>
          </p:nvPr>
        </p:nvSpPr>
        <p:spPr/>
        <p:txBody>
          <a:bodyPr/>
          <a:lstStyle/>
          <a:p>
            <a:fld id="{8F9D6723-1A60-0442-910D-F7FD63281914}" type="slidenum">
              <a:rPr lang="en-US" smtClean="0"/>
              <a:t>20</a:t>
            </a:fld>
            <a:endParaRPr lang="en-US"/>
          </a:p>
        </p:txBody>
      </p:sp>
    </p:spTree>
    <p:extLst>
      <p:ext uri="{BB962C8B-B14F-4D97-AF65-F5344CB8AC3E}">
        <p14:creationId xmlns:p14="http://schemas.microsoft.com/office/powerpoint/2010/main" val="4170083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76259-50E4-115E-E05F-E8957F6FE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62DA5A-2B0F-4B05-6419-6056075063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A8A10A-95A9-2791-3289-0A501C3A96E6}"/>
              </a:ext>
            </a:extLst>
          </p:cNvPr>
          <p:cNvSpPr>
            <a:spLocks noGrp="1"/>
          </p:cNvSpPr>
          <p:nvPr>
            <p:ph type="body" idx="1"/>
          </p:nvPr>
        </p:nvSpPr>
        <p:spPr/>
        <p:txBody>
          <a:bodyPr/>
          <a:lstStyle/>
          <a:p>
            <a:r>
              <a:rPr lang="en-US">
                <a:ea typeface="Calibri"/>
                <a:cs typeface="Calibri"/>
              </a:rPr>
              <a:t>Support learners to discuss which statements are real and which are made up.</a:t>
            </a:r>
            <a:endParaRPr lang="en-US"/>
          </a:p>
        </p:txBody>
      </p:sp>
      <p:sp>
        <p:nvSpPr>
          <p:cNvPr id="4" name="Slide Number Placeholder 3">
            <a:extLst>
              <a:ext uri="{FF2B5EF4-FFF2-40B4-BE49-F238E27FC236}">
                <a16:creationId xmlns:a16="http://schemas.microsoft.com/office/drawing/2014/main" id="{490F57FC-F67A-726A-7972-9D816CB84352}"/>
              </a:ext>
            </a:extLst>
          </p:cNvPr>
          <p:cNvSpPr>
            <a:spLocks noGrp="1"/>
          </p:cNvSpPr>
          <p:nvPr>
            <p:ph type="sldNum" sz="quarter" idx="10"/>
          </p:nvPr>
        </p:nvSpPr>
        <p:spPr/>
        <p:txBody>
          <a:bodyPr/>
          <a:lstStyle/>
          <a:p>
            <a:fld id="{8F9D6723-1A60-0442-910D-F7FD63281914}" type="slidenum">
              <a:rPr lang="en-US" smtClean="0"/>
              <a:t>21</a:t>
            </a:fld>
            <a:endParaRPr lang="en-US"/>
          </a:p>
        </p:txBody>
      </p:sp>
    </p:spTree>
    <p:extLst>
      <p:ext uri="{BB962C8B-B14F-4D97-AF65-F5344CB8AC3E}">
        <p14:creationId xmlns:p14="http://schemas.microsoft.com/office/powerpoint/2010/main" val="2933104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through correct answers. </a:t>
            </a:r>
          </a:p>
          <a:p>
            <a:endParaRPr lang="en-US"/>
          </a:p>
          <a:p>
            <a:r>
              <a:rPr lang="en-US"/>
              <a:t>Explainers for the ‘rubbish’ statements: </a:t>
            </a:r>
            <a:endParaRPr lang="en-US">
              <a:ea typeface="Calibri"/>
              <a:cs typeface="Calibri"/>
            </a:endParaRPr>
          </a:p>
          <a:p>
            <a:pPr marL="228600" indent="-228600">
              <a:buAutoNum type="arabicPeriod"/>
            </a:pPr>
            <a:r>
              <a:rPr lang="en-US"/>
              <a:t>You don’t need anyone’s permission to vote – if you’re eligible and registered, it’s your right. </a:t>
            </a:r>
            <a:endParaRPr lang="en-US">
              <a:ea typeface="Calibri"/>
              <a:cs typeface="Calibri"/>
            </a:endParaRPr>
          </a:p>
          <a:p>
            <a:pPr marL="228600" indent="-228600">
              <a:buAutoNum type="arabicPeriod"/>
            </a:pPr>
            <a:r>
              <a:rPr lang="en-US"/>
              <a:t>In Senedd elections, you don’t need photo ID – just your name and address. You do, however, need to show photo ID at UK Parliamentary elections.</a:t>
            </a:r>
            <a:endParaRPr lang="en-US">
              <a:ea typeface="Calibri"/>
              <a:cs typeface="Calibri"/>
            </a:endParaRPr>
          </a:p>
          <a:p>
            <a:pPr marL="228600" indent="-228600">
              <a:buAutoNum type="arabicPeriod"/>
            </a:pPr>
            <a:r>
              <a:rPr lang="en-US"/>
              <a:t>Registering and voting are completely free – you should never pay to take part in an election. </a:t>
            </a:r>
            <a:endParaRPr lang="en-US">
              <a:ea typeface="Calibri"/>
              <a:cs typeface="Calibri"/>
            </a:endParaRPr>
          </a:p>
          <a:p>
            <a:pPr marL="228600" indent="-228600">
              <a:buAutoNum type="arabicPeriod"/>
            </a:pPr>
            <a:r>
              <a:rPr lang="en-US"/>
              <a:t>It’s OK to talk about politics, but your vote is your choice – it should reflect your views and values. </a:t>
            </a:r>
            <a:endParaRPr lang="en-US">
              <a:ea typeface="Calibri"/>
              <a:cs typeface="Calibri"/>
            </a:endParaRPr>
          </a:p>
        </p:txBody>
      </p:sp>
      <p:sp>
        <p:nvSpPr>
          <p:cNvPr id="4" name="Slide Number Placeholder 3"/>
          <p:cNvSpPr>
            <a:spLocks noGrp="1"/>
          </p:cNvSpPr>
          <p:nvPr>
            <p:ph type="sldNum" sz="quarter" idx="10"/>
          </p:nvPr>
        </p:nvSpPr>
        <p:spPr/>
        <p:txBody>
          <a:bodyPr/>
          <a:lstStyle/>
          <a:p>
            <a:fld id="{8F9D6723-1A60-0442-910D-F7FD63281914}" type="slidenum">
              <a:rPr lang="en-US" smtClean="0"/>
              <a:t>22</a:t>
            </a:fld>
            <a:endParaRPr lang="en-US"/>
          </a:p>
        </p:txBody>
      </p:sp>
    </p:spTree>
    <p:extLst>
      <p:ext uri="{BB962C8B-B14F-4D97-AF65-F5344CB8AC3E}">
        <p14:creationId xmlns:p14="http://schemas.microsoft.com/office/powerpoint/2010/main" val="1850028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2.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642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5"/>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5428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1602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70058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13779B56-C50B-524F-BFE8-9D7D0565D28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559794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57B3F263-4676-A44E-9AFF-EE6FF33585E3}"/>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584010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4"/>
            <a:extLst>
              <a:ext uri="{FF2B5EF4-FFF2-40B4-BE49-F238E27FC236}">
                <a16:creationId xmlns:a16="http://schemas.microsoft.com/office/drawing/2014/main" id="{7194B3DA-2EDB-1F47-A94A-DAA8EA865C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93120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3" name="Footer Placeholder 40">
            <a:hlinkClick r:id="rId4"/>
            <a:extLst>
              <a:ext uri="{FF2B5EF4-FFF2-40B4-BE49-F238E27FC236}">
                <a16:creationId xmlns:a16="http://schemas.microsoft.com/office/drawing/2014/main" id="{D78B451D-8147-0B4E-BC3A-198350B7297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335952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25915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8" name="Logo">
            <a:extLst>
              <a:ext uri="{FF2B5EF4-FFF2-40B4-BE49-F238E27FC236}">
                <a16:creationId xmlns:a16="http://schemas.microsoft.com/office/drawing/2014/main" id="{2D2EFA2F-70F2-7D4A-80D6-13474A102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4"/>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Lst>
          </p:cNvPr>
          <p:cNvPicPr>
            <a:picLocks noChangeAspect="1"/>
          </p:cNvPicPr>
          <p:nvPr userDrawn="1"/>
        </p:nvPicPr>
        <p:blipFill>
          <a:blip r:embed="rId5"/>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73E1BBFE-78D4-7B4F-A76B-467B80FF1797}"/>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876963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2" name="Picture 11">
            <a:extLst>
              <a:ext uri="{FF2B5EF4-FFF2-40B4-BE49-F238E27FC236}">
                <a16:creationId xmlns:a16="http://schemas.microsoft.com/office/drawing/2014/main" id="{6EAF50D2-F68C-9247-971B-26DEF29D20F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2" name="Clock icon" descr="Clock Icon&#10;">
            <a:extLst>
              <a:ext uri="{FF2B5EF4-FFF2-40B4-BE49-F238E27FC236}">
                <a16:creationId xmlns:a16="http://schemas.microsoft.com/office/drawing/2014/main" id="{81233334-9C7C-FA45-9A0F-305FCE41761D}"/>
              </a:ext>
            </a:extLst>
          </p:cNvPr>
          <p:cNvPicPr>
            <a:picLocks noChangeAspect="1"/>
          </p:cNvPicPr>
          <p:nvPr userDrawn="1"/>
        </p:nvPicPr>
        <p:blipFill>
          <a:blip r:embed="rId2"/>
          <a:stretch>
            <a:fillRect/>
          </a:stretch>
        </p:blipFill>
        <p:spPr>
          <a:xfrm>
            <a:off x="928028" y="904775"/>
            <a:ext cx="1207281" cy="1207281"/>
          </a:xfrm>
          <a:prstGeom prst="rect">
            <a:avLst/>
          </a:prstGeom>
        </p:spPr>
      </p:pic>
      <p:pic>
        <p:nvPicPr>
          <p:cNvPr id="3" name="Clock Icon">
            <a:extLst>
              <a:ext uri="{FF2B5EF4-FFF2-40B4-BE49-F238E27FC236}">
                <a16:creationId xmlns:a16="http://schemas.microsoft.com/office/drawing/2014/main" id="{80256BA0-99CF-0249-B055-44AA018C10BE}"/>
              </a:ext>
            </a:extLst>
          </p:cNvPr>
          <p:cNvPicPr>
            <a:picLocks noChangeAspect="1"/>
          </p:cNvPicPr>
          <p:nvPr userDrawn="1"/>
        </p:nvPicPr>
        <p:blipFill>
          <a:blip r:embed="rId3"/>
          <a:srcRect/>
          <a:stretch/>
        </p:blipFill>
        <p:spPr>
          <a:xfrm>
            <a:off x="2339898" y="904775"/>
            <a:ext cx="1207281" cy="1207281"/>
          </a:xfrm>
          <a:prstGeom prst="rect">
            <a:avLst/>
          </a:prstGeom>
        </p:spPr>
      </p:pic>
      <p:pic>
        <p:nvPicPr>
          <p:cNvPr id="4" name="Picture 3">
            <a:extLst>
              <a:ext uri="{FF2B5EF4-FFF2-40B4-BE49-F238E27FC236}">
                <a16:creationId xmlns:a16="http://schemas.microsoft.com/office/drawing/2014/main" id="{0CB42F06-448D-2D4F-8701-179E143DE1E2}"/>
              </a:ext>
            </a:extLst>
          </p:cNvPr>
          <p:cNvPicPr>
            <a:picLocks noChangeAspect="1"/>
          </p:cNvPicPr>
          <p:nvPr userDrawn="1"/>
        </p:nvPicPr>
        <p:blipFill>
          <a:blip r:embed="rId4"/>
          <a:stretch>
            <a:fillRect/>
          </a:stretch>
        </p:blipFill>
        <p:spPr>
          <a:xfrm>
            <a:off x="2339898" y="2221719"/>
            <a:ext cx="1207281" cy="1207281"/>
          </a:xfrm>
          <a:prstGeom prst="rect">
            <a:avLst/>
          </a:prstGeom>
        </p:spPr>
      </p:pic>
      <p:pic>
        <p:nvPicPr>
          <p:cNvPr id="5" name="Picture 4" descr="Outline of a hand pointing at an image&#10;">
            <a:extLst>
              <a:ext uri="{FF2B5EF4-FFF2-40B4-BE49-F238E27FC236}">
                <a16:creationId xmlns:a16="http://schemas.microsoft.com/office/drawing/2014/main" id="{780F56F2-D4D4-C74E-A204-1A630EA7293A}"/>
              </a:ext>
            </a:extLst>
          </p:cNvPr>
          <p:cNvPicPr>
            <a:picLocks noChangeAspect="1"/>
          </p:cNvPicPr>
          <p:nvPr userDrawn="1"/>
        </p:nvPicPr>
        <p:blipFill rotWithShape="1">
          <a:blip r:embed="rId5"/>
          <a:srcRect l="52080"/>
          <a:stretch/>
        </p:blipFill>
        <p:spPr>
          <a:xfrm flipH="1">
            <a:off x="643572" y="1826807"/>
            <a:ext cx="1594032" cy="1915575"/>
          </a:xfrm>
          <a:prstGeom prst="rect">
            <a:avLst/>
          </a:prstGeom>
        </p:spPr>
      </p:pic>
      <p:pic>
        <p:nvPicPr>
          <p:cNvPr id="12" name="Picture 11" descr="Large thumbs up image">
            <a:extLst>
              <a:ext uri="{FF2B5EF4-FFF2-40B4-BE49-F238E27FC236}">
                <a16:creationId xmlns:a16="http://schemas.microsoft.com/office/drawing/2014/main" id="{E9B57D97-8DAE-4249-B6B3-9685105D3D8E}"/>
              </a:ext>
              <a:ext uri="{C183D7F6-B498-43B3-948B-1728B52AA6E4}">
                <adec:decorative xmlns:adec="http://schemas.microsoft.com/office/drawing/2017/decorative" val="0"/>
              </a:ext>
            </a:extLst>
          </p:cNvPr>
          <p:cNvPicPr>
            <a:picLocks noChangeAspect="1"/>
          </p:cNvPicPr>
          <p:nvPr userDrawn="1"/>
        </p:nvPicPr>
        <p:blipFill rotWithShape="1">
          <a:blip r:embed="rId6"/>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C70302E2-C5FC-4143-8D48-933F4C37E1E1}"/>
              </a:ext>
            </a:extLst>
          </p:cNvPr>
          <p:cNvPicPr>
            <a:picLocks noChangeAspect="1"/>
          </p:cNvPicPr>
          <p:nvPr userDrawn="1"/>
        </p:nvPicPr>
        <p:blipFill rotWithShape="1">
          <a:blip r:embed="rId7"/>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AFA65587-F487-174F-80AD-2B1F9BFA76BC}"/>
              </a:ext>
              <a:ext uri="{C183D7F6-B498-43B3-948B-1728B52AA6E4}">
                <adec:decorative xmlns:adec="http://schemas.microsoft.com/office/drawing/2017/decorative" val="0"/>
              </a:ext>
            </a:extLst>
          </p:cNvPr>
          <p:cNvPicPr>
            <a:picLocks noChangeAspect="1"/>
          </p:cNvPicPr>
          <p:nvPr userDrawn="1"/>
        </p:nvPicPr>
        <p:blipFill rotWithShape="1">
          <a:blip r:embed="rId8"/>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6C338992-763E-0E40-BBBE-9D17AB9A9EEF}"/>
              </a:ext>
            </a:extLst>
          </p:cNvPr>
          <p:cNvPicPr>
            <a:picLocks noChangeAspect="1"/>
          </p:cNvPicPr>
          <p:nvPr userDrawn="1"/>
        </p:nvPicPr>
        <p:blipFill rotWithShape="1">
          <a:blip r:embed="rId9"/>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F7A4DB0F-0EDB-5348-98B5-2B790507F8DF}"/>
              </a:ext>
            </a:extLst>
          </p:cNvPr>
          <p:cNvPicPr>
            <a:picLocks noChangeAspect="1"/>
          </p:cNvPicPr>
          <p:nvPr userDrawn="1"/>
        </p:nvPicPr>
        <p:blipFill rotWithShape="1">
          <a:blip r:embed="rId10"/>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CE8AB85E-4E52-014B-8FC3-49C090BB3F51}"/>
              </a:ext>
            </a:extLst>
          </p:cNvPr>
          <p:cNvPicPr>
            <a:picLocks noChangeAspect="1"/>
          </p:cNvPicPr>
          <p:nvPr userDrawn="1"/>
        </p:nvPicPr>
        <p:blipFill rotWithShape="1">
          <a:blip r:embed="rId11"/>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9CEC0F06-A9A2-7949-82CC-E93EC1D50A7F}"/>
              </a:ext>
              <a:ext uri="{C183D7F6-B498-43B3-948B-1728B52AA6E4}">
                <adec:decorative xmlns:adec="http://schemas.microsoft.com/office/drawing/2017/decorative" val="0"/>
              </a:ext>
            </a:extLst>
          </p:cNvPr>
          <p:cNvPicPr>
            <a:picLocks noChangeAspect="1"/>
          </p:cNvPicPr>
          <p:nvPr userDrawn="1"/>
        </p:nvPicPr>
        <p:blipFill rotWithShape="1">
          <a:blip r:embed="rId12"/>
          <a:srcRect l="20359" r="12231" b="8221"/>
          <a:stretch/>
        </p:blipFill>
        <p:spPr>
          <a:xfrm flipH="1">
            <a:off x="4135409" y="3448656"/>
            <a:ext cx="3064604" cy="3421406"/>
          </a:xfrm>
          <a:prstGeom prst="rect">
            <a:avLst/>
          </a:prstGeom>
        </p:spPr>
      </p:pic>
    </p:spTree>
    <p:extLst>
      <p:ext uri="{BB962C8B-B14F-4D97-AF65-F5344CB8AC3E}">
        <p14:creationId xmlns:p14="http://schemas.microsoft.com/office/powerpoint/2010/main" val="2232264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5" name="Picture 14">
            <a:extLst>
              <a:ext uri="{FF2B5EF4-FFF2-40B4-BE49-F238E27FC236}">
                <a16:creationId xmlns:a16="http://schemas.microsoft.com/office/drawing/2014/main" id="{51995C43-CD70-EA49-B257-3390055EDFE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9" name="Picture 18">
            <a:extLst>
              <a:ext uri="{FF2B5EF4-FFF2-40B4-BE49-F238E27FC236}">
                <a16:creationId xmlns:a16="http://schemas.microsoft.com/office/drawing/2014/main" id="{4351FCA7-2B5A-B547-84B4-B375ADF39D2F}"/>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94624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00599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52A27B6B-C1FB-F84D-B32E-2284DF72D4A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513552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2B77BCF7-CD93-7A49-9226-91BD8E9E1C1F}"/>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86658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2BEE69F6-8F5A-B944-9F99-948300CE71B0}"/>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31196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3E37FD08-65BB-EC45-BC73-DB06F8042E9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699056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3"/>
          <a:srcRect l="18641" r="-1601"/>
          <a:stretch/>
        </p:blipFill>
        <p:spPr>
          <a:xfrm>
            <a:off x="0" y="486064"/>
            <a:ext cx="6456504" cy="6137464"/>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518ED22E-CF47-CB49-B148-A90F0C8E42A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263213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6" name="Picture 25">
            <a:extLst>
              <a:ext uri="{FF2B5EF4-FFF2-40B4-BE49-F238E27FC236}">
                <a16:creationId xmlns:a16="http://schemas.microsoft.com/office/drawing/2014/main" id="{9E657A7F-118A-1D49-A661-4E14BF47B5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71475" y="486064"/>
            <a:ext cx="1459057" cy="733896"/>
          </a:xfrm>
          <a:prstGeom prst="rect">
            <a:avLst/>
          </a:prstGeom>
        </p:spPr>
      </p:pic>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4"/>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896A6BA4-B40C-E34C-841A-1FB6E6F4DAF5}"/>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42709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54135" y="1784826"/>
            <a:ext cx="4724671" cy="612096"/>
          </a:xfrm>
        </p:spPr>
        <p:txBody>
          <a:bodyPr anchor="ctr">
            <a:normAutofit/>
          </a:bodyPr>
          <a:lstStyle>
            <a:lvl1pPr marL="0" indent="0">
              <a:buNone/>
              <a:defRPr sz="1600"/>
            </a:lvl1pPr>
          </a:lstStyle>
          <a:p>
            <a:pPr lvl="0"/>
            <a:r>
              <a:rPr lang="en-GB"/>
              <a:t>XX to XX minutes</a:t>
            </a:r>
            <a:endParaRPr lang="en-US"/>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64731" y="1917190"/>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5" name="Footer Placeholder 40">
            <a:hlinkClick r:id="rId6"/>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80024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8" name="Main Title">
            <a:extLst>
              <a:ext uri="{FF2B5EF4-FFF2-40B4-BE49-F238E27FC236}">
                <a16:creationId xmlns:a16="http://schemas.microsoft.com/office/drawing/2014/main" id="{66451B6A-5012-C24E-8ECD-87E6945AD784}"/>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sp>
        <p:nvSpPr>
          <p:cNvPr id="20" name="Text Placeholder 4">
            <a:extLst>
              <a:ext uri="{FF2B5EF4-FFF2-40B4-BE49-F238E27FC236}">
                <a16:creationId xmlns:a16="http://schemas.microsoft.com/office/drawing/2014/main" id="{7682C2FF-C7C7-614B-9F07-171119A505BA}"/>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3" name="Text Placeholder 4">
            <a:extLst>
              <a:ext uri="{FF2B5EF4-FFF2-40B4-BE49-F238E27FC236}">
                <a16:creationId xmlns:a16="http://schemas.microsoft.com/office/drawing/2014/main" id="{4455522B-C290-8E4D-B882-6B34B073AF60}"/>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4" name="Text Placeholder 4">
            <a:extLst>
              <a:ext uri="{FF2B5EF4-FFF2-40B4-BE49-F238E27FC236}">
                <a16:creationId xmlns:a16="http://schemas.microsoft.com/office/drawing/2014/main" id="{FDBA0254-2C90-3047-BC32-A31021E0ED83}"/>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5" name="Text Placeholder 4">
            <a:extLst>
              <a:ext uri="{FF2B5EF4-FFF2-40B4-BE49-F238E27FC236}">
                <a16:creationId xmlns:a16="http://schemas.microsoft.com/office/drawing/2014/main" id="{69375F67-D9BE-E648-987E-36075FF8CC24}"/>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6" name="Text Placeholder 4">
            <a:extLst>
              <a:ext uri="{FF2B5EF4-FFF2-40B4-BE49-F238E27FC236}">
                <a16:creationId xmlns:a16="http://schemas.microsoft.com/office/drawing/2014/main" id="{906DBDFE-F0C9-4F42-A70B-3C7379839E09}"/>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1" name="Picture 20">
            <a:extLst>
              <a:ext uri="{FF2B5EF4-FFF2-40B4-BE49-F238E27FC236}">
                <a16:creationId xmlns:a16="http://schemas.microsoft.com/office/drawing/2014/main" id="{4AB20774-D146-1541-AE93-78C3564ADE3F}"/>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4"/>
          <a:srcRect t="9782" b="29461"/>
          <a:stretch/>
        </p:blipFill>
        <p:spPr>
          <a:xfrm>
            <a:off x="4800344" y="1839959"/>
            <a:ext cx="5517185" cy="502808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4A3B0875-622B-174D-80CE-A546A8138D84}"/>
              </a:ext>
            </a:extLst>
          </p:cNvPr>
          <p:cNvPicPr>
            <a:picLocks noChangeAspect="1"/>
          </p:cNvPicPr>
          <p:nvPr userDrawn="1"/>
        </p:nvPicPr>
        <p:blipFill>
          <a:blip r:embed="rId5"/>
          <a:stretch>
            <a:fillRect/>
          </a:stretch>
        </p:blipFill>
        <p:spPr>
          <a:xfrm>
            <a:off x="10048460" y="476250"/>
            <a:ext cx="1724807" cy="867567"/>
          </a:xfrm>
          <a:prstGeom prst="rect">
            <a:avLst/>
          </a:prstGeom>
        </p:spPr>
      </p:pic>
    </p:spTree>
    <p:extLst>
      <p:ext uri="{BB962C8B-B14F-4D97-AF65-F5344CB8AC3E}">
        <p14:creationId xmlns:p14="http://schemas.microsoft.com/office/powerpoint/2010/main" val="3882516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69127" y="1784826"/>
            <a:ext cx="5209679" cy="612096"/>
          </a:xfrm>
        </p:spPr>
        <p:txBody>
          <a:bodyPr anchor="ctr">
            <a:normAutofit/>
          </a:bodyPr>
          <a:lstStyle>
            <a:lvl1pPr marL="0" indent="0">
              <a:buNone/>
              <a:defRPr sz="16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5" name="Footer Placeholder 40">
            <a:hlinkClick r:id="rId5"/>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246283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54135" y="1778216"/>
            <a:ext cx="4724671"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71183" y="1922288"/>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9" name="Footer Placeholder 40">
            <a:hlinkClick r:id="rId6"/>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116860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69127" y="1778216"/>
            <a:ext cx="5209679"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9" name="Footer Placeholder 40">
            <a:hlinkClick r:id="rId5"/>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60140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90"/>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977269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37191" y="1784826"/>
            <a:ext cx="5143610"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28488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34" name="Footer Placeholder 40">
            <a:hlinkClick r:id="rId6"/>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966233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29239" y="1784826"/>
            <a:ext cx="5151562" cy="612098"/>
          </a:xfrm>
        </p:spPr>
        <p:txBody>
          <a:bodyPr anchor="ctr">
            <a:normAutofit/>
          </a:bodyPr>
          <a:lstStyle>
            <a:lvl1pPr marL="0" indent="0">
              <a:buNone/>
              <a:defRPr sz="1600"/>
            </a:lvl1pPr>
          </a:lstStyle>
          <a:p>
            <a:pPr lvl="0"/>
            <a:r>
              <a:rPr lang="en-GB"/>
              <a:t>XX to XX minutes</a:t>
            </a:r>
            <a:endParaRPr lang="en-US"/>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34" name="Footer Placeholder 40">
            <a:hlinkClick r:id="rId5"/>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87323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Title and Content 2col">
  <p:cSld name="5_Title and Content 2col">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290456" y="1792816"/>
            <a:ext cx="5661082" cy="3194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7"/>
          <p:cNvSpPr txBox="1">
            <a:spLocks noGrp="1"/>
          </p:cNvSpPr>
          <p:nvPr>
            <p:ph type="body" idx="2"/>
          </p:nvPr>
        </p:nvSpPr>
        <p:spPr>
          <a:xfrm>
            <a:off x="382273" y="2395538"/>
            <a:ext cx="5569265" cy="2792412"/>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240463" y="2395538"/>
            <a:ext cx="5543549" cy="2792412"/>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7"/>
          <p:cNvSpPr/>
          <p:nvPr/>
        </p:nvSpPr>
        <p:spPr>
          <a:xfrm>
            <a:off x="0" y="5714804"/>
            <a:ext cx="12192000" cy="1143196"/>
          </a:xfrm>
          <a:prstGeom prst="rect">
            <a:avLst/>
          </a:prstGeom>
          <a:solidFill>
            <a:srgbClr val="00E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6" name="Google Shape;46;p17" descr="A picture containing person&#10;&#10;Description automatically generated"/>
          <p:cNvPicPr preferRelativeResize="0"/>
          <p:nvPr/>
        </p:nvPicPr>
        <p:blipFill rotWithShape="1">
          <a:blip r:embed="rId2">
            <a:alphaModFix/>
          </a:blip>
          <a:srcRect r="18535"/>
          <a:stretch/>
        </p:blipFill>
        <p:spPr>
          <a:xfrm>
            <a:off x="10275010" y="4075636"/>
            <a:ext cx="1916990" cy="2792412"/>
          </a:xfrm>
          <a:prstGeom prst="rect">
            <a:avLst/>
          </a:prstGeom>
          <a:noFill/>
          <a:ln>
            <a:noFill/>
          </a:ln>
        </p:spPr>
      </p:pic>
      <p:pic>
        <p:nvPicPr>
          <p:cNvPr id="47" name="Google Shape;47;p17"/>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48" name="Google Shape;48;p17" descr="Logo&#10;&#10;Description automatically generated"/>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49" name="Google Shape;49;p17"/>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7">
            <a:hlinkClick r:id="rId5"/>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734169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_Title and Content 2col">
  <p:cSld name="5_Title and Content 2col">
    <p:spTree>
      <p:nvGrpSpPr>
        <p:cNvPr id="1" name="Shape 59"/>
        <p:cNvGrpSpPr/>
        <p:nvPr/>
      </p:nvGrpSpPr>
      <p:grpSpPr>
        <a:xfrm>
          <a:off x="0" y="0"/>
          <a:ext cx="0" cy="0"/>
          <a:chOff x="0" y="0"/>
          <a:chExt cx="0" cy="0"/>
        </a:xfrm>
      </p:grpSpPr>
      <p:sp>
        <p:nvSpPr>
          <p:cNvPr id="60" name="Google Shape;60;p19"/>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9"/>
          <p:cNvSpPr txBox="1">
            <a:spLocks noGrp="1"/>
          </p:cNvSpPr>
          <p:nvPr>
            <p:ph type="body" idx="1"/>
          </p:nvPr>
        </p:nvSpPr>
        <p:spPr>
          <a:xfrm>
            <a:off x="390939" y="2395538"/>
            <a:ext cx="5560599" cy="2792412"/>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9"/>
          <p:cNvSpPr txBox="1">
            <a:spLocks noGrp="1"/>
          </p:cNvSpPr>
          <p:nvPr>
            <p:ph type="body" idx="2"/>
          </p:nvPr>
        </p:nvSpPr>
        <p:spPr>
          <a:xfrm>
            <a:off x="6240463" y="2395538"/>
            <a:ext cx="5543549" cy="2792412"/>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9"/>
          <p:cNvSpPr txBox="1">
            <a:spLocks noGrp="1"/>
          </p:cNvSpPr>
          <p:nvPr>
            <p:ph type="body" idx="3"/>
          </p:nvPr>
        </p:nvSpPr>
        <p:spPr>
          <a:xfrm>
            <a:off x="290456" y="1792816"/>
            <a:ext cx="5661082" cy="3194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9"/>
          <p:cNvSpPr/>
          <p:nvPr/>
        </p:nvSpPr>
        <p:spPr>
          <a:xfrm>
            <a:off x="0" y="5714804"/>
            <a:ext cx="12192000" cy="1143196"/>
          </a:xfrm>
          <a:prstGeom prst="rect">
            <a:avLst/>
          </a:prstGeom>
          <a:solidFill>
            <a:srgbClr val="FF8B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5" name="Google Shape;65;p19" descr="A picture containing person&#10;&#10;Description automatically generated"/>
          <p:cNvPicPr preferRelativeResize="0"/>
          <p:nvPr/>
        </p:nvPicPr>
        <p:blipFill rotWithShape="1">
          <a:blip r:embed="rId2">
            <a:alphaModFix/>
          </a:blip>
          <a:srcRect r="18535"/>
          <a:stretch/>
        </p:blipFill>
        <p:spPr>
          <a:xfrm>
            <a:off x="10275010" y="4075636"/>
            <a:ext cx="1916990" cy="2792412"/>
          </a:xfrm>
          <a:prstGeom prst="rect">
            <a:avLst/>
          </a:prstGeom>
          <a:noFill/>
          <a:ln>
            <a:noFill/>
          </a:ln>
        </p:spPr>
      </p:pic>
      <p:pic>
        <p:nvPicPr>
          <p:cNvPr id="66" name="Google Shape;66;p19"/>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67" name="Google Shape;67;p19" descr="Logo&#10;&#10;Description automatically generated"/>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68" name="Google Shape;68;p19"/>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9"/>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48012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2648257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err="1">
                <a:solidFill>
                  <a:schemeClr val="tx1">
                    <a:lumMod val="95000"/>
                    <a:lumOff val="5000"/>
                  </a:schemeClr>
                </a:solidFill>
                <a:latin typeface="Montserrat" pitchFamily="2" charset="77"/>
              </a:rPr>
              <a:t>electoralcommission.org.uk</a:t>
            </a:r>
            <a:r>
              <a:rPr lang="en-GB" sz="1500" b="1">
                <a:solidFill>
                  <a:schemeClr val="tx1">
                    <a:lumMod val="95000"/>
                    <a:lumOff val="5000"/>
                  </a:schemeClr>
                </a:solidFill>
                <a:latin typeface="Montserrat" pitchFamily="2" charset="77"/>
              </a:rPr>
              <a:t>/learning</a:t>
            </a:r>
          </a:p>
          <a:p>
            <a:pPr lvl="0"/>
            <a:endParaRPr lang="en-GB" sz="1500" b="1"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7001797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21/01/2026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8218065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C90774"/>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1705096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11446669"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76543945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6860471"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3597717"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71475"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9838144"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3597717"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6860471"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9838144"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66184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Four">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6258000" y="3285488"/>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9300525" y="332512"/>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6258000" y="333375"/>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9300525" y="3285488"/>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536400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5364000"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6" y="1694938"/>
            <a:ext cx="5364000" cy="4110550"/>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5882309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embership">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522909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278202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3496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1" name="Picture Placeholder 2">
            <a:extLst>
              <a:ext uri="{FF2B5EF4-FFF2-40B4-BE49-F238E27FC236}">
                <a16:creationId xmlns:a16="http://schemas.microsoft.com/office/drawing/2014/main" id="{C8D48EE1-BCBB-4567-B8EB-E1C7FAF5628F}"/>
              </a:ext>
            </a:extLst>
          </p:cNvPr>
          <p:cNvSpPr>
            <a:spLocks noGrp="1"/>
          </p:cNvSpPr>
          <p:nvPr>
            <p:ph type="pic" sz="quarter" idx="17"/>
          </p:nvPr>
        </p:nvSpPr>
        <p:spPr>
          <a:xfrm>
            <a:off x="767615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10123224" y="2819399"/>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3496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278387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522909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9" name="Text Placeholder 2">
            <a:extLst>
              <a:ext uri="{FF2B5EF4-FFF2-40B4-BE49-F238E27FC236}">
                <a16:creationId xmlns:a16="http://schemas.microsoft.com/office/drawing/2014/main" id="{7D1D78E9-9445-4342-8502-097DBB4A6D18}"/>
              </a:ext>
            </a:extLst>
          </p:cNvPr>
          <p:cNvSpPr>
            <a:spLocks noGrp="1"/>
          </p:cNvSpPr>
          <p:nvPr>
            <p:ph type="body" sz="quarter" idx="22"/>
          </p:nvPr>
        </p:nvSpPr>
        <p:spPr>
          <a:xfrm>
            <a:off x="767430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1011952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801204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517964F-A02B-D4E0-F29F-1C0D331F7FBC}"/>
              </a:ext>
            </a:extLst>
          </p:cNvPr>
          <p:cNvSpPr/>
          <p:nvPr userDrawn="1"/>
        </p:nvSpPr>
        <p:spPr>
          <a:xfrm rot="5400000">
            <a:off x="2194153" y="3885264"/>
            <a:ext cx="3836851"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371474" y="1968638"/>
            <a:ext cx="720000" cy="720000"/>
          </a:xfrm>
          <a:prstGeom prst="rect">
            <a:avLst/>
          </a:prstGeom>
          <a:ln>
            <a:noFill/>
          </a:ln>
        </p:spPr>
        <p:txBody>
          <a:bodyPr/>
          <a:lstStyle/>
          <a:p>
            <a:endParaRPr lang="en-GB"/>
          </a:p>
        </p:txBody>
      </p:sp>
      <p:sp>
        <p:nvSpPr>
          <p:cNvPr id="2" name="Title 1">
            <a:extLst>
              <a:ext uri="{FF2B5EF4-FFF2-40B4-BE49-F238E27FC236}">
                <a16:creationId xmlns:a16="http://schemas.microsoft.com/office/drawing/2014/main" id="{5555B574-8330-4DFB-6B89-2E8D13B00A6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4" name="Rectangle 3">
            <a:extLst>
              <a:ext uri="{FF2B5EF4-FFF2-40B4-BE49-F238E27FC236}">
                <a16:creationId xmlns:a16="http://schemas.microsoft.com/office/drawing/2014/main" id="{EEC12B65-1B63-FE58-6766-496542A7FAAE}"/>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ext Placeholder 2">
            <a:extLst>
              <a:ext uri="{FF2B5EF4-FFF2-40B4-BE49-F238E27FC236}">
                <a16:creationId xmlns:a16="http://schemas.microsoft.com/office/drawing/2014/main" id="{C2E68D7C-CDC3-25BE-6414-F52C96A99191}"/>
              </a:ext>
            </a:extLst>
          </p:cNvPr>
          <p:cNvSpPr>
            <a:spLocks noGrp="1"/>
          </p:cNvSpPr>
          <p:nvPr>
            <p:ph type="body" sz="quarter" idx="48"/>
          </p:nvPr>
        </p:nvSpPr>
        <p:spPr>
          <a:xfrm>
            <a:off x="1239566" y="19686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8" name="Rectangle 7">
            <a:extLst>
              <a:ext uri="{FF2B5EF4-FFF2-40B4-BE49-F238E27FC236}">
                <a16:creationId xmlns:a16="http://schemas.microsoft.com/office/drawing/2014/main" id="{8FADC700-4F78-D03E-FCDB-E5172D471415}"/>
              </a:ext>
            </a:extLst>
          </p:cNvPr>
          <p:cNvSpPr/>
          <p:nvPr userDrawn="1"/>
        </p:nvSpPr>
        <p:spPr>
          <a:xfrm rot="5400000">
            <a:off x="6085150" y="3885264"/>
            <a:ext cx="3836851"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Rectangle 8">
            <a:extLst>
              <a:ext uri="{FF2B5EF4-FFF2-40B4-BE49-F238E27FC236}">
                <a16:creationId xmlns:a16="http://schemas.microsoft.com/office/drawing/2014/main" id="{0B1AEB83-1F50-C412-04B7-8196DA5A71EE}"/>
              </a:ext>
            </a:extLst>
          </p:cNvPr>
          <p:cNvSpPr/>
          <p:nvPr userDrawn="1"/>
        </p:nvSpPr>
        <p:spPr>
          <a:xfrm rot="10800000">
            <a:off x="371475" y="284631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Picture Placeholder 2">
            <a:extLst>
              <a:ext uri="{FF2B5EF4-FFF2-40B4-BE49-F238E27FC236}">
                <a16:creationId xmlns:a16="http://schemas.microsoft.com/office/drawing/2014/main" id="{A217D77A-0547-FCCF-A76F-006BD9F16961}"/>
              </a:ext>
            </a:extLst>
          </p:cNvPr>
          <p:cNvSpPr>
            <a:spLocks noGrp="1"/>
          </p:cNvSpPr>
          <p:nvPr>
            <p:ph type="pic" sz="quarter" idx="51"/>
          </p:nvPr>
        </p:nvSpPr>
        <p:spPr>
          <a:xfrm>
            <a:off x="371475" y="3007588"/>
            <a:ext cx="720000" cy="720000"/>
          </a:xfrm>
          <a:prstGeom prst="rect">
            <a:avLst/>
          </a:prstGeom>
          <a:ln>
            <a:noFill/>
          </a:ln>
        </p:spPr>
        <p:txBody>
          <a:bodyPr/>
          <a:lstStyle/>
          <a:p>
            <a:endParaRPr lang="en-GB"/>
          </a:p>
        </p:txBody>
      </p:sp>
      <p:sp>
        <p:nvSpPr>
          <p:cNvPr id="12" name="Text Placeholder 2">
            <a:extLst>
              <a:ext uri="{FF2B5EF4-FFF2-40B4-BE49-F238E27FC236}">
                <a16:creationId xmlns:a16="http://schemas.microsoft.com/office/drawing/2014/main" id="{C357A02D-4FE4-4E01-89AB-6AAE9C2E2875}"/>
              </a:ext>
            </a:extLst>
          </p:cNvPr>
          <p:cNvSpPr>
            <a:spLocks noGrp="1"/>
          </p:cNvSpPr>
          <p:nvPr>
            <p:ph type="body" sz="quarter" idx="52"/>
          </p:nvPr>
        </p:nvSpPr>
        <p:spPr>
          <a:xfrm>
            <a:off x="1239567" y="300758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4" name="Rectangle 13">
            <a:extLst>
              <a:ext uri="{FF2B5EF4-FFF2-40B4-BE49-F238E27FC236}">
                <a16:creationId xmlns:a16="http://schemas.microsoft.com/office/drawing/2014/main" id="{76E2E129-7BCB-C37C-5FFB-C8C9BF62AB20}"/>
              </a:ext>
            </a:extLst>
          </p:cNvPr>
          <p:cNvSpPr/>
          <p:nvPr userDrawn="1"/>
        </p:nvSpPr>
        <p:spPr>
          <a:xfrm rot="10800000">
            <a:off x="371475" y="388526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7" name="Picture Placeholder 2">
            <a:extLst>
              <a:ext uri="{FF2B5EF4-FFF2-40B4-BE49-F238E27FC236}">
                <a16:creationId xmlns:a16="http://schemas.microsoft.com/office/drawing/2014/main" id="{1114B412-6BCF-AB6D-2905-7DEEC0628DC9}"/>
              </a:ext>
            </a:extLst>
          </p:cNvPr>
          <p:cNvSpPr>
            <a:spLocks noGrp="1"/>
          </p:cNvSpPr>
          <p:nvPr>
            <p:ph type="pic" sz="quarter" idx="53"/>
          </p:nvPr>
        </p:nvSpPr>
        <p:spPr>
          <a:xfrm>
            <a:off x="371475" y="4046538"/>
            <a:ext cx="720000" cy="720000"/>
          </a:xfrm>
          <a:prstGeom prst="rect">
            <a:avLst/>
          </a:prstGeom>
          <a:ln>
            <a:noFill/>
          </a:ln>
        </p:spPr>
        <p:txBody>
          <a:bodyPr/>
          <a:lstStyle/>
          <a:p>
            <a:endParaRPr lang="en-GB"/>
          </a:p>
        </p:txBody>
      </p:sp>
      <p:sp>
        <p:nvSpPr>
          <p:cNvPr id="18" name="Text Placeholder 2">
            <a:extLst>
              <a:ext uri="{FF2B5EF4-FFF2-40B4-BE49-F238E27FC236}">
                <a16:creationId xmlns:a16="http://schemas.microsoft.com/office/drawing/2014/main" id="{A18CC7A1-F198-A4CA-63EC-64300B37C49E}"/>
              </a:ext>
            </a:extLst>
          </p:cNvPr>
          <p:cNvSpPr>
            <a:spLocks noGrp="1"/>
          </p:cNvSpPr>
          <p:nvPr>
            <p:ph type="body" sz="quarter" idx="54"/>
          </p:nvPr>
        </p:nvSpPr>
        <p:spPr>
          <a:xfrm>
            <a:off x="1239567" y="40465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9" name="Rectangle 18">
            <a:extLst>
              <a:ext uri="{FF2B5EF4-FFF2-40B4-BE49-F238E27FC236}">
                <a16:creationId xmlns:a16="http://schemas.microsoft.com/office/drawing/2014/main" id="{85C0BA34-73B3-C844-9D9A-A464C419D75D}"/>
              </a:ext>
            </a:extLst>
          </p:cNvPr>
          <p:cNvSpPr/>
          <p:nvPr userDrawn="1"/>
        </p:nvSpPr>
        <p:spPr>
          <a:xfrm rot="10800000">
            <a:off x="371475" y="492421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0" name="Picture Placeholder 2">
            <a:extLst>
              <a:ext uri="{FF2B5EF4-FFF2-40B4-BE49-F238E27FC236}">
                <a16:creationId xmlns:a16="http://schemas.microsoft.com/office/drawing/2014/main" id="{F763A87F-BD23-889A-8001-E784A8748CB0}"/>
              </a:ext>
            </a:extLst>
          </p:cNvPr>
          <p:cNvSpPr>
            <a:spLocks noGrp="1"/>
          </p:cNvSpPr>
          <p:nvPr>
            <p:ph type="pic" sz="quarter" idx="55"/>
          </p:nvPr>
        </p:nvSpPr>
        <p:spPr>
          <a:xfrm>
            <a:off x="371475" y="5085490"/>
            <a:ext cx="720000" cy="720000"/>
          </a:xfrm>
          <a:prstGeom prst="rect">
            <a:avLst/>
          </a:prstGeom>
          <a:ln>
            <a:noFill/>
          </a:ln>
        </p:spPr>
        <p:txBody>
          <a:bodyPr/>
          <a:lstStyle/>
          <a:p>
            <a:endParaRPr lang="en-GB"/>
          </a:p>
        </p:txBody>
      </p:sp>
      <p:sp>
        <p:nvSpPr>
          <p:cNvPr id="21" name="Text Placeholder 2">
            <a:extLst>
              <a:ext uri="{FF2B5EF4-FFF2-40B4-BE49-F238E27FC236}">
                <a16:creationId xmlns:a16="http://schemas.microsoft.com/office/drawing/2014/main" id="{0F2364A2-2FAE-40FE-DB3C-9A073741D3CB}"/>
              </a:ext>
            </a:extLst>
          </p:cNvPr>
          <p:cNvSpPr>
            <a:spLocks noGrp="1"/>
          </p:cNvSpPr>
          <p:nvPr>
            <p:ph type="body" sz="quarter" idx="56"/>
          </p:nvPr>
        </p:nvSpPr>
        <p:spPr>
          <a:xfrm>
            <a:off x="1239567" y="5085490"/>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3" name="Picture Placeholder 2">
            <a:extLst>
              <a:ext uri="{FF2B5EF4-FFF2-40B4-BE49-F238E27FC236}">
                <a16:creationId xmlns:a16="http://schemas.microsoft.com/office/drawing/2014/main" id="{1EF21C34-5D47-35DB-D72E-E4732EE7F91B}"/>
              </a:ext>
            </a:extLst>
          </p:cNvPr>
          <p:cNvSpPr>
            <a:spLocks noGrp="1"/>
          </p:cNvSpPr>
          <p:nvPr>
            <p:ph type="pic" sz="quarter" idx="57"/>
          </p:nvPr>
        </p:nvSpPr>
        <p:spPr>
          <a:xfrm>
            <a:off x="4262470" y="1968638"/>
            <a:ext cx="720000" cy="720000"/>
          </a:xfrm>
          <a:prstGeom prst="rect">
            <a:avLst/>
          </a:prstGeom>
          <a:ln>
            <a:noFill/>
          </a:ln>
        </p:spPr>
        <p:txBody>
          <a:bodyPr/>
          <a:lstStyle/>
          <a:p>
            <a:endParaRPr lang="en-GB"/>
          </a:p>
        </p:txBody>
      </p:sp>
      <p:sp>
        <p:nvSpPr>
          <p:cNvPr id="31" name="Text Placeholder 2">
            <a:extLst>
              <a:ext uri="{FF2B5EF4-FFF2-40B4-BE49-F238E27FC236}">
                <a16:creationId xmlns:a16="http://schemas.microsoft.com/office/drawing/2014/main" id="{5B5BC9F6-5390-A1B4-3EB2-70849D7C1543}"/>
              </a:ext>
            </a:extLst>
          </p:cNvPr>
          <p:cNvSpPr>
            <a:spLocks noGrp="1"/>
          </p:cNvSpPr>
          <p:nvPr>
            <p:ph type="body" sz="quarter" idx="58"/>
          </p:nvPr>
        </p:nvSpPr>
        <p:spPr>
          <a:xfrm>
            <a:off x="5130562" y="19686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6" name="Rectangle 45">
            <a:extLst>
              <a:ext uri="{FF2B5EF4-FFF2-40B4-BE49-F238E27FC236}">
                <a16:creationId xmlns:a16="http://schemas.microsoft.com/office/drawing/2014/main" id="{EB440D81-52D7-CDE7-73A9-6C3ED6E7E144}"/>
              </a:ext>
            </a:extLst>
          </p:cNvPr>
          <p:cNvSpPr/>
          <p:nvPr userDrawn="1"/>
        </p:nvSpPr>
        <p:spPr>
          <a:xfrm rot="10800000">
            <a:off x="4262470" y="284631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7" name="Picture Placeholder 2">
            <a:extLst>
              <a:ext uri="{FF2B5EF4-FFF2-40B4-BE49-F238E27FC236}">
                <a16:creationId xmlns:a16="http://schemas.microsoft.com/office/drawing/2014/main" id="{A8B4BB0F-DEF8-EEA1-E478-84D0B4D3F448}"/>
              </a:ext>
            </a:extLst>
          </p:cNvPr>
          <p:cNvSpPr>
            <a:spLocks noGrp="1"/>
          </p:cNvSpPr>
          <p:nvPr>
            <p:ph type="pic" sz="quarter" idx="59"/>
          </p:nvPr>
        </p:nvSpPr>
        <p:spPr>
          <a:xfrm>
            <a:off x="4262471" y="3007588"/>
            <a:ext cx="720000" cy="720000"/>
          </a:xfrm>
          <a:prstGeom prst="rect">
            <a:avLst/>
          </a:prstGeom>
          <a:ln>
            <a:noFill/>
          </a:ln>
        </p:spPr>
        <p:txBody>
          <a:bodyPr/>
          <a:lstStyle/>
          <a:p>
            <a:endParaRPr lang="en-GB"/>
          </a:p>
        </p:txBody>
      </p:sp>
      <p:sp>
        <p:nvSpPr>
          <p:cNvPr id="48" name="Text Placeholder 2">
            <a:extLst>
              <a:ext uri="{FF2B5EF4-FFF2-40B4-BE49-F238E27FC236}">
                <a16:creationId xmlns:a16="http://schemas.microsoft.com/office/drawing/2014/main" id="{6AE8C074-4A0C-8FF8-E874-FB5509540252}"/>
              </a:ext>
            </a:extLst>
          </p:cNvPr>
          <p:cNvSpPr>
            <a:spLocks noGrp="1"/>
          </p:cNvSpPr>
          <p:nvPr>
            <p:ph type="body" sz="quarter" idx="60"/>
          </p:nvPr>
        </p:nvSpPr>
        <p:spPr>
          <a:xfrm>
            <a:off x="5130563" y="300758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9" name="Rectangle 48">
            <a:extLst>
              <a:ext uri="{FF2B5EF4-FFF2-40B4-BE49-F238E27FC236}">
                <a16:creationId xmlns:a16="http://schemas.microsoft.com/office/drawing/2014/main" id="{788BEE20-CAFC-0C4C-5D3E-929E858BAC36}"/>
              </a:ext>
            </a:extLst>
          </p:cNvPr>
          <p:cNvSpPr/>
          <p:nvPr userDrawn="1"/>
        </p:nvSpPr>
        <p:spPr>
          <a:xfrm rot="10800000">
            <a:off x="4271204" y="388526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0" name="Picture Placeholder 2">
            <a:extLst>
              <a:ext uri="{FF2B5EF4-FFF2-40B4-BE49-F238E27FC236}">
                <a16:creationId xmlns:a16="http://schemas.microsoft.com/office/drawing/2014/main" id="{A3D260FD-4A5D-ADFC-244B-276B23A9899C}"/>
              </a:ext>
            </a:extLst>
          </p:cNvPr>
          <p:cNvSpPr>
            <a:spLocks noGrp="1"/>
          </p:cNvSpPr>
          <p:nvPr>
            <p:ph type="pic" sz="quarter" idx="61"/>
          </p:nvPr>
        </p:nvSpPr>
        <p:spPr>
          <a:xfrm>
            <a:off x="4262471" y="4046538"/>
            <a:ext cx="720000" cy="720000"/>
          </a:xfrm>
          <a:prstGeom prst="rect">
            <a:avLst/>
          </a:prstGeom>
          <a:ln>
            <a:noFill/>
          </a:ln>
        </p:spPr>
        <p:txBody>
          <a:bodyPr/>
          <a:lstStyle/>
          <a:p>
            <a:endParaRPr lang="en-GB"/>
          </a:p>
        </p:txBody>
      </p:sp>
      <p:sp>
        <p:nvSpPr>
          <p:cNvPr id="51" name="Text Placeholder 2">
            <a:extLst>
              <a:ext uri="{FF2B5EF4-FFF2-40B4-BE49-F238E27FC236}">
                <a16:creationId xmlns:a16="http://schemas.microsoft.com/office/drawing/2014/main" id="{595C1BA7-441C-A475-043A-8A95C3F7E5B7}"/>
              </a:ext>
            </a:extLst>
          </p:cNvPr>
          <p:cNvSpPr>
            <a:spLocks noGrp="1"/>
          </p:cNvSpPr>
          <p:nvPr>
            <p:ph type="body" sz="quarter" idx="62"/>
          </p:nvPr>
        </p:nvSpPr>
        <p:spPr>
          <a:xfrm>
            <a:off x="5130563" y="40465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52" name="Rectangle 51">
            <a:extLst>
              <a:ext uri="{FF2B5EF4-FFF2-40B4-BE49-F238E27FC236}">
                <a16:creationId xmlns:a16="http://schemas.microsoft.com/office/drawing/2014/main" id="{25DD5A4E-73E5-4FF5-A1A6-CF1EA0813015}"/>
              </a:ext>
            </a:extLst>
          </p:cNvPr>
          <p:cNvSpPr/>
          <p:nvPr userDrawn="1"/>
        </p:nvSpPr>
        <p:spPr>
          <a:xfrm rot="10800000">
            <a:off x="4271204" y="492421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3" name="Picture Placeholder 2">
            <a:extLst>
              <a:ext uri="{FF2B5EF4-FFF2-40B4-BE49-F238E27FC236}">
                <a16:creationId xmlns:a16="http://schemas.microsoft.com/office/drawing/2014/main" id="{C916E390-EA03-07CE-A1D2-B61D56079AD7}"/>
              </a:ext>
            </a:extLst>
          </p:cNvPr>
          <p:cNvSpPr>
            <a:spLocks noGrp="1"/>
          </p:cNvSpPr>
          <p:nvPr>
            <p:ph type="pic" sz="quarter" idx="63"/>
          </p:nvPr>
        </p:nvSpPr>
        <p:spPr>
          <a:xfrm>
            <a:off x="4262471" y="5085490"/>
            <a:ext cx="720000" cy="720000"/>
          </a:xfrm>
          <a:prstGeom prst="rect">
            <a:avLst/>
          </a:prstGeom>
          <a:ln>
            <a:noFill/>
          </a:ln>
        </p:spPr>
        <p:txBody>
          <a:bodyPr/>
          <a:lstStyle/>
          <a:p>
            <a:endParaRPr lang="en-GB"/>
          </a:p>
        </p:txBody>
      </p:sp>
      <p:sp>
        <p:nvSpPr>
          <p:cNvPr id="54" name="Text Placeholder 2">
            <a:extLst>
              <a:ext uri="{FF2B5EF4-FFF2-40B4-BE49-F238E27FC236}">
                <a16:creationId xmlns:a16="http://schemas.microsoft.com/office/drawing/2014/main" id="{FF105FDE-8EAD-937F-48A6-8EB0DF9D3C62}"/>
              </a:ext>
            </a:extLst>
          </p:cNvPr>
          <p:cNvSpPr>
            <a:spLocks noGrp="1"/>
          </p:cNvSpPr>
          <p:nvPr>
            <p:ph type="body" sz="quarter" idx="64"/>
          </p:nvPr>
        </p:nvSpPr>
        <p:spPr>
          <a:xfrm>
            <a:off x="5130563" y="5085490"/>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Tree>
    <p:extLst>
      <p:ext uri="{BB962C8B-B14F-4D97-AF65-F5344CB8AC3E}">
        <p14:creationId xmlns:p14="http://schemas.microsoft.com/office/powerpoint/2010/main" val="1700555418"/>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21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sponsibilities">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a:lstStyle/>
          <a:p>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a:lstStyle/>
          <a:p>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a:lstStyle/>
          <a:p>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a:lstStyle/>
          <a:p>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a:lstStyle/>
          <a:p>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a:lstStyle/>
          <a:p>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a:lstStyle/>
          <a:p>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a:lstStyle/>
          <a:p>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a:lstStyle/>
          <a:p>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a:lstStyle/>
          <a:p>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a:lstStyle/>
          <a:p>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a:lstStyle/>
          <a:p>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6" name="Rectangle 45">
            <a:extLst>
              <a:ext uri="{FF2B5EF4-FFF2-40B4-BE49-F238E27FC236}">
                <a16:creationId xmlns:a16="http://schemas.microsoft.com/office/drawing/2014/main" id="{5796AA8C-5839-50C9-65CD-3C5A6B3C3DDC}"/>
              </a:ext>
            </a:extLst>
          </p:cNvPr>
          <p:cNvSpPr/>
          <p:nvPr userDrawn="1"/>
        </p:nvSpPr>
        <p:spPr>
          <a:xfrm>
            <a:off x="371475"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a:t>
            </a:r>
          </a:p>
        </p:txBody>
      </p:sp>
      <p:sp>
        <p:nvSpPr>
          <p:cNvPr id="47" name="Rectangle 46">
            <a:extLst>
              <a:ext uri="{FF2B5EF4-FFF2-40B4-BE49-F238E27FC236}">
                <a16:creationId xmlns:a16="http://schemas.microsoft.com/office/drawing/2014/main" id="{955E49F9-4D8F-BAC3-B9DB-270CF0EF179B}"/>
              </a:ext>
            </a:extLst>
          </p:cNvPr>
          <p:cNvSpPr/>
          <p:nvPr userDrawn="1"/>
        </p:nvSpPr>
        <p:spPr>
          <a:xfrm>
            <a:off x="2336809"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2</a:t>
            </a:r>
          </a:p>
        </p:txBody>
      </p:sp>
      <p:sp>
        <p:nvSpPr>
          <p:cNvPr id="48" name="Rectangle 47">
            <a:extLst>
              <a:ext uri="{FF2B5EF4-FFF2-40B4-BE49-F238E27FC236}">
                <a16:creationId xmlns:a16="http://schemas.microsoft.com/office/drawing/2014/main" id="{94A60AC8-4193-033D-10C9-3766F054CB7C}"/>
              </a:ext>
            </a:extLst>
          </p:cNvPr>
          <p:cNvSpPr/>
          <p:nvPr userDrawn="1"/>
        </p:nvSpPr>
        <p:spPr>
          <a:xfrm>
            <a:off x="4302143"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3</a:t>
            </a:r>
          </a:p>
        </p:txBody>
      </p:sp>
      <p:sp>
        <p:nvSpPr>
          <p:cNvPr id="49" name="Rectangle 48">
            <a:extLst>
              <a:ext uri="{FF2B5EF4-FFF2-40B4-BE49-F238E27FC236}">
                <a16:creationId xmlns:a16="http://schemas.microsoft.com/office/drawing/2014/main" id="{B6E73BA0-3143-3A59-0E4C-03003E8AD892}"/>
              </a:ext>
            </a:extLst>
          </p:cNvPr>
          <p:cNvSpPr/>
          <p:nvPr userDrawn="1"/>
        </p:nvSpPr>
        <p:spPr>
          <a:xfrm>
            <a:off x="6267477"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4</a:t>
            </a:r>
          </a:p>
        </p:txBody>
      </p:sp>
      <p:sp>
        <p:nvSpPr>
          <p:cNvPr id="50" name="Rectangle 49">
            <a:extLst>
              <a:ext uri="{FF2B5EF4-FFF2-40B4-BE49-F238E27FC236}">
                <a16:creationId xmlns:a16="http://schemas.microsoft.com/office/drawing/2014/main" id="{252E2D1E-4300-817D-8242-A5952C490A9E}"/>
              </a:ext>
            </a:extLst>
          </p:cNvPr>
          <p:cNvSpPr/>
          <p:nvPr userDrawn="1"/>
        </p:nvSpPr>
        <p:spPr>
          <a:xfrm>
            <a:off x="8232811"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5</a:t>
            </a:r>
          </a:p>
        </p:txBody>
      </p:sp>
      <p:sp>
        <p:nvSpPr>
          <p:cNvPr id="51" name="Rectangle 50">
            <a:extLst>
              <a:ext uri="{FF2B5EF4-FFF2-40B4-BE49-F238E27FC236}">
                <a16:creationId xmlns:a16="http://schemas.microsoft.com/office/drawing/2014/main" id="{91BF407E-85BD-DF1A-4101-DF2FB2C70F19}"/>
              </a:ext>
            </a:extLst>
          </p:cNvPr>
          <p:cNvSpPr/>
          <p:nvPr userDrawn="1"/>
        </p:nvSpPr>
        <p:spPr>
          <a:xfrm>
            <a:off x="10198145"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6</a:t>
            </a:r>
          </a:p>
        </p:txBody>
      </p:sp>
      <p:sp>
        <p:nvSpPr>
          <p:cNvPr id="52" name="Rectangle 51">
            <a:extLst>
              <a:ext uri="{FF2B5EF4-FFF2-40B4-BE49-F238E27FC236}">
                <a16:creationId xmlns:a16="http://schemas.microsoft.com/office/drawing/2014/main" id="{78ADF076-5970-3F76-4FBF-584152D26877}"/>
              </a:ext>
            </a:extLst>
          </p:cNvPr>
          <p:cNvSpPr/>
          <p:nvPr userDrawn="1"/>
        </p:nvSpPr>
        <p:spPr>
          <a:xfrm>
            <a:off x="369095"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7</a:t>
            </a:r>
          </a:p>
        </p:txBody>
      </p:sp>
      <p:sp>
        <p:nvSpPr>
          <p:cNvPr id="53" name="Rectangle 52">
            <a:extLst>
              <a:ext uri="{FF2B5EF4-FFF2-40B4-BE49-F238E27FC236}">
                <a16:creationId xmlns:a16="http://schemas.microsoft.com/office/drawing/2014/main" id="{33B101CD-B528-BD37-3B32-03DCD3646D8C}"/>
              </a:ext>
            </a:extLst>
          </p:cNvPr>
          <p:cNvSpPr/>
          <p:nvPr userDrawn="1"/>
        </p:nvSpPr>
        <p:spPr>
          <a:xfrm>
            <a:off x="2334429"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a:latin typeface="Montserrat" panose="00000500000000000000" pitchFamily="2" charset="0"/>
              </a:rPr>
              <a:t>8</a:t>
            </a:r>
          </a:p>
        </p:txBody>
      </p:sp>
      <p:sp>
        <p:nvSpPr>
          <p:cNvPr id="54" name="Rectangle 53">
            <a:extLst>
              <a:ext uri="{FF2B5EF4-FFF2-40B4-BE49-F238E27FC236}">
                <a16:creationId xmlns:a16="http://schemas.microsoft.com/office/drawing/2014/main" id="{9DF0FCE1-2209-11B5-D73C-BD505EF0F22F}"/>
              </a:ext>
            </a:extLst>
          </p:cNvPr>
          <p:cNvSpPr/>
          <p:nvPr userDrawn="1"/>
        </p:nvSpPr>
        <p:spPr>
          <a:xfrm>
            <a:off x="4299763"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9</a:t>
            </a:r>
          </a:p>
        </p:txBody>
      </p:sp>
      <p:sp>
        <p:nvSpPr>
          <p:cNvPr id="55" name="Rectangle 54">
            <a:extLst>
              <a:ext uri="{FF2B5EF4-FFF2-40B4-BE49-F238E27FC236}">
                <a16:creationId xmlns:a16="http://schemas.microsoft.com/office/drawing/2014/main" id="{CD4E72F4-B489-CBD7-419F-677AE4E5626E}"/>
              </a:ext>
            </a:extLst>
          </p:cNvPr>
          <p:cNvSpPr/>
          <p:nvPr userDrawn="1"/>
        </p:nvSpPr>
        <p:spPr>
          <a:xfrm>
            <a:off x="6265097"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10</a:t>
            </a:r>
          </a:p>
        </p:txBody>
      </p:sp>
      <p:sp>
        <p:nvSpPr>
          <p:cNvPr id="56" name="Rectangle 55">
            <a:extLst>
              <a:ext uri="{FF2B5EF4-FFF2-40B4-BE49-F238E27FC236}">
                <a16:creationId xmlns:a16="http://schemas.microsoft.com/office/drawing/2014/main" id="{F7BA7E38-12EC-842C-CDF7-01333C761A61}"/>
              </a:ext>
            </a:extLst>
          </p:cNvPr>
          <p:cNvSpPr/>
          <p:nvPr userDrawn="1"/>
        </p:nvSpPr>
        <p:spPr>
          <a:xfrm>
            <a:off x="8230431"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11</a:t>
            </a:r>
          </a:p>
        </p:txBody>
      </p:sp>
      <p:sp>
        <p:nvSpPr>
          <p:cNvPr id="57" name="Rectangle 56">
            <a:extLst>
              <a:ext uri="{FF2B5EF4-FFF2-40B4-BE49-F238E27FC236}">
                <a16:creationId xmlns:a16="http://schemas.microsoft.com/office/drawing/2014/main" id="{7BFF4AFE-3F0D-9205-AD63-1C71059F1C66}"/>
              </a:ext>
            </a:extLst>
          </p:cNvPr>
          <p:cNvSpPr/>
          <p:nvPr userDrawn="1"/>
        </p:nvSpPr>
        <p:spPr>
          <a:xfrm>
            <a:off x="10195765"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12</a:t>
            </a:r>
          </a:p>
        </p:txBody>
      </p:sp>
    </p:spTree>
    <p:extLst>
      <p:ext uri="{BB962C8B-B14F-4D97-AF65-F5344CB8AC3E}">
        <p14:creationId xmlns:p14="http://schemas.microsoft.com/office/powerpoint/2010/main" val="2252921883"/>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21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sponsibilities 2">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a:lstStyle/>
          <a:p>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a:lstStyle/>
          <a:p>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a:lstStyle/>
          <a:p>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a:lstStyle/>
          <a:p>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a:lstStyle/>
          <a:p>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a:lstStyle/>
          <a:p>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a:lstStyle/>
          <a:p>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a:lstStyle/>
          <a:p>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a:lstStyle/>
          <a:p>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a:lstStyle/>
          <a:p>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a:lstStyle/>
          <a:p>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a:lstStyle/>
          <a:p>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Tree>
    <p:extLst>
      <p:ext uri="{BB962C8B-B14F-4D97-AF65-F5344CB8AC3E}">
        <p14:creationId xmlns:p14="http://schemas.microsoft.com/office/powerpoint/2010/main" val="3397414772"/>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21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2747912"/>
            <a:ext cx="2700000" cy="3057576"/>
          </a:xfrm>
          <a:prstGeom prst="rect">
            <a:avLst/>
          </a:prstGeom>
        </p:spPr>
        <p:txBody>
          <a:bodyPr lIns="0" tIns="0" rIns="0" bIns="0" anchor="t" anchorCtr="1"/>
          <a:lstStyle>
            <a:lvl1pPr marL="0" indent="0" algn="ctr">
              <a:lnSpc>
                <a:spcPct val="110000"/>
              </a:lnSpc>
              <a:spcBef>
                <a:spcPts val="600"/>
              </a:spcBef>
              <a:spcAft>
                <a:spcPts val="600"/>
              </a:spcAft>
              <a:buNone/>
              <a:defRPr sz="16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5" name="Text Placeholder 3">
            <a:extLst>
              <a:ext uri="{FF2B5EF4-FFF2-40B4-BE49-F238E27FC236}">
                <a16:creationId xmlns:a16="http://schemas.microsoft.com/office/drawing/2014/main" id="{C3590549-6196-4ABC-B870-AAE9B27410F5}"/>
              </a:ext>
            </a:extLst>
          </p:cNvPr>
          <p:cNvSpPr>
            <a:spLocks noGrp="1"/>
          </p:cNvSpPr>
          <p:nvPr>
            <p:ph type="body" sz="quarter" idx="12"/>
          </p:nvPr>
        </p:nvSpPr>
        <p:spPr>
          <a:xfrm>
            <a:off x="9118144" y="2747912"/>
            <a:ext cx="2700000" cy="3057576"/>
          </a:xfrm>
          <a:prstGeom prst="rect">
            <a:avLst/>
          </a:prstGeom>
        </p:spPr>
        <p:txBody>
          <a:bodyPr lIns="0" tIns="0" rIns="0" bIns="0" anchor="t" anchorCtr="1"/>
          <a:lstStyle>
            <a:lvl1pPr marL="0" indent="0" algn="ctr">
              <a:lnSpc>
                <a:spcPct val="110000"/>
              </a:lnSpc>
              <a:spcBef>
                <a:spcPts val="600"/>
              </a:spcBef>
              <a:spcAft>
                <a:spcPts val="600"/>
              </a:spcAft>
              <a:buNone/>
              <a:defRPr sz="16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Rectangle 5">
            <a:extLst>
              <a:ext uri="{FF2B5EF4-FFF2-40B4-BE49-F238E27FC236}">
                <a16:creationId xmlns:a16="http://schemas.microsoft.com/office/drawing/2014/main" id="{2BD10579-A622-4972-A462-61CD4A1A6869}"/>
              </a:ext>
            </a:extLst>
          </p:cNvPr>
          <p:cNvSpPr/>
          <p:nvPr userDrawn="1"/>
        </p:nvSpPr>
        <p:spPr>
          <a:xfrm rot="5400000">
            <a:off x="1650465" y="4274900"/>
            <a:ext cx="3057575"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98293886-807F-BE44-B2DC-00FF7DD02AD9}"/>
              </a:ext>
            </a:extLst>
          </p:cNvPr>
          <p:cNvSpPr>
            <a:spLocks noGrp="1"/>
          </p:cNvSpPr>
          <p:nvPr>
            <p:ph type="body" sz="quarter" idx="14"/>
          </p:nvPr>
        </p:nvSpPr>
        <p:spPr>
          <a:xfrm>
            <a:off x="6202587" y="2747912"/>
            <a:ext cx="2700000" cy="3057576"/>
          </a:xfrm>
          <a:prstGeom prst="rect">
            <a:avLst/>
          </a:prstGeom>
        </p:spPr>
        <p:txBody>
          <a:bodyPr lIns="0" tIns="0" rIns="0" bIns="0" anchor="t" anchorCtr="1"/>
          <a:lstStyle>
            <a:lvl1pPr marL="0" indent="0" algn="ctr">
              <a:lnSpc>
                <a:spcPct val="110000"/>
              </a:lnSpc>
              <a:spcBef>
                <a:spcPts val="600"/>
              </a:spcBef>
              <a:spcAft>
                <a:spcPts val="600"/>
              </a:spcAft>
              <a:buNone/>
              <a:defRPr sz="16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9" name="Text Placeholder 3">
            <a:extLst>
              <a:ext uri="{FF2B5EF4-FFF2-40B4-BE49-F238E27FC236}">
                <a16:creationId xmlns:a16="http://schemas.microsoft.com/office/drawing/2014/main" id="{497139AB-2DAB-BA85-C7DA-25E46F3E7370}"/>
              </a:ext>
            </a:extLst>
          </p:cNvPr>
          <p:cNvSpPr>
            <a:spLocks noGrp="1"/>
          </p:cNvSpPr>
          <p:nvPr>
            <p:ph type="body" sz="quarter" idx="15"/>
          </p:nvPr>
        </p:nvSpPr>
        <p:spPr>
          <a:xfrm>
            <a:off x="3287031" y="2747912"/>
            <a:ext cx="2700000" cy="3057576"/>
          </a:xfrm>
          <a:prstGeom prst="rect">
            <a:avLst/>
          </a:prstGeom>
        </p:spPr>
        <p:txBody>
          <a:bodyPr lIns="0" tIns="0" rIns="0" bIns="0" anchor="t" anchorCtr="1"/>
          <a:lstStyle>
            <a:lvl1pPr marL="0" indent="0" algn="ctr">
              <a:lnSpc>
                <a:spcPct val="110000"/>
              </a:lnSpc>
              <a:spcBef>
                <a:spcPts val="600"/>
              </a:spcBef>
              <a:spcAft>
                <a:spcPts val="600"/>
              </a:spcAft>
              <a:buNone/>
              <a:defRPr sz="16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0" name="Rectangle 9">
            <a:extLst>
              <a:ext uri="{FF2B5EF4-FFF2-40B4-BE49-F238E27FC236}">
                <a16:creationId xmlns:a16="http://schemas.microsoft.com/office/drawing/2014/main" id="{33F3352B-7E8F-0386-EB1D-54833B15EF2A}"/>
              </a:ext>
            </a:extLst>
          </p:cNvPr>
          <p:cNvSpPr/>
          <p:nvPr userDrawn="1"/>
        </p:nvSpPr>
        <p:spPr>
          <a:xfrm rot="5400000">
            <a:off x="4566021" y="4274900"/>
            <a:ext cx="3057575"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Rectangle 10">
            <a:extLst>
              <a:ext uri="{FF2B5EF4-FFF2-40B4-BE49-F238E27FC236}">
                <a16:creationId xmlns:a16="http://schemas.microsoft.com/office/drawing/2014/main" id="{2B874CD4-40F2-2A6C-BDC8-4DEA460A930C}"/>
              </a:ext>
            </a:extLst>
          </p:cNvPr>
          <p:cNvSpPr/>
          <p:nvPr userDrawn="1"/>
        </p:nvSpPr>
        <p:spPr>
          <a:xfrm rot="5400000">
            <a:off x="7481577" y="4274900"/>
            <a:ext cx="3057575"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2" name="Rectangle 11">
            <a:extLst>
              <a:ext uri="{FF2B5EF4-FFF2-40B4-BE49-F238E27FC236}">
                <a16:creationId xmlns:a16="http://schemas.microsoft.com/office/drawing/2014/main" id="{A07F3154-5B5D-FD61-127A-97F218B76083}"/>
              </a:ext>
            </a:extLst>
          </p:cNvPr>
          <p:cNvSpPr/>
          <p:nvPr userDrawn="1"/>
        </p:nvSpPr>
        <p:spPr>
          <a:xfrm>
            <a:off x="369673" y="2640799"/>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7" name="Text Placeholder 3">
            <a:extLst>
              <a:ext uri="{FF2B5EF4-FFF2-40B4-BE49-F238E27FC236}">
                <a16:creationId xmlns:a16="http://schemas.microsoft.com/office/drawing/2014/main" id="{12D95234-1866-4A92-8772-2EB7BDAD0D71}"/>
              </a:ext>
            </a:extLst>
          </p:cNvPr>
          <p:cNvSpPr>
            <a:spLocks noGrp="1"/>
          </p:cNvSpPr>
          <p:nvPr>
            <p:ph type="body" sz="quarter" idx="16"/>
          </p:nvPr>
        </p:nvSpPr>
        <p:spPr>
          <a:xfrm>
            <a:off x="373856" y="1766052"/>
            <a:ext cx="2700000" cy="803633"/>
          </a:xfrm>
          <a:prstGeom prst="rect">
            <a:avLst/>
          </a:prstGeom>
        </p:spPr>
        <p:txBody>
          <a:bodyPr lIns="0" tIns="0" rIns="0" bIns="0" anchor="ctr" anchorCtr="0"/>
          <a:lstStyle>
            <a:lvl1pPr marL="0" indent="0" algn="ctr">
              <a:lnSpc>
                <a:spcPct val="110000"/>
              </a:lnSpc>
              <a:spcBef>
                <a:spcPts val="600"/>
              </a:spcBef>
              <a:spcAft>
                <a:spcPts val="600"/>
              </a:spcAft>
              <a:buNone/>
              <a:defRPr sz="2400">
                <a:solidFill>
                  <a:schemeClr val="accent1"/>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8" name="Text Placeholder 3">
            <a:extLst>
              <a:ext uri="{FF2B5EF4-FFF2-40B4-BE49-F238E27FC236}">
                <a16:creationId xmlns:a16="http://schemas.microsoft.com/office/drawing/2014/main" id="{D68B0802-12D4-223B-E878-17B24097BBCD}"/>
              </a:ext>
            </a:extLst>
          </p:cNvPr>
          <p:cNvSpPr>
            <a:spLocks noGrp="1"/>
          </p:cNvSpPr>
          <p:nvPr>
            <p:ph type="body" sz="quarter" idx="17"/>
          </p:nvPr>
        </p:nvSpPr>
        <p:spPr>
          <a:xfrm>
            <a:off x="9120525" y="1766052"/>
            <a:ext cx="2700000" cy="803633"/>
          </a:xfrm>
          <a:prstGeom prst="rect">
            <a:avLst/>
          </a:prstGeom>
        </p:spPr>
        <p:txBody>
          <a:bodyPr lIns="0" tIns="0" rIns="0" bIns="0" anchor="ctr" anchorCtr="0"/>
          <a:lstStyle>
            <a:lvl1pPr marL="0" indent="0" algn="ctr">
              <a:lnSpc>
                <a:spcPct val="110000"/>
              </a:lnSpc>
              <a:spcBef>
                <a:spcPts val="600"/>
              </a:spcBef>
              <a:spcAft>
                <a:spcPts val="600"/>
              </a:spcAft>
              <a:buNone/>
              <a:defRPr sz="2400">
                <a:solidFill>
                  <a:schemeClr val="accent1"/>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9" name="Text Placeholder 3">
            <a:extLst>
              <a:ext uri="{FF2B5EF4-FFF2-40B4-BE49-F238E27FC236}">
                <a16:creationId xmlns:a16="http://schemas.microsoft.com/office/drawing/2014/main" id="{58A46F8B-CB17-56FC-23AB-37E1EA19F94F}"/>
              </a:ext>
            </a:extLst>
          </p:cNvPr>
          <p:cNvSpPr>
            <a:spLocks noGrp="1"/>
          </p:cNvSpPr>
          <p:nvPr>
            <p:ph type="body" sz="quarter" idx="18"/>
          </p:nvPr>
        </p:nvSpPr>
        <p:spPr>
          <a:xfrm>
            <a:off x="6204968" y="1766052"/>
            <a:ext cx="2700000" cy="803633"/>
          </a:xfrm>
          <a:prstGeom prst="rect">
            <a:avLst/>
          </a:prstGeom>
        </p:spPr>
        <p:txBody>
          <a:bodyPr lIns="0" tIns="0" rIns="0" bIns="0" anchor="ctr" anchorCtr="0"/>
          <a:lstStyle>
            <a:lvl1pPr marL="0" indent="0" algn="ctr">
              <a:lnSpc>
                <a:spcPct val="110000"/>
              </a:lnSpc>
              <a:spcBef>
                <a:spcPts val="600"/>
              </a:spcBef>
              <a:spcAft>
                <a:spcPts val="600"/>
              </a:spcAft>
              <a:buNone/>
              <a:defRPr sz="2400">
                <a:solidFill>
                  <a:schemeClr val="accent1"/>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20" name="Text Placeholder 3">
            <a:extLst>
              <a:ext uri="{FF2B5EF4-FFF2-40B4-BE49-F238E27FC236}">
                <a16:creationId xmlns:a16="http://schemas.microsoft.com/office/drawing/2014/main" id="{1D02001E-9853-C12E-DE63-A8F3529A4AB7}"/>
              </a:ext>
            </a:extLst>
          </p:cNvPr>
          <p:cNvSpPr>
            <a:spLocks noGrp="1"/>
          </p:cNvSpPr>
          <p:nvPr>
            <p:ph type="body" sz="quarter" idx="19"/>
          </p:nvPr>
        </p:nvSpPr>
        <p:spPr>
          <a:xfrm>
            <a:off x="3289412" y="1766052"/>
            <a:ext cx="2700000" cy="803633"/>
          </a:xfrm>
          <a:prstGeom prst="rect">
            <a:avLst/>
          </a:prstGeom>
        </p:spPr>
        <p:txBody>
          <a:bodyPr lIns="0" tIns="0" rIns="0" bIns="0" anchor="ctr" anchorCtr="0"/>
          <a:lstStyle>
            <a:lvl1pPr marL="0" indent="0" algn="ctr">
              <a:lnSpc>
                <a:spcPct val="110000"/>
              </a:lnSpc>
              <a:spcBef>
                <a:spcPts val="600"/>
              </a:spcBef>
              <a:spcAft>
                <a:spcPts val="600"/>
              </a:spcAft>
              <a:buNone/>
              <a:defRPr sz="2400">
                <a:solidFill>
                  <a:schemeClr val="accent1"/>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43337009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048511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5" name="Text Placeholder 3">
            <a:extLst>
              <a:ext uri="{FF2B5EF4-FFF2-40B4-BE49-F238E27FC236}">
                <a16:creationId xmlns:a16="http://schemas.microsoft.com/office/drawing/2014/main" id="{C3590549-6196-4ABC-B870-AAE9B27410F5}"/>
              </a:ext>
            </a:extLst>
          </p:cNvPr>
          <p:cNvSpPr>
            <a:spLocks noGrp="1"/>
          </p:cNvSpPr>
          <p:nvPr>
            <p:ph type="body" sz="quarter" idx="12"/>
          </p:nvPr>
        </p:nvSpPr>
        <p:spPr>
          <a:xfrm>
            <a:off x="6453982"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Rectangle 5">
            <a:extLst>
              <a:ext uri="{FF2B5EF4-FFF2-40B4-BE49-F238E27FC236}">
                <a16:creationId xmlns:a16="http://schemas.microsoft.com/office/drawing/2014/main" id="{2BD10579-A622-4972-A462-61CD4A1A6869}"/>
              </a:ext>
            </a:extLst>
          </p:cNvPr>
          <p:cNvSpPr/>
          <p:nvPr userDrawn="1"/>
        </p:nvSpPr>
        <p:spPr>
          <a:xfrm rot="5400000">
            <a:off x="4040981" y="3695957"/>
            <a:ext cx="4110037"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Tree>
    <p:extLst>
      <p:ext uri="{BB962C8B-B14F-4D97-AF65-F5344CB8AC3E}">
        <p14:creationId xmlns:p14="http://schemas.microsoft.com/office/powerpoint/2010/main" val="134181733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EC9970A-5E03-4BBB-B37E-1854A0A14264}"/>
              </a:ext>
            </a:extLst>
          </p:cNvPr>
          <p:cNvSpPr>
            <a:spLocks noGrp="1"/>
          </p:cNvSpPr>
          <p:nvPr>
            <p:ph type="pic" sz="quarter" idx="13"/>
          </p:nvPr>
        </p:nvSpPr>
        <p:spPr>
          <a:xfrm>
            <a:off x="1703556"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7786063"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8" name="Title 1">
            <a:extLst>
              <a:ext uri="{FF2B5EF4-FFF2-40B4-BE49-F238E27FC236}">
                <a16:creationId xmlns:a16="http://schemas.microsoft.com/office/drawing/2014/main" id="{1D45252A-2544-4972-A75F-5E88A326BA2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9" name="Rectangle 8">
            <a:extLst>
              <a:ext uri="{FF2B5EF4-FFF2-40B4-BE49-F238E27FC236}">
                <a16:creationId xmlns:a16="http://schemas.microsoft.com/office/drawing/2014/main" id="{C813EBE2-283C-48D7-B7A2-D6A9AC78D09D}"/>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Text Placeholder 3">
            <a:extLst>
              <a:ext uri="{FF2B5EF4-FFF2-40B4-BE49-F238E27FC236}">
                <a16:creationId xmlns:a16="http://schemas.microsoft.com/office/drawing/2014/main" id="{BDDCA6F3-47E1-43CC-B247-20086F25EFAD}"/>
              </a:ext>
            </a:extLst>
          </p:cNvPr>
          <p:cNvSpPr>
            <a:spLocks noGrp="1"/>
          </p:cNvSpPr>
          <p:nvPr>
            <p:ph type="body" sz="quarter" idx="11"/>
          </p:nvPr>
        </p:nvSpPr>
        <p:spPr>
          <a:xfrm>
            <a:off x="371475"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4" name="Text Placeholder 3">
            <a:extLst>
              <a:ext uri="{FF2B5EF4-FFF2-40B4-BE49-F238E27FC236}">
                <a16:creationId xmlns:a16="http://schemas.microsoft.com/office/drawing/2014/main" id="{7CF1B826-6637-47F7-861B-CD856EB3B5A1}"/>
              </a:ext>
            </a:extLst>
          </p:cNvPr>
          <p:cNvSpPr>
            <a:spLocks noGrp="1"/>
          </p:cNvSpPr>
          <p:nvPr>
            <p:ph type="body" sz="quarter" idx="12"/>
          </p:nvPr>
        </p:nvSpPr>
        <p:spPr>
          <a:xfrm>
            <a:off x="6453982"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4284391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8604845" cy="2737409"/>
          </a:xfrm>
          <a:prstGeom prst="rect">
            <a:avLst/>
          </a:prstGeom>
        </p:spPr>
        <p:txBody>
          <a:bodyPr lIns="0" tIns="0" rIns="0" bIns="180000" anchor="b" anchorCtr="0"/>
          <a:lstStyle>
            <a:lvl1pPr>
              <a:lnSpc>
                <a:spcPct val="110000"/>
              </a:lnSpc>
              <a:spcBef>
                <a:spcPts val="600"/>
              </a:spcBef>
              <a:spcAft>
                <a:spcPts val="600"/>
              </a:spcAft>
              <a:defRPr sz="3200">
                <a:solidFill>
                  <a:srgbClr val="2D2D2C"/>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4" y="4150284"/>
            <a:ext cx="8613085"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4" y="4186284"/>
            <a:ext cx="8617577"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2371506716"/>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12024062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12240620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95953855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101379836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5907058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7F5DD71-E7A9-446F-BB5D-E37643B41778}"/>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anchor="b" anchorCtr="0"/>
          <a:lstStyle>
            <a:lvl1pPr>
              <a:lnSpc>
                <a:spcPct val="110000"/>
              </a:lnSpc>
              <a:spcBef>
                <a:spcPts val="600"/>
              </a:spcBef>
              <a:spcAft>
                <a:spcPts val="600"/>
              </a:spcAft>
              <a:defRPr sz="3200">
                <a:solidFill>
                  <a:srgbClr val="FFFFFF"/>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221149282"/>
      </p:ext>
    </p:extLst>
  </p:cSld>
  <p:clrMapOvr>
    <a:masterClrMapping/>
  </p:clrMapOvr>
  <p:extLst>
    <p:ext uri="{DCECCB84-F9BA-43D5-87BE-67443E8EF086}">
      <p15:sldGuideLst xmlns:p15="http://schemas.microsoft.com/office/powerpoint/2012/main">
        <p15:guide id="2" orient="horz" pos="89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www.senedd.cymru  |  www.senedd.wales</a:t>
            </a:r>
            <a:endParaRPr lang="en-GB" sz="1400">
              <a:solidFill>
                <a:srgbClr val="FFFFFF"/>
              </a:solidFill>
            </a:endParaRPr>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Senedd</a:t>
            </a:r>
            <a:endParaRPr lang="en-GB" sz="1400">
              <a:solidFill>
                <a:srgbClr val="FFFFFF"/>
              </a:solidFill>
            </a:endParaRPr>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21" name="Title 1">
            <a:extLst>
              <a:ext uri="{FF2B5EF4-FFF2-40B4-BE49-F238E27FC236}">
                <a16:creationId xmlns:a16="http://schemas.microsoft.com/office/drawing/2014/main" id="{4D3DDF90-2B42-4713-AF68-0E5332AB99F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28" name="Rectangle 27">
            <a:extLst>
              <a:ext uri="{FF2B5EF4-FFF2-40B4-BE49-F238E27FC236}">
                <a16:creationId xmlns:a16="http://schemas.microsoft.com/office/drawing/2014/main" id="{DDBDDED6-DA9D-4284-A90B-6CD82958D638}"/>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9" name="Text Placeholder 3">
            <a:extLst>
              <a:ext uri="{FF2B5EF4-FFF2-40B4-BE49-F238E27FC236}">
                <a16:creationId xmlns:a16="http://schemas.microsoft.com/office/drawing/2014/main" id="{59CE7BFF-31D0-4CF9-8F1B-9DA852746552}"/>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33" name="Picture Placeholder 2">
            <a:extLst>
              <a:ext uri="{FF2B5EF4-FFF2-40B4-BE49-F238E27FC236}">
                <a16:creationId xmlns:a16="http://schemas.microsoft.com/office/drawing/2014/main" id="{50BBD88D-D9C5-4FF7-8927-E6447D8C0939}"/>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182976393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98966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600">
                <a:solidFill>
                  <a:srgbClr val="FFFFFF"/>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C7392C06-AD70-4BA5-9FEB-E67B061D532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59914336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600" noProof="0">
                <a:solidFill>
                  <a:srgbClr val="FFFFFF"/>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CF884398-DCEF-4BEE-9563-496C2C8DE96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373633823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Campaigning</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64357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Campaigning</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26635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6"/>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6824328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2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25.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24.png"/><Relationship Id="rId5" Type="http://schemas.openxmlformats.org/officeDocument/2006/relationships/slideLayout" Target="../slideLayouts/slideLayout57.xml"/><Relationship Id="rId10" Type="http://schemas.openxmlformats.org/officeDocument/2006/relationships/theme" Target="../theme/theme3.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a:t>Campaigning</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2" r:id="rId1"/>
    <p:sldLayoutId id="2147483691" r:id="rId2"/>
    <p:sldLayoutId id="2147483649" r:id="rId3"/>
    <p:sldLayoutId id="2147484117" r:id="rId4"/>
    <p:sldLayoutId id="2147483650" r:id="rId5"/>
    <p:sldLayoutId id="2147483683" r:id="rId6"/>
    <p:sldLayoutId id="2147483661" r:id="rId7"/>
    <p:sldLayoutId id="2147483686" r:id="rId8"/>
    <p:sldLayoutId id="2147483662" r:id="rId9"/>
    <p:sldLayoutId id="2147483684" r:id="rId10"/>
    <p:sldLayoutId id="2147483663" r:id="rId11"/>
    <p:sldLayoutId id="2147483685" r:id="rId12"/>
    <p:sldLayoutId id="2147483651" r:id="rId13"/>
    <p:sldLayoutId id="2147483665" r:id="rId14"/>
    <p:sldLayoutId id="2147483671" r:id="rId15"/>
    <p:sldLayoutId id="2147483667" r:id="rId16"/>
    <p:sldLayoutId id="2147483672" r:id="rId17"/>
    <p:sldLayoutId id="2147484118" r:id="rId18"/>
    <p:sldLayoutId id="2147483664" r:id="rId19"/>
    <p:sldLayoutId id="2147483666" r:id="rId20"/>
    <p:sldLayoutId id="2147483652" r:id="rId21"/>
    <p:sldLayoutId id="2147483681" r:id="rId22"/>
    <p:sldLayoutId id="2147483669" r:id="rId23"/>
    <p:sldLayoutId id="2147483668" r:id="rId24"/>
    <p:sldLayoutId id="2147483670" r:id="rId25"/>
    <p:sldLayoutId id="2147483676" r:id="rId26"/>
    <p:sldLayoutId id="2147483675" r:id="rId27"/>
    <p:sldLayoutId id="2147483674" r:id="rId28"/>
    <p:sldLayoutId id="2147483679" r:id="rId29"/>
    <p:sldLayoutId id="2147483687" r:id="rId30"/>
    <p:sldLayoutId id="2147484119" r:id="rId31"/>
    <p:sldLayoutId id="2147483688" r:id="rId32"/>
    <p:sldLayoutId id="2147483680" r:id="rId33"/>
    <p:sldLayoutId id="2147483689" r:id="rId34"/>
    <p:sldLayoutId id="2147483678" r:id="rId35"/>
    <p:sldLayoutId id="2147483690" r:id="rId36"/>
    <p:sldLayoutId id="2147483693" r:id="rId37"/>
    <p:sldLayoutId id="2147483694" r:id="rId38"/>
    <p:sldLayoutId id="2147483695" r:id="rId39"/>
    <p:sldLayoutId id="2147483696" r:id="rId40"/>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14"/>
          <a:srcRect/>
          <a:stretch/>
        </p:blipFill>
        <p:spPr>
          <a:xfrm>
            <a:off x="360360" y="6136255"/>
            <a:ext cx="2244712" cy="360000"/>
          </a:xfrm>
          <a:prstGeom prst="rect">
            <a:avLst/>
          </a:prstGeom>
        </p:spPr>
      </p:pic>
    </p:spTree>
    <p:extLst>
      <p:ext uri="{BB962C8B-B14F-4D97-AF65-F5344CB8AC3E}">
        <p14:creationId xmlns:p14="http://schemas.microsoft.com/office/powerpoint/2010/main" val="2232543518"/>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3" r:id="rId9"/>
    <p:sldLayoutId id="2147484140" r:id="rId10"/>
    <p:sldLayoutId id="2147484141" r:id="rId11"/>
    <p:sldLayoutId id="21474841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26B43"/>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C90774"/>
        </a:solidFill>
        <a:effectLst/>
      </p:bgPr>
    </p:bg>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1312A811-944E-4DDB-A10C-B2BA3EE0A853}"/>
              </a:ext>
            </a:extLst>
          </p:cNvPr>
          <p:cNvPicPr>
            <a:picLocks noChangeAspect="1"/>
          </p:cNvPicPr>
          <p:nvPr userDrawn="1"/>
        </p:nvPicPr>
        <p:blipFill>
          <a:blip r:embed="rId11">
            <a:alphaModFix/>
          </a:blip>
          <a:stretch>
            <a:fillRect/>
          </a:stretch>
        </p:blipFill>
        <p:spPr>
          <a:xfrm>
            <a:off x="360360" y="6136255"/>
            <a:ext cx="2244705" cy="360000"/>
          </a:xfrm>
          <a:prstGeom prst="rect">
            <a:avLst/>
          </a:prstGeom>
          <a:noFill/>
          <a:ln>
            <a:noFill/>
          </a:ln>
        </p:spPr>
      </p:pic>
      <p:pic>
        <p:nvPicPr>
          <p:cNvPr id="3" name="Picture 2">
            <a:extLst>
              <a:ext uri="{FF2B5EF4-FFF2-40B4-BE49-F238E27FC236}">
                <a16:creationId xmlns:a16="http://schemas.microsoft.com/office/drawing/2014/main" id="{B9FA36A6-D0AC-47D1-AC5D-0819344313CB}"/>
              </a:ext>
            </a:extLst>
          </p:cNvPr>
          <p:cNvPicPr>
            <a:picLocks noChangeAspect="1"/>
          </p:cNvPicPr>
          <p:nvPr userDrawn="1"/>
        </p:nvPicPr>
        <p:blipFill>
          <a:blip r:embed="rId12"/>
          <a:stretch>
            <a:fillRect/>
          </a:stretch>
        </p:blipFill>
        <p:spPr>
          <a:xfrm>
            <a:off x="5688000" y="0"/>
            <a:ext cx="6516927" cy="6858000"/>
          </a:xfrm>
          <a:prstGeom prst="rect">
            <a:avLst/>
          </a:prstGeom>
        </p:spPr>
      </p:pic>
    </p:spTree>
    <p:extLst>
      <p:ext uri="{BB962C8B-B14F-4D97-AF65-F5344CB8AC3E}">
        <p14:creationId xmlns:p14="http://schemas.microsoft.com/office/powerpoint/2010/main" val="1953722420"/>
      </p:ext>
    </p:extLst>
  </p:cSld>
  <p:clrMap bg1="lt1" tx1="dk1" bg2="lt2" tx2="dk2" accent1="accent1" accent2="accent2" accent3="accent3" accent4="accent4" accent5="accent5" accent6="accent6" hlink="hlink" folHlink="folHlink"/>
  <p:sldLayoutIdLst>
    <p:sldLayoutId id="2147483721" r:id="rId1"/>
    <p:sldLayoutId id="2147483720" r:id="rId2"/>
    <p:sldLayoutId id="2147483673" r:id="rId3"/>
    <p:sldLayoutId id="2147483718" r:id="rId4"/>
    <p:sldLayoutId id="2147483703" r:id="rId5"/>
    <p:sldLayoutId id="2147484128" r:id="rId6"/>
    <p:sldLayoutId id="2147484129" r:id="rId7"/>
    <p:sldLayoutId id="2147483698" r:id="rId8"/>
    <p:sldLayoutId id="214748369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userDrawn="1">
          <p15:clr>
            <a:srgbClr val="FFFFFF"/>
          </p15:clr>
        </p15:guide>
        <p15:guide id="2" orient="horz" pos="210" userDrawn="1">
          <p15:clr>
            <a:srgbClr val="FFFFFF"/>
          </p15:clr>
        </p15:guide>
        <p15:guide id="3" orient="horz" pos="3634" userDrawn="1">
          <p15:clr>
            <a:srgbClr val="FFFFFF"/>
          </p15:clr>
        </p15:guide>
        <p15:guide id="4" pos="3840" userDrawn="1">
          <p15:clr>
            <a:srgbClr val="FFFFFF"/>
          </p15:clr>
        </p15:guide>
        <p15:guide id="5" orient="horz" pos="2160" userDrawn="1">
          <p15:clr>
            <a:srgbClr val="FFFFFF"/>
          </p15:clr>
        </p15:guide>
        <p15:guide id="6" orient="horz" pos="1230" userDrawn="1">
          <p15:clr>
            <a:srgbClr val="A4A3A4"/>
          </p15:clr>
        </p15:guide>
        <p15:guide id="7" pos="3613" userDrawn="1">
          <p15:clr>
            <a:srgbClr val="FFFFF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4.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7.png"/><Relationship Id="rId5" Type="http://schemas.microsoft.com/office/2007/relationships/hdphoto" Target="../media/hdphoto1.wdp"/><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7.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7.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7.xml"/><Relationship Id="rId1" Type="http://schemas.openxmlformats.org/officeDocument/2006/relationships/video" Target="https://player.vimeo.com/video/1121829010?app_id=122963" TargetMode="External"/><Relationship Id="rId5" Type="http://schemas.openxmlformats.org/officeDocument/2006/relationships/image" Target="../media/image49.jpe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xml"/><Relationship Id="rId1" Type="http://schemas.openxmlformats.org/officeDocument/2006/relationships/video" Target="https://www.youtube.com/embed/yf68w09H3Hg?list=PLm0G6YKL5VxICxsda9-6SoIfmA6SLiVHr" TargetMode="Externa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2BFFC07-E828-EB4C-ACED-BFD41C5FC9C3}"/>
              </a:ext>
              <a:ext uri="{C183D7F6-B498-43B3-948B-1728B52AA6E4}">
                <adec:decorative xmlns:adec="http://schemas.microsoft.com/office/drawing/2017/decorative" val="1"/>
              </a:ext>
            </a:extLst>
          </p:cNvPr>
          <p:cNvSpPr>
            <a:spLocks noGrp="1"/>
          </p:cNvSpPr>
          <p:nvPr>
            <p:ph type="body" sz="quarter" idx="15"/>
          </p:nvPr>
        </p:nvSpPr>
        <p:spPr/>
        <p:txBody>
          <a:bodyPr/>
          <a:lstStyle/>
          <a:p>
            <a:r>
              <a:rPr lang="en-US"/>
              <a:t>WELCOME TO YOUR VOTE</a:t>
            </a:r>
          </a:p>
        </p:txBody>
      </p:sp>
      <p:sp>
        <p:nvSpPr>
          <p:cNvPr id="17" name="Text Placeholder 16">
            <a:extLst>
              <a:ext uri="{FF2B5EF4-FFF2-40B4-BE49-F238E27FC236}">
                <a16:creationId xmlns:a16="http://schemas.microsoft.com/office/drawing/2014/main" id="{E8537B87-F8BE-BB41-9DCC-C33CAA9F66AF}"/>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a:t>WELCOME TO</a:t>
            </a:r>
          </a:p>
          <a:p>
            <a:endParaRPr lang="en-US"/>
          </a:p>
        </p:txBody>
      </p:sp>
      <p:sp>
        <p:nvSpPr>
          <p:cNvPr id="18" name="Text Placeholder 17">
            <a:extLst>
              <a:ext uri="{FF2B5EF4-FFF2-40B4-BE49-F238E27FC236}">
                <a16:creationId xmlns:a16="http://schemas.microsoft.com/office/drawing/2014/main" id="{90C3D47D-8DE8-4B4A-B982-F96FD4FA9DC4}"/>
              </a:ext>
              <a:ext uri="{C183D7F6-B498-43B3-948B-1728B52AA6E4}">
                <adec:decorative xmlns:adec="http://schemas.microsoft.com/office/drawing/2017/decorative" val="1"/>
              </a:ext>
            </a:extLst>
          </p:cNvPr>
          <p:cNvSpPr>
            <a:spLocks noGrp="1"/>
          </p:cNvSpPr>
          <p:nvPr>
            <p:ph type="body" sz="quarter" idx="11"/>
          </p:nvPr>
        </p:nvSpPr>
        <p:spPr/>
        <p:txBody>
          <a:bodyPr/>
          <a:lstStyle/>
          <a:p>
            <a:r>
              <a:rPr lang="en-US"/>
              <a:t>WELCOME TO</a:t>
            </a:r>
          </a:p>
          <a:p>
            <a:endParaRPr lang="en-US"/>
          </a:p>
        </p:txBody>
      </p:sp>
      <p:sp>
        <p:nvSpPr>
          <p:cNvPr id="19" name="Text Placeholder 18">
            <a:extLst>
              <a:ext uri="{FF2B5EF4-FFF2-40B4-BE49-F238E27FC236}">
                <a16:creationId xmlns:a16="http://schemas.microsoft.com/office/drawing/2014/main" id="{8BE40216-F82A-DA42-B70D-D53A9D8A3E2B}"/>
              </a:ext>
              <a:ext uri="{C183D7F6-B498-43B3-948B-1728B52AA6E4}">
                <adec:decorative xmlns:adec="http://schemas.microsoft.com/office/drawing/2017/decorative" val="1"/>
              </a:ext>
            </a:extLst>
          </p:cNvPr>
          <p:cNvSpPr>
            <a:spLocks noGrp="1"/>
          </p:cNvSpPr>
          <p:nvPr>
            <p:ph type="body" sz="quarter" idx="12"/>
          </p:nvPr>
        </p:nvSpPr>
        <p:spPr/>
        <p:txBody>
          <a:bodyPr/>
          <a:lstStyle/>
          <a:p>
            <a:r>
              <a:rPr lang="en-US"/>
              <a:t>WELCOME TO</a:t>
            </a:r>
          </a:p>
          <a:p>
            <a:endParaRPr lang="en-US"/>
          </a:p>
        </p:txBody>
      </p:sp>
      <p:sp>
        <p:nvSpPr>
          <p:cNvPr id="20" name="Text Placeholder 19">
            <a:extLst>
              <a:ext uri="{FF2B5EF4-FFF2-40B4-BE49-F238E27FC236}">
                <a16:creationId xmlns:a16="http://schemas.microsoft.com/office/drawing/2014/main" id="{400F8EB5-6449-5A4F-9096-5C0771BAAA73}"/>
              </a:ext>
              <a:ext uri="{C183D7F6-B498-43B3-948B-1728B52AA6E4}">
                <adec:decorative xmlns:adec="http://schemas.microsoft.com/office/drawing/2017/decorative" val="1"/>
              </a:ext>
            </a:extLst>
          </p:cNvPr>
          <p:cNvSpPr>
            <a:spLocks noGrp="1"/>
          </p:cNvSpPr>
          <p:nvPr>
            <p:ph type="body" sz="quarter" idx="13"/>
          </p:nvPr>
        </p:nvSpPr>
        <p:spPr/>
        <p:txBody>
          <a:bodyPr/>
          <a:lstStyle/>
          <a:p>
            <a:r>
              <a:rPr lang="en-US"/>
              <a:t>WELCOME TO</a:t>
            </a:r>
          </a:p>
          <a:p>
            <a:endParaRPr lang="en-US"/>
          </a:p>
        </p:txBody>
      </p:sp>
      <p:sp>
        <p:nvSpPr>
          <p:cNvPr id="21" name="Text Placeholder 20">
            <a:extLst>
              <a:ext uri="{FF2B5EF4-FFF2-40B4-BE49-F238E27FC236}">
                <a16:creationId xmlns:a16="http://schemas.microsoft.com/office/drawing/2014/main" id="{8656454A-882D-DC4C-86C5-6035E61BE90B}"/>
              </a:ext>
              <a:ext uri="{C183D7F6-B498-43B3-948B-1728B52AA6E4}">
                <adec:decorative xmlns:adec="http://schemas.microsoft.com/office/drawing/2017/decorative" val="1"/>
              </a:ext>
            </a:extLst>
          </p:cNvPr>
          <p:cNvSpPr>
            <a:spLocks noGrp="1"/>
          </p:cNvSpPr>
          <p:nvPr>
            <p:ph type="body" sz="quarter" idx="14"/>
          </p:nvPr>
        </p:nvSpPr>
        <p:spPr/>
        <p:txBody>
          <a:bodyPr/>
          <a:lstStyle/>
          <a:p>
            <a:r>
              <a:rPr lang="en-US"/>
              <a:t>WELCOME TO</a:t>
            </a:r>
          </a:p>
        </p:txBody>
      </p:sp>
      <p:sp>
        <p:nvSpPr>
          <p:cNvPr id="8" name="Content Placeholder 2">
            <a:extLst>
              <a:ext uri="{C183D7F6-B498-43B3-948B-1728B52AA6E4}">
                <adec:decorative xmlns:adec="http://schemas.microsoft.com/office/drawing/2017/decorative" val="1"/>
              </a:ext>
            </a:extLst>
          </p:cNvPr>
          <p:cNvSpPr>
            <a:spLocks noGrp="1"/>
          </p:cNvSpPr>
          <p:nvPr>
            <p:ph idx="1"/>
          </p:nvPr>
        </p:nvSpPr>
        <p:spPr>
          <a:xfrm>
            <a:off x="659241" y="5153139"/>
            <a:ext cx="5257800" cy="796938"/>
          </a:xfrm>
        </p:spPr>
        <p:txBody>
          <a:bodyPr vert="horz" lIns="91440" tIns="45720" rIns="91440" bIns="45720" rtlCol="0" anchor="t">
            <a:noAutofit/>
          </a:bodyPr>
          <a:lstStyle/>
          <a:p>
            <a:r>
              <a:rPr lang="en-GB">
                <a:latin typeface="Montserrat"/>
                <a:cs typeface="Futura Medium"/>
              </a:rPr>
              <a:t>Senedd Election 2026:</a:t>
            </a:r>
            <a:br>
              <a:rPr lang="en-GB">
                <a:latin typeface="Montserrat"/>
                <a:cs typeface="Futura Medium"/>
              </a:rPr>
            </a:br>
            <a:r>
              <a:rPr lang="en-GB">
                <a:latin typeface="Montserrat"/>
                <a:cs typeface="Futura Medium"/>
              </a:rPr>
              <a:t>Short Activities</a:t>
            </a:r>
          </a:p>
        </p:txBody>
      </p:sp>
    </p:spTree>
    <p:extLst>
      <p:ext uri="{BB962C8B-B14F-4D97-AF65-F5344CB8AC3E}">
        <p14:creationId xmlns:p14="http://schemas.microsoft.com/office/powerpoint/2010/main" val="366425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03E15-86D2-0206-E4FF-5D2998E8FED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E605E22-CE68-CE8E-3474-6D4A32CC7B36}"/>
              </a:ext>
            </a:extLst>
          </p:cNvPr>
          <p:cNvSpPr>
            <a:spLocks noGrp="1"/>
          </p:cNvSpPr>
          <p:nvPr>
            <p:ph type="title"/>
          </p:nvPr>
        </p:nvSpPr>
        <p:spPr>
          <a:xfrm>
            <a:off x="280516" y="389299"/>
            <a:ext cx="6332625" cy="4217459"/>
          </a:xfrm>
        </p:spPr>
        <p:txBody>
          <a:bodyPr anchor="t">
            <a:normAutofit/>
          </a:bodyPr>
          <a:lstStyle/>
          <a:p>
            <a:r>
              <a:rPr lang="en-GB" sz="4800">
                <a:latin typeface="Montserrat ExtraBold"/>
              </a:rPr>
              <a:t>2. You can vote in Senedd elections when you're 14.</a:t>
            </a:r>
          </a:p>
        </p:txBody>
      </p:sp>
      <p:sp>
        <p:nvSpPr>
          <p:cNvPr id="6" name="Footer Placeholder 5">
            <a:extLst>
              <a:ext uri="{FF2B5EF4-FFF2-40B4-BE49-F238E27FC236}">
                <a16:creationId xmlns:a16="http://schemas.microsoft.com/office/drawing/2014/main" id="{C6C73EA7-253C-166B-CE0D-87CD51D34296}"/>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
        <p:nvSpPr>
          <p:cNvPr id="3" name="Title 6">
            <a:extLst>
              <a:ext uri="{FF2B5EF4-FFF2-40B4-BE49-F238E27FC236}">
                <a16:creationId xmlns:a16="http://schemas.microsoft.com/office/drawing/2014/main" id="{F9C96151-BC20-A80C-597D-343471A95241}"/>
              </a:ext>
            </a:extLst>
          </p:cNvPr>
          <p:cNvSpPr txBox="1">
            <a:spLocks/>
          </p:cNvSpPr>
          <p:nvPr/>
        </p:nvSpPr>
        <p:spPr>
          <a:xfrm>
            <a:off x="280516" y="3696199"/>
            <a:ext cx="6332625" cy="26859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r>
              <a:rPr lang="en-GB">
                <a:solidFill>
                  <a:schemeClr val="bg1"/>
                </a:solidFill>
              </a:rPr>
              <a:t>False</a:t>
            </a:r>
            <a:r>
              <a:rPr lang="en-GB" b="0">
                <a:solidFill>
                  <a:schemeClr val="bg1"/>
                </a:solidFill>
              </a:rPr>
              <a:t>✘</a:t>
            </a:r>
            <a:r>
              <a:rPr lang="en-GB">
                <a:solidFill>
                  <a:schemeClr val="bg1"/>
                </a:solidFill>
              </a:rPr>
              <a:t> </a:t>
            </a:r>
          </a:p>
        </p:txBody>
      </p:sp>
    </p:spTree>
    <p:extLst>
      <p:ext uri="{BB962C8B-B14F-4D97-AF65-F5344CB8AC3E}">
        <p14:creationId xmlns:p14="http://schemas.microsoft.com/office/powerpoint/2010/main" val="440141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7FA35-401E-B2C6-0E41-4A24D20866F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D13EE21-AE9F-AA3D-75E0-FCB24A804019}"/>
              </a:ext>
            </a:extLst>
          </p:cNvPr>
          <p:cNvSpPr>
            <a:spLocks noGrp="1"/>
          </p:cNvSpPr>
          <p:nvPr>
            <p:ph type="title"/>
          </p:nvPr>
        </p:nvSpPr>
        <p:spPr>
          <a:xfrm>
            <a:off x="280516" y="389299"/>
            <a:ext cx="6713625" cy="2924269"/>
          </a:xfrm>
        </p:spPr>
        <p:txBody>
          <a:bodyPr vert="horz" lIns="91440" tIns="45720" rIns="91440" bIns="45720" rtlCol="0" anchor="t">
            <a:noAutofit/>
          </a:bodyPr>
          <a:lstStyle/>
          <a:p>
            <a:r>
              <a:rPr lang="en-GB" sz="4800">
                <a:latin typeface="Montserrat ExtraBold"/>
              </a:rPr>
              <a:t>You must be </a:t>
            </a:r>
            <a:r>
              <a:rPr lang="en-GB" sz="4800">
                <a:solidFill>
                  <a:schemeClr val="bg1"/>
                </a:solidFill>
                <a:latin typeface="Montserrat ExtraBold"/>
              </a:rPr>
              <a:t>16</a:t>
            </a:r>
            <a:r>
              <a:rPr lang="en-GB" sz="4800">
                <a:latin typeface="Montserrat ExtraBold"/>
              </a:rPr>
              <a:t> to vote in Senedd elections. You can register when you're 14.</a:t>
            </a:r>
          </a:p>
        </p:txBody>
      </p:sp>
      <p:sp>
        <p:nvSpPr>
          <p:cNvPr id="6" name="Footer Placeholder 5">
            <a:extLst>
              <a:ext uri="{FF2B5EF4-FFF2-40B4-BE49-F238E27FC236}">
                <a16:creationId xmlns:a16="http://schemas.microsoft.com/office/drawing/2014/main" id="{83EC3662-04EC-944F-8B26-E7E12195EE45}"/>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Tree>
    <p:extLst>
      <p:ext uri="{BB962C8B-B14F-4D97-AF65-F5344CB8AC3E}">
        <p14:creationId xmlns:p14="http://schemas.microsoft.com/office/powerpoint/2010/main" val="3464958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04E17-93EF-09D7-D9BE-C18CD4CE03F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DF128FA-6030-AB28-3CD4-7AD4D264267F}"/>
              </a:ext>
            </a:extLst>
          </p:cNvPr>
          <p:cNvSpPr>
            <a:spLocks noGrp="1"/>
          </p:cNvSpPr>
          <p:nvPr>
            <p:ph type="title"/>
          </p:nvPr>
        </p:nvSpPr>
        <p:spPr>
          <a:xfrm>
            <a:off x="280516" y="389299"/>
            <a:ext cx="6332625" cy="4217459"/>
          </a:xfrm>
        </p:spPr>
        <p:txBody>
          <a:bodyPr anchor="t">
            <a:normAutofit/>
          </a:bodyPr>
          <a:lstStyle/>
          <a:p>
            <a:r>
              <a:rPr lang="en-GB" sz="4800">
                <a:latin typeface="Montserrat ExtraBold"/>
              </a:rPr>
              <a:t>5. In Senedd elections, you vote for a political party or independent candidate.</a:t>
            </a:r>
            <a:endParaRPr lang="en-GB" sz="4800"/>
          </a:p>
        </p:txBody>
      </p:sp>
      <p:sp>
        <p:nvSpPr>
          <p:cNvPr id="6" name="Footer Placeholder 5">
            <a:extLst>
              <a:ext uri="{FF2B5EF4-FFF2-40B4-BE49-F238E27FC236}">
                <a16:creationId xmlns:a16="http://schemas.microsoft.com/office/drawing/2014/main" id="{7F5CC9DB-00C5-5AB4-7201-A859A6235EAD}"/>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Tree>
    <p:extLst>
      <p:ext uri="{BB962C8B-B14F-4D97-AF65-F5344CB8AC3E}">
        <p14:creationId xmlns:p14="http://schemas.microsoft.com/office/powerpoint/2010/main" val="1640336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E0732-9E32-5B9C-250D-99ADC577F1E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CBE7DE5-B1F9-AF95-0FFD-DA52083C3091}"/>
              </a:ext>
            </a:extLst>
          </p:cNvPr>
          <p:cNvSpPr>
            <a:spLocks noGrp="1"/>
          </p:cNvSpPr>
          <p:nvPr>
            <p:ph type="title"/>
          </p:nvPr>
        </p:nvSpPr>
        <p:spPr>
          <a:xfrm>
            <a:off x="280516" y="389299"/>
            <a:ext cx="6332625" cy="4217459"/>
          </a:xfrm>
        </p:spPr>
        <p:txBody>
          <a:bodyPr anchor="t">
            <a:normAutofit/>
          </a:bodyPr>
          <a:lstStyle/>
          <a:p>
            <a:r>
              <a:rPr lang="en-GB" sz="4800">
                <a:latin typeface="Montserrat ExtraBold"/>
              </a:rPr>
              <a:t>5. In Senedd elections, you vote for a political party or independent candidate.</a:t>
            </a:r>
            <a:endParaRPr lang="en-GB" sz="4800"/>
          </a:p>
        </p:txBody>
      </p:sp>
      <p:sp>
        <p:nvSpPr>
          <p:cNvPr id="6" name="Footer Placeholder 5">
            <a:extLst>
              <a:ext uri="{FF2B5EF4-FFF2-40B4-BE49-F238E27FC236}">
                <a16:creationId xmlns:a16="http://schemas.microsoft.com/office/drawing/2014/main" id="{4E93FD81-9F25-6B14-7B71-D7F3517BA58D}"/>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
        <p:nvSpPr>
          <p:cNvPr id="3" name="Title 6">
            <a:extLst>
              <a:ext uri="{FF2B5EF4-FFF2-40B4-BE49-F238E27FC236}">
                <a16:creationId xmlns:a16="http://schemas.microsoft.com/office/drawing/2014/main" id="{3251A5BB-9C63-C67C-87B1-8924F3A343CE}"/>
              </a:ext>
            </a:extLst>
          </p:cNvPr>
          <p:cNvSpPr txBox="1">
            <a:spLocks/>
          </p:cNvSpPr>
          <p:nvPr/>
        </p:nvSpPr>
        <p:spPr>
          <a:xfrm>
            <a:off x="197889" y="4608874"/>
            <a:ext cx="6332625" cy="280473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r>
              <a:rPr lang="en-GB">
                <a:solidFill>
                  <a:schemeClr val="bg1"/>
                </a:solidFill>
              </a:rPr>
              <a:t>True ✓ </a:t>
            </a:r>
          </a:p>
        </p:txBody>
      </p:sp>
    </p:spTree>
    <p:extLst>
      <p:ext uri="{BB962C8B-B14F-4D97-AF65-F5344CB8AC3E}">
        <p14:creationId xmlns:p14="http://schemas.microsoft.com/office/powerpoint/2010/main" val="3899230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AABEB-795C-F088-5F55-065C8E99837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475AFDD-A5A1-8025-80A9-B757EC03FDC4}"/>
              </a:ext>
            </a:extLst>
          </p:cNvPr>
          <p:cNvSpPr>
            <a:spLocks noGrp="1"/>
          </p:cNvSpPr>
          <p:nvPr>
            <p:ph type="title"/>
          </p:nvPr>
        </p:nvSpPr>
        <p:spPr>
          <a:xfrm>
            <a:off x="280516" y="389299"/>
            <a:ext cx="6332625" cy="4217459"/>
          </a:xfrm>
        </p:spPr>
        <p:txBody>
          <a:bodyPr anchor="t">
            <a:normAutofit/>
          </a:bodyPr>
          <a:lstStyle/>
          <a:p>
            <a:r>
              <a:rPr lang="en-GB" sz="4800">
                <a:latin typeface="Montserrat ExtraBold"/>
              </a:rPr>
              <a:t>4. Each local area in Wales is represented by 5 Members of the Senedd.</a:t>
            </a:r>
            <a:endParaRPr lang="en-GB" sz="4800"/>
          </a:p>
        </p:txBody>
      </p:sp>
      <p:sp>
        <p:nvSpPr>
          <p:cNvPr id="6" name="Footer Placeholder 5">
            <a:extLst>
              <a:ext uri="{FF2B5EF4-FFF2-40B4-BE49-F238E27FC236}">
                <a16:creationId xmlns:a16="http://schemas.microsoft.com/office/drawing/2014/main" id="{4015F9FB-06F1-7A48-A4C8-8F9D34F1349A}"/>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Tree>
    <p:extLst>
      <p:ext uri="{BB962C8B-B14F-4D97-AF65-F5344CB8AC3E}">
        <p14:creationId xmlns:p14="http://schemas.microsoft.com/office/powerpoint/2010/main" val="796980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21C90-F35B-A788-73A7-CE5C5D061B2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7D20CB5-363F-D8D1-1829-813A2F4AA503}"/>
              </a:ext>
            </a:extLst>
          </p:cNvPr>
          <p:cNvSpPr>
            <a:spLocks noGrp="1"/>
          </p:cNvSpPr>
          <p:nvPr>
            <p:ph type="title"/>
          </p:nvPr>
        </p:nvSpPr>
        <p:spPr>
          <a:xfrm>
            <a:off x="280516" y="389299"/>
            <a:ext cx="6332625" cy="4217459"/>
          </a:xfrm>
        </p:spPr>
        <p:txBody>
          <a:bodyPr anchor="t">
            <a:normAutofit/>
          </a:bodyPr>
          <a:lstStyle/>
          <a:p>
            <a:r>
              <a:rPr lang="en-GB" sz="4800">
                <a:latin typeface="Montserrat ExtraBold"/>
              </a:rPr>
              <a:t>4. Each local area in Wales is represented by 5 Members of the Senedd.</a:t>
            </a:r>
            <a:endParaRPr lang="en-GB" sz="4800"/>
          </a:p>
        </p:txBody>
      </p:sp>
      <p:sp>
        <p:nvSpPr>
          <p:cNvPr id="6" name="Footer Placeholder 5">
            <a:extLst>
              <a:ext uri="{FF2B5EF4-FFF2-40B4-BE49-F238E27FC236}">
                <a16:creationId xmlns:a16="http://schemas.microsoft.com/office/drawing/2014/main" id="{60A952EC-8076-E399-22B0-DEBB508FFCB5}"/>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
        <p:nvSpPr>
          <p:cNvPr id="3" name="Title 6">
            <a:extLst>
              <a:ext uri="{FF2B5EF4-FFF2-40B4-BE49-F238E27FC236}">
                <a16:creationId xmlns:a16="http://schemas.microsoft.com/office/drawing/2014/main" id="{8B302464-004F-8954-E987-F201FDEEF115}"/>
              </a:ext>
            </a:extLst>
          </p:cNvPr>
          <p:cNvSpPr txBox="1">
            <a:spLocks/>
          </p:cNvSpPr>
          <p:nvPr/>
        </p:nvSpPr>
        <p:spPr>
          <a:xfrm>
            <a:off x="280516" y="4418094"/>
            <a:ext cx="6332625" cy="26859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r>
              <a:rPr lang="en-GB">
                <a:solidFill>
                  <a:schemeClr val="bg1"/>
                </a:solidFill>
              </a:rPr>
              <a:t>False</a:t>
            </a:r>
            <a:r>
              <a:rPr lang="en-GB" b="0">
                <a:solidFill>
                  <a:schemeClr val="bg1"/>
                </a:solidFill>
              </a:rPr>
              <a:t>✘</a:t>
            </a:r>
            <a:r>
              <a:rPr lang="en-GB">
                <a:solidFill>
                  <a:schemeClr val="bg1"/>
                </a:solidFill>
              </a:rPr>
              <a:t> </a:t>
            </a:r>
          </a:p>
        </p:txBody>
      </p:sp>
    </p:spTree>
    <p:extLst>
      <p:ext uri="{BB962C8B-B14F-4D97-AF65-F5344CB8AC3E}">
        <p14:creationId xmlns:p14="http://schemas.microsoft.com/office/powerpoint/2010/main" val="3393923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E1A01-823A-234B-0C12-46D7E715540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C749667-C048-9DF1-8DE9-FAC473F24EC1}"/>
              </a:ext>
            </a:extLst>
          </p:cNvPr>
          <p:cNvSpPr>
            <a:spLocks noGrp="1"/>
          </p:cNvSpPr>
          <p:nvPr>
            <p:ph type="title"/>
          </p:nvPr>
        </p:nvSpPr>
        <p:spPr>
          <a:xfrm>
            <a:off x="280516" y="389299"/>
            <a:ext cx="6332625" cy="4217459"/>
          </a:xfrm>
        </p:spPr>
        <p:txBody>
          <a:bodyPr anchor="t">
            <a:normAutofit/>
          </a:bodyPr>
          <a:lstStyle/>
          <a:p>
            <a:r>
              <a:rPr lang="en-GB" sz="4800">
                <a:latin typeface="Montserrat ExtraBold"/>
              </a:rPr>
              <a:t>Each local area in Wales is represented by </a:t>
            </a:r>
            <a:r>
              <a:rPr lang="en-GB" sz="4800">
                <a:solidFill>
                  <a:schemeClr val="bg1"/>
                </a:solidFill>
                <a:latin typeface="Montserrat ExtraBold"/>
              </a:rPr>
              <a:t>6 </a:t>
            </a:r>
            <a:r>
              <a:rPr lang="en-GB" sz="4800">
                <a:latin typeface="Montserrat ExtraBold"/>
              </a:rPr>
              <a:t>Members of the Senedd.</a:t>
            </a:r>
            <a:endParaRPr lang="en-GB" sz="4800"/>
          </a:p>
        </p:txBody>
      </p:sp>
      <p:sp>
        <p:nvSpPr>
          <p:cNvPr id="6" name="Footer Placeholder 5">
            <a:extLst>
              <a:ext uri="{FF2B5EF4-FFF2-40B4-BE49-F238E27FC236}">
                <a16:creationId xmlns:a16="http://schemas.microsoft.com/office/drawing/2014/main" id="{2FBE8114-4C53-6863-47AF-409E0D946FBF}"/>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Tree>
    <p:extLst>
      <p:ext uri="{BB962C8B-B14F-4D97-AF65-F5344CB8AC3E}">
        <p14:creationId xmlns:p14="http://schemas.microsoft.com/office/powerpoint/2010/main" val="283962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91D98-F7E4-D6DE-4BB5-0278F8560B5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EF7AFEA-F7F1-EDF7-42A1-898842E0C713}"/>
              </a:ext>
            </a:extLst>
          </p:cNvPr>
          <p:cNvSpPr>
            <a:spLocks noGrp="1"/>
          </p:cNvSpPr>
          <p:nvPr>
            <p:ph type="title"/>
          </p:nvPr>
        </p:nvSpPr>
        <p:spPr>
          <a:xfrm>
            <a:off x="280516" y="389299"/>
            <a:ext cx="6332625" cy="4217459"/>
          </a:xfrm>
        </p:spPr>
        <p:txBody>
          <a:bodyPr anchor="t">
            <a:normAutofit/>
          </a:bodyPr>
          <a:lstStyle/>
          <a:p>
            <a:r>
              <a:rPr lang="en-GB" sz="4800">
                <a:latin typeface="Montserrat ExtraBold"/>
              </a:rPr>
              <a:t>5. You need to register before you can vote in the election.</a:t>
            </a:r>
          </a:p>
        </p:txBody>
      </p:sp>
      <p:sp>
        <p:nvSpPr>
          <p:cNvPr id="6" name="Footer Placeholder 5">
            <a:extLst>
              <a:ext uri="{FF2B5EF4-FFF2-40B4-BE49-F238E27FC236}">
                <a16:creationId xmlns:a16="http://schemas.microsoft.com/office/drawing/2014/main" id="{EA955199-DE4B-5378-20D8-2CDEBB0A8F21}"/>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Tree>
    <p:extLst>
      <p:ext uri="{BB962C8B-B14F-4D97-AF65-F5344CB8AC3E}">
        <p14:creationId xmlns:p14="http://schemas.microsoft.com/office/powerpoint/2010/main" val="3764178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7D66D-8B62-92FC-B393-F378D5E2AD7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405BBFD-6F79-A33A-643E-52C714D79FEF}"/>
              </a:ext>
            </a:extLst>
          </p:cNvPr>
          <p:cNvSpPr>
            <a:spLocks noGrp="1"/>
          </p:cNvSpPr>
          <p:nvPr>
            <p:ph type="title"/>
          </p:nvPr>
        </p:nvSpPr>
        <p:spPr>
          <a:xfrm>
            <a:off x="280516" y="389299"/>
            <a:ext cx="6332625" cy="2924269"/>
          </a:xfrm>
        </p:spPr>
        <p:txBody>
          <a:bodyPr anchor="t">
            <a:normAutofit/>
          </a:bodyPr>
          <a:lstStyle/>
          <a:p>
            <a:r>
              <a:rPr lang="en-GB" sz="4800">
                <a:latin typeface="Montserrat ExtraBold"/>
              </a:rPr>
              <a:t>5. You need to register before you can vote in the election.</a:t>
            </a:r>
          </a:p>
        </p:txBody>
      </p:sp>
      <p:sp>
        <p:nvSpPr>
          <p:cNvPr id="6" name="Footer Placeholder 5">
            <a:extLst>
              <a:ext uri="{FF2B5EF4-FFF2-40B4-BE49-F238E27FC236}">
                <a16:creationId xmlns:a16="http://schemas.microsoft.com/office/drawing/2014/main" id="{9C7CBF74-8A8C-C6C0-F691-34E050B7463B}"/>
              </a:ext>
            </a:extLst>
          </p:cNvPr>
          <p:cNvSpPr>
            <a:spLocks noGrp="1"/>
          </p:cNvSpPr>
          <p:nvPr>
            <p:ph type="ftr" sz="quarter" idx="14"/>
          </p:nvPr>
        </p:nvSpPr>
        <p:spPr/>
        <p:txBody>
          <a:bodyPr/>
          <a:lstStyle/>
          <a:p>
            <a:r>
              <a:rPr lang="en-US">
                <a:latin typeface="Montserrat"/>
              </a:rPr>
              <a:t>2026 Senedd Election – Short Activities</a:t>
            </a:r>
            <a:endParaRPr lang="en-US" b="0"/>
          </a:p>
        </p:txBody>
      </p:sp>
      <p:sp>
        <p:nvSpPr>
          <p:cNvPr id="2" name="Title 6">
            <a:extLst>
              <a:ext uri="{FF2B5EF4-FFF2-40B4-BE49-F238E27FC236}">
                <a16:creationId xmlns:a16="http://schemas.microsoft.com/office/drawing/2014/main" id="{ED96A7AC-8DD0-D913-146D-5ACDCC1BB4DF}"/>
              </a:ext>
            </a:extLst>
          </p:cNvPr>
          <p:cNvSpPr txBox="1">
            <a:spLocks/>
          </p:cNvSpPr>
          <p:nvPr/>
        </p:nvSpPr>
        <p:spPr>
          <a:xfrm>
            <a:off x="280516" y="4354717"/>
            <a:ext cx="6332625" cy="299373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r>
              <a:rPr lang="en-GB">
                <a:solidFill>
                  <a:schemeClr val="bg1"/>
                </a:solidFill>
              </a:rPr>
              <a:t>True ✓ </a:t>
            </a:r>
          </a:p>
        </p:txBody>
      </p:sp>
    </p:spTree>
    <p:extLst>
      <p:ext uri="{BB962C8B-B14F-4D97-AF65-F5344CB8AC3E}">
        <p14:creationId xmlns:p14="http://schemas.microsoft.com/office/powerpoint/2010/main" val="3390928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1944BD-1C14-6F4D-B578-DEC9300185DA}"/>
              </a:ext>
            </a:extLst>
          </p:cNvPr>
          <p:cNvSpPr>
            <a:spLocks noGrp="1"/>
          </p:cNvSpPr>
          <p:nvPr>
            <p:ph type="title"/>
          </p:nvPr>
        </p:nvSpPr>
        <p:spPr/>
        <p:txBody>
          <a:bodyPr/>
          <a:lstStyle/>
          <a:p>
            <a:r>
              <a:rPr lang="en-US">
                <a:latin typeface="Montserrat ExtraBold"/>
              </a:rPr>
              <a:t>Activity 2</a:t>
            </a:r>
            <a:br>
              <a:rPr lang="en-US"/>
            </a:br>
            <a:r>
              <a:rPr lang="en-US" sz="4400">
                <a:solidFill>
                  <a:schemeClr val="bg1"/>
                </a:solidFill>
                <a:latin typeface="Montserrat ExtraBold"/>
              </a:rPr>
              <a:t>Real or rubbish?</a:t>
            </a:r>
            <a:endParaRPr lang="en-US">
              <a:solidFill>
                <a:schemeClr val="bg1"/>
              </a:solidFill>
              <a:latin typeface="Montserrat ExtraBold"/>
            </a:endParaRPr>
          </a:p>
        </p:txBody>
      </p:sp>
      <p:sp>
        <p:nvSpPr>
          <p:cNvPr id="3" name="Footer Placeholder 2">
            <a:extLst>
              <a:ext uri="{FF2B5EF4-FFF2-40B4-BE49-F238E27FC236}">
                <a16:creationId xmlns:a16="http://schemas.microsoft.com/office/drawing/2014/main" id="{1BFA8BD5-B8CC-3049-B26E-3952134A8BFC}"/>
              </a:ext>
            </a:extLst>
          </p:cNvPr>
          <p:cNvSpPr>
            <a:spLocks noGrp="1"/>
          </p:cNvSpPr>
          <p:nvPr>
            <p:ph type="ftr" sz="quarter" idx="14"/>
          </p:nvPr>
        </p:nvSpPr>
        <p:spPr>
          <a:xfrm>
            <a:off x="280516" y="6023044"/>
            <a:ext cx="6994044" cy="365125"/>
          </a:xfrm>
        </p:spPr>
        <p:txBody>
          <a:bodyPr/>
          <a:lstStyle/>
          <a:p>
            <a:r>
              <a:rPr lang="en-US">
                <a:latin typeface="Montserrat"/>
              </a:rPr>
              <a:t>2026 Senedd Election – Short Activities</a:t>
            </a:r>
            <a:endParaRPr lang="en-US" b="0">
              <a:latin typeface="Montserrat"/>
            </a:endParaRPr>
          </a:p>
        </p:txBody>
      </p:sp>
    </p:spTree>
    <p:extLst>
      <p:ext uri="{BB962C8B-B14F-4D97-AF65-F5344CB8AC3E}">
        <p14:creationId xmlns:p14="http://schemas.microsoft.com/office/powerpoint/2010/main" val="3340006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F205D-1F28-B971-E17F-4A79EE5AC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2D9C84-CF83-FFD1-58DC-DC982BECB766}"/>
              </a:ext>
            </a:extLst>
          </p:cNvPr>
          <p:cNvSpPr>
            <a:spLocks noGrp="1"/>
          </p:cNvSpPr>
          <p:nvPr>
            <p:ph type="title"/>
          </p:nvPr>
        </p:nvSpPr>
        <p:spPr>
          <a:xfrm>
            <a:off x="290454" y="467140"/>
            <a:ext cx="9549831" cy="1093304"/>
          </a:xfrm>
        </p:spPr>
        <p:txBody>
          <a:bodyPr>
            <a:normAutofit/>
          </a:bodyPr>
          <a:lstStyle/>
          <a:p>
            <a:r>
              <a:rPr lang="en-US">
                <a:latin typeface="Montserrat ExtraBold"/>
              </a:rPr>
              <a:t>2026 Senedd Election</a:t>
            </a:r>
          </a:p>
        </p:txBody>
      </p:sp>
      <p:sp>
        <p:nvSpPr>
          <p:cNvPr id="6" name="Text Placeholder 5">
            <a:extLst>
              <a:ext uri="{FF2B5EF4-FFF2-40B4-BE49-F238E27FC236}">
                <a16:creationId xmlns:a16="http://schemas.microsoft.com/office/drawing/2014/main" id="{5D0E832E-3BC4-BDDC-F7D9-94F1C3A623E9}"/>
              </a:ext>
            </a:extLst>
          </p:cNvPr>
          <p:cNvSpPr>
            <a:spLocks noGrp="1"/>
          </p:cNvSpPr>
          <p:nvPr>
            <p:ph type="body" sz="quarter" idx="15"/>
          </p:nvPr>
        </p:nvSpPr>
        <p:spPr>
          <a:xfrm>
            <a:off x="374235" y="1367493"/>
            <a:ext cx="5212477" cy="3501814"/>
          </a:xfrm>
        </p:spPr>
        <p:txBody>
          <a:bodyPr vert="horz" lIns="180000" tIns="180000" rIns="180000" bIns="180000" rtlCol="0" anchor="t">
            <a:noAutofit/>
          </a:bodyPr>
          <a:lstStyle/>
          <a:p>
            <a:pPr marL="0" indent="0">
              <a:buNone/>
            </a:pPr>
            <a:r>
              <a:rPr lang="en-GB" sz="2200" dirty="0">
                <a:latin typeface="Montserrat"/>
                <a:cs typeface="Futura Medium"/>
              </a:rPr>
              <a:t>What’s going to happen? </a:t>
            </a:r>
          </a:p>
          <a:p>
            <a:r>
              <a:rPr lang="en-GB" sz="2200" b="0" dirty="0">
                <a:latin typeface="Montserrat"/>
                <a:cs typeface="Futura Medium"/>
              </a:rPr>
              <a:t>The Senedd election will take place on </a:t>
            </a:r>
            <a:r>
              <a:rPr lang="en-GB" sz="2200" dirty="0">
                <a:latin typeface="Montserrat"/>
                <a:cs typeface="Futura Medium"/>
              </a:rPr>
              <a:t>Thursday 7 May 2026</a:t>
            </a:r>
          </a:p>
          <a:p>
            <a:r>
              <a:rPr lang="en-GB" sz="2200" b="0" dirty="0">
                <a:latin typeface="Montserrat"/>
                <a:cs typeface="Futura Medium"/>
              </a:rPr>
              <a:t>You can vote if you're aged </a:t>
            </a:r>
            <a:r>
              <a:rPr lang="en-GB" sz="2200" dirty="0">
                <a:latin typeface="Montserrat"/>
                <a:cs typeface="Futura Medium"/>
              </a:rPr>
              <a:t>16</a:t>
            </a:r>
            <a:r>
              <a:rPr lang="en-GB" sz="2200" b="0" dirty="0">
                <a:latin typeface="Montserrat"/>
                <a:cs typeface="Futura Medium"/>
              </a:rPr>
              <a:t> and over on polling day and live in Wales </a:t>
            </a:r>
          </a:p>
          <a:p>
            <a:r>
              <a:rPr lang="en-GB" sz="2200" b="0" dirty="0">
                <a:latin typeface="Montserrat"/>
                <a:cs typeface="Futura Medium"/>
              </a:rPr>
              <a:t>You must </a:t>
            </a:r>
            <a:r>
              <a:rPr lang="en-GB" sz="2200" dirty="0">
                <a:latin typeface="Montserrat"/>
                <a:cs typeface="Futura Medium"/>
              </a:rPr>
              <a:t>register </a:t>
            </a:r>
            <a:r>
              <a:rPr lang="en-GB" sz="2200" b="0" dirty="0">
                <a:latin typeface="Montserrat"/>
                <a:cs typeface="Futura Medium"/>
              </a:rPr>
              <a:t>to vote by midnight</a:t>
            </a:r>
            <a:r>
              <a:rPr lang="en-GB" sz="2200" b="0" dirty="0">
                <a:solidFill>
                  <a:schemeClr val="tx1"/>
                </a:solidFill>
                <a:latin typeface="Montserrat"/>
                <a:cs typeface="Futura Medium"/>
              </a:rPr>
              <a:t> on 20 April 2026 </a:t>
            </a:r>
            <a:endParaRPr lang="en-GB" sz="2200" b="0" dirty="0">
              <a:solidFill>
                <a:schemeClr val="tx1"/>
              </a:solidFill>
            </a:endParaRPr>
          </a:p>
        </p:txBody>
      </p:sp>
      <p:sp>
        <p:nvSpPr>
          <p:cNvPr id="4" name="Footer Placeholder 3">
            <a:extLst>
              <a:ext uri="{FF2B5EF4-FFF2-40B4-BE49-F238E27FC236}">
                <a16:creationId xmlns:a16="http://schemas.microsoft.com/office/drawing/2014/main" id="{7A032955-9F89-24C4-E7B6-B819698EE39F}"/>
              </a:ext>
            </a:extLst>
          </p:cNvPr>
          <p:cNvSpPr>
            <a:spLocks noGrp="1"/>
          </p:cNvSpPr>
          <p:nvPr>
            <p:ph type="ftr" sz="quarter" idx="14"/>
          </p:nvPr>
        </p:nvSpPr>
        <p:spPr/>
        <p:txBody>
          <a:bodyPr/>
          <a:lstStyle/>
          <a:p>
            <a:r>
              <a:rPr lang="en-US">
                <a:latin typeface="Montserrat"/>
              </a:rPr>
              <a:t>2026 Senedd Election – Short Activities</a:t>
            </a:r>
            <a:endParaRPr lang="en-US" b="0"/>
          </a:p>
        </p:txBody>
      </p:sp>
      <p:sp>
        <p:nvSpPr>
          <p:cNvPr id="12" name="Text Placeholder 5">
            <a:extLst>
              <a:ext uri="{FF2B5EF4-FFF2-40B4-BE49-F238E27FC236}">
                <a16:creationId xmlns:a16="http://schemas.microsoft.com/office/drawing/2014/main" id="{E53E4ADF-F265-8424-8909-9282B77DC850}"/>
              </a:ext>
            </a:extLst>
          </p:cNvPr>
          <p:cNvSpPr txBox="1">
            <a:spLocks/>
          </p:cNvSpPr>
          <p:nvPr/>
        </p:nvSpPr>
        <p:spPr>
          <a:xfrm>
            <a:off x="5843923" y="1367493"/>
            <a:ext cx="5367416" cy="2351443"/>
          </a:xfrm>
          <a:prstGeom prst="rect">
            <a:avLst/>
          </a:prstGeom>
          <a:solidFill>
            <a:srgbClr val="00E7BD">
              <a:alpha val="9000"/>
            </a:srgbClr>
          </a:solidFill>
          <a:ln>
            <a:noFill/>
          </a:ln>
        </p:spPr>
        <p:txBody>
          <a:bodyPr vert="horz" lIns="180000" tIns="180000" rIns="180000" bIns="180000" rtlCol="0" anchor="t">
            <a:no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latin typeface="Montserrat"/>
                <a:cs typeface="Futura Medium"/>
              </a:rPr>
              <a:t>Why does it matter? </a:t>
            </a:r>
          </a:p>
          <a:p>
            <a:r>
              <a:rPr lang="en-GB" sz="2200" b="0">
                <a:latin typeface="Montserrat"/>
                <a:cs typeface="Futura Medium"/>
              </a:rPr>
              <a:t>The Senedd makes decisions about things that affect you</a:t>
            </a:r>
          </a:p>
          <a:p>
            <a:r>
              <a:rPr lang="en-GB" sz="2200" b="0">
                <a:latin typeface="Montserrat"/>
                <a:cs typeface="Futura Medium"/>
              </a:rPr>
              <a:t>This election is your chance to have your say </a:t>
            </a:r>
            <a:endParaRPr lang="en-GB" sz="2200" b="0"/>
          </a:p>
        </p:txBody>
      </p:sp>
      <p:pic>
        <p:nvPicPr>
          <p:cNvPr id="5" name="Graphic 4" descr="Flip calendar with solid fill">
            <a:extLst>
              <a:ext uri="{FF2B5EF4-FFF2-40B4-BE49-F238E27FC236}">
                <a16:creationId xmlns:a16="http://schemas.microsoft.com/office/drawing/2014/main" id="{F48C76C1-4DAD-65AC-D5FE-3EE3641646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5289" y="4138938"/>
            <a:ext cx="1316966" cy="1460739"/>
          </a:xfrm>
          <a:prstGeom prst="rect">
            <a:avLst/>
          </a:prstGeom>
        </p:spPr>
      </p:pic>
      <p:sp>
        <p:nvSpPr>
          <p:cNvPr id="8" name="TextBox 8">
            <a:extLst>
              <a:ext uri="{FF2B5EF4-FFF2-40B4-BE49-F238E27FC236}">
                <a16:creationId xmlns:a16="http://schemas.microsoft.com/office/drawing/2014/main" id="{F61269C3-B78C-5A2D-7908-3C7995AE2AEF}"/>
              </a:ext>
            </a:extLst>
          </p:cNvPr>
          <p:cNvSpPr txBox="1"/>
          <p:nvPr/>
        </p:nvSpPr>
        <p:spPr>
          <a:xfrm>
            <a:off x="7808633" y="4396486"/>
            <a:ext cx="2838163" cy="95410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latin typeface="Montserrat ExtraBold"/>
                <a:ea typeface="Calibri"/>
                <a:cs typeface="Calibri"/>
              </a:rPr>
              <a:t>Election day:</a:t>
            </a:r>
            <a:endParaRPr lang="en-US" sz="2800">
              <a:ea typeface="Calibri"/>
              <a:cs typeface="Calibri"/>
            </a:endParaRPr>
          </a:p>
          <a:p>
            <a:pPr algn="ctr"/>
            <a:r>
              <a:rPr lang="en-US" sz="2800">
                <a:latin typeface="Montserrat ExtraBold"/>
                <a:ea typeface="Calibri"/>
                <a:cs typeface="Calibri"/>
              </a:rPr>
              <a:t> 7 May 2026</a:t>
            </a:r>
            <a:endParaRPr lang="en-US" sz="2800">
              <a:latin typeface="Montserrat ExtraBold"/>
            </a:endParaRPr>
          </a:p>
        </p:txBody>
      </p:sp>
    </p:spTree>
    <p:extLst>
      <p:ext uri="{BB962C8B-B14F-4D97-AF65-F5344CB8AC3E}">
        <p14:creationId xmlns:p14="http://schemas.microsoft.com/office/powerpoint/2010/main" val="1480424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8DAFC-ACC7-5FA6-319C-CEBABD4714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FB2C21-B542-74EB-215A-7929A7C8D09A}"/>
              </a:ext>
            </a:extLst>
          </p:cNvPr>
          <p:cNvSpPr>
            <a:spLocks noGrp="1"/>
          </p:cNvSpPr>
          <p:nvPr>
            <p:ph type="title"/>
          </p:nvPr>
        </p:nvSpPr>
        <p:spPr>
          <a:xfrm>
            <a:off x="290454" y="467140"/>
            <a:ext cx="9932381" cy="1093304"/>
          </a:xfrm>
        </p:spPr>
        <p:txBody>
          <a:bodyPr>
            <a:noAutofit/>
          </a:bodyPr>
          <a:lstStyle/>
          <a:p>
            <a:r>
              <a:rPr lang="en-US" sz="4000"/>
              <a:t>Election checklist: real or rubbish?</a:t>
            </a:r>
          </a:p>
        </p:txBody>
      </p:sp>
      <p:sp>
        <p:nvSpPr>
          <p:cNvPr id="3" name="Text Placeholder 2">
            <a:extLst>
              <a:ext uri="{FF2B5EF4-FFF2-40B4-BE49-F238E27FC236}">
                <a16:creationId xmlns:a16="http://schemas.microsoft.com/office/drawing/2014/main" id="{9335A594-A848-0E40-C175-3CAB14455AB7}"/>
              </a:ext>
            </a:extLst>
          </p:cNvPr>
          <p:cNvSpPr>
            <a:spLocks noGrp="1"/>
          </p:cNvSpPr>
          <p:nvPr>
            <p:ph type="body" sz="quarter" idx="12"/>
          </p:nvPr>
        </p:nvSpPr>
        <p:spPr>
          <a:xfrm>
            <a:off x="946997" y="1815447"/>
            <a:ext cx="5661082" cy="319417"/>
          </a:xfrm>
        </p:spPr>
        <p:txBody>
          <a:bodyPr>
            <a:normAutofit lnSpcReduction="10000"/>
          </a:bodyPr>
          <a:lstStyle/>
          <a:p>
            <a:r>
              <a:rPr lang="en-US"/>
              <a:t>10 minutes</a:t>
            </a:r>
          </a:p>
        </p:txBody>
      </p:sp>
      <p:sp>
        <p:nvSpPr>
          <p:cNvPr id="6" name="Text Placeholder 5">
            <a:extLst>
              <a:ext uri="{FF2B5EF4-FFF2-40B4-BE49-F238E27FC236}">
                <a16:creationId xmlns:a16="http://schemas.microsoft.com/office/drawing/2014/main" id="{A74F02A2-1F2F-4D99-F9BD-02D753D89C12}"/>
              </a:ext>
            </a:extLst>
          </p:cNvPr>
          <p:cNvSpPr>
            <a:spLocks noGrp="1"/>
          </p:cNvSpPr>
          <p:nvPr>
            <p:ph type="body" sz="quarter" idx="15"/>
          </p:nvPr>
        </p:nvSpPr>
        <p:spPr>
          <a:xfrm>
            <a:off x="382273" y="2416950"/>
            <a:ext cx="6994044" cy="2801002"/>
          </a:xfrm>
        </p:spPr>
        <p:txBody>
          <a:bodyPr vert="horz" lIns="180000" tIns="180000" rIns="180000" bIns="180000" rtlCol="0" anchor="t">
            <a:noAutofit/>
          </a:bodyPr>
          <a:lstStyle/>
          <a:p>
            <a:pPr marL="0" indent="0">
              <a:buNone/>
            </a:pPr>
            <a:r>
              <a:rPr lang="en-US" sz="2200">
                <a:latin typeface="Montserrat"/>
                <a:cs typeface="Futura Medium"/>
              </a:rPr>
              <a:t>Instructions:</a:t>
            </a:r>
            <a:endParaRPr lang="en-US" sz="2200"/>
          </a:p>
          <a:p>
            <a:pPr>
              <a:buAutoNum type="arabicPeriod"/>
            </a:pPr>
            <a:r>
              <a:rPr lang="en-US" sz="2200" b="0">
                <a:latin typeface="Montserrat"/>
                <a:cs typeface="Futura Medium"/>
              </a:rPr>
              <a:t>You’ll see a list of tasks that people might do to get ready for the Senedd election. </a:t>
            </a:r>
            <a:endParaRPr lang="en-US" sz="2200"/>
          </a:p>
          <a:p>
            <a:pPr>
              <a:buFont typeface="+mj-lt"/>
              <a:buAutoNum type="arabicPeriod"/>
            </a:pPr>
            <a:r>
              <a:rPr lang="en-US" sz="2200" b="0">
                <a:latin typeface="Montserrat"/>
                <a:cs typeface="Futura Medium"/>
              </a:rPr>
              <a:t>Some of them are real steps that every voter should take - others are made up!</a:t>
            </a:r>
          </a:p>
          <a:p>
            <a:pPr>
              <a:buFont typeface="+mj-lt"/>
              <a:buAutoNum type="arabicPeriod"/>
            </a:pPr>
            <a:r>
              <a:rPr lang="en-US" sz="2200" b="0">
                <a:latin typeface="Montserrat"/>
                <a:cs typeface="Futura Medium"/>
              </a:rPr>
              <a:t>In your groups, work out which are real, and which are rubbish.</a:t>
            </a:r>
          </a:p>
        </p:txBody>
      </p:sp>
      <p:sp>
        <p:nvSpPr>
          <p:cNvPr id="4" name="Footer Placeholder 3">
            <a:extLst>
              <a:ext uri="{FF2B5EF4-FFF2-40B4-BE49-F238E27FC236}">
                <a16:creationId xmlns:a16="http://schemas.microsoft.com/office/drawing/2014/main" id="{B10514AB-6DED-CD68-59B7-328B9BFFD894}"/>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pic>
        <p:nvPicPr>
          <p:cNvPr id="11" name="Clock Icon">
            <a:extLst>
              <a:ext uri="{FF2B5EF4-FFF2-40B4-BE49-F238E27FC236}">
                <a16:creationId xmlns:a16="http://schemas.microsoft.com/office/drawing/2014/main" id="{ED0A86A8-1ED1-FE0D-A45D-6F18021DEA1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273" y="1733852"/>
            <a:ext cx="411086" cy="411086"/>
          </a:xfrm>
          <a:prstGeom prst="rect">
            <a:avLst/>
          </a:prstGeom>
        </p:spPr>
      </p:pic>
      <p:pic>
        <p:nvPicPr>
          <p:cNvPr id="5" name="Picture 4">
            <a:extLst>
              <a:ext uri="{FF2B5EF4-FFF2-40B4-BE49-F238E27FC236}">
                <a16:creationId xmlns:a16="http://schemas.microsoft.com/office/drawing/2014/main" id="{79BCED07-2972-E0C7-ACD0-9F9BC1C73F9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21" b="92262" l="9954" r="89815">
                        <a14:foregroundMark x1="64815" y1="92262" x2="34954" y2="90675"/>
                        <a14:foregroundMark x1="20139" y1="15278" x2="25463" y2="45635"/>
                        <a14:foregroundMark x1="44907" y1="29167" x2="56481" y2="66270"/>
                        <a14:foregroundMark x1="80093" y1="23413" x2="77083" y2="51786"/>
                      </a14:backgroundRemoval>
                    </a14:imgEffect>
                  </a14:imgLayer>
                </a14:imgProps>
              </a:ext>
            </a:extLst>
          </a:blip>
          <a:stretch>
            <a:fillRect/>
          </a:stretch>
        </p:blipFill>
        <p:spPr>
          <a:xfrm rot="1288488">
            <a:off x="9641908" y="2863769"/>
            <a:ext cx="1477020" cy="1723191"/>
          </a:xfrm>
          <a:prstGeom prst="rect">
            <a:avLst/>
          </a:prstGeom>
        </p:spPr>
      </p:pic>
      <p:pic>
        <p:nvPicPr>
          <p:cNvPr id="7" name="Picture 6">
            <a:extLst>
              <a:ext uri="{FF2B5EF4-FFF2-40B4-BE49-F238E27FC236}">
                <a16:creationId xmlns:a16="http://schemas.microsoft.com/office/drawing/2014/main" id="{583F99FE-2F72-5E4A-4225-3BB485CD7F8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06" b="94811" l="9910" r="89790">
                        <a14:foregroundMark x1="43544" y1="94811" x2="41742" y2="81604"/>
                        <a14:foregroundMark x1="69069" y1="17453" x2="69069" y2="17453"/>
                        <a14:foregroundMark x1="83183" y1="26179" x2="83183" y2="26179"/>
                        <a14:foregroundMark x1="49249" y1="12028" x2="49249" y2="12028"/>
                        <a14:foregroundMark x1="30931" y1="14151" x2="30931" y2="14151"/>
                        <a14:foregroundMark x1="14414" y1="23585" x2="14414" y2="23585"/>
                      </a14:backgroundRemoval>
                    </a14:imgEffect>
                  </a14:imgLayer>
                </a14:imgProps>
              </a:ext>
            </a:extLst>
          </a:blip>
          <a:stretch>
            <a:fillRect/>
          </a:stretch>
        </p:blipFill>
        <p:spPr>
          <a:xfrm rot="20413462">
            <a:off x="7928101" y="1402724"/>
            <a:ext cx="1742951" cy="2219253"/>
          </a:xfrm>
          <a:prstGeom prst="rect">
            <a:avLst/>
          </a:prstGeom>
        </p:spPr>
      </p:pic>
    </p:spTree>
    <p:extLst>
      <p:ext uri="{BB962C8B-B14F-4D97-AF65-F5344CB8AC3E}">
        <p14:creationId xmlns:p14="http://schemas.microsoft.com/office/powerpoint/2010/main" val="467695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D01B3-3F00-49DA-FFE5-1F3C457733F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A5E665F-A434-923D-89D3-3D8A21D1E4CE}"/>
              </a:ext>
            </a:extLst>
          </p:cNvPr>
          <p:cNvSpPr>
            <a:spLocks noGrp="1"/>
          </p:cNvSpPr>
          <p:nvPr>
            <p:ph type="title"/>
          </p:nvPr>
        </p:nvSpPr>
        <p:spPr>
          <a:xfrm>
            <a:off x="290454" y="467140"/>
            <a:ext cx="9938861" cy="1093304"/>
          </a:xfrm>
        </p:spPr>
        <p:txBody>
          <a:bodyPr>
            <a:noAutofit/>
          </a:bodyPr>
          <a:lstStyle/>
          <a:p>
            <a:r>
              <a:rPr lang="en-US" sz="4000"/>
              <a:t>Election checklist: real or rubbish?</a:t>
            </a:r>
          </a:p>
        </p:txBody>
      </p:sp>
      <p:sp>
        <p:nvSpPr>
          <p:cNvPr id="16" name="Text Placeholder 15">
            <a:extLst>
              <a:ext uri="{FF2B5EF4-FFF2-40B4-BE49-F238E27FC236}">
                <a16:creationId xmlns:a16="http://schemas.microsoft.com/office/drawing/2014/main" id="{43A7D47B-AEB0-2F53-1436-A86C4EDD8710}"/>
              </a:ext>
              <a:ext uri="{C183D7F6-B498-43B3-948B-1728B52AA6E4}">
                <adec:decorative xmlns:adec="http://schemas.microsoft.com/office/drawing/2017/decorative" val="1"/>
              </a:ext>
            </a:extLst>
          </p:cNvPr>
          <p:cNvSpPr>
            <a:spLocks noGrp="1"/>
          </p:cNvSpPr>
          <p:nvPr>
            <p:ph type="body" sz="quarter" idx="15"/>
          </p:nvPr>
        </p:nvSpPr>
        <p:spPr>
          <a:xfrm>
            <a:off x="382273" y="1560444"/>
            <a:ext cx="9616492" cy="3627506"/>
          </a:xfrm>
        </p:spPr>
        <p:txBody>
          <a:bodyPr vert="horz" lIns="180000" tIns="180000" rIns="180000" bIns="180000" rtlCol="0" anchor="t">
            <a:normAutofit lnSpcReduction="10000"/>
          </a:bodyPr>
          <a:lstStyle/>
          <a:p>
            <a:r>
              <a:rPr lang="en-GB" b="0"/>
              <a:t>Check if you’re eligible to vote</a:t>
            </a:r>
          </a:p>
          <a:p>
            <a:r>
              <a:rPr lang="en-GB" b="0"/>
              <a:t>Learn about the parties and what they stand for </a:t>
            </a:r>
          </a:p>
          <a:p>
            <a:r>
              <a:rPr lang="en-GB" b="0">
                <a:latin typeface="Montserrat"/>
                <a:cs typeface="Futura Medium"/>
              </a:rPr>
              <a:t>Write to your MS to ask permission to vote</a:t>
            </a:r>
          </a:p>
          <a:p>
            <a:r>
              <a:rPr lang="en-GB" b="0"/>
              <a:t>Ask your friends who to vote for</a:t>
            </a:r>
          </a:p>
          <a:p>
            <a:r>
              <a:rPr lang="en-GB" b="0"/>
              <a:t>Go online to register to vote </a:t>
            </a:r>
          </a:p>
          <a:p>
            <a:r>
              <a:rPr lang="en-GB" b="0"/>
              <a:t>Take your passport to vote </a:t>
            </a:r>
          </a:p>
          <a:p>
            <a:r>
              <a:rPr lang="en-GB" b="0"/>
              <a:t>Decide whether to vote in person or by post </a:t>
            </a:r>
          </a:p>
          <a:p>
            <a:r>
              <a:rPr lang="en-GB" b="0"/>
              <a:t>Pay the voting fee when you register </a:t>
            </a:r>
          </a:p>
          <a:p>
            <a:r>
              <a:rPr lang="en-GB" b="0"/>
              <a:t>Check your polling place and what time it opens </a:t>
            </a:r>
          </a:p>
          <a:p>
            <a:endParaRPr lang="en-GB" sz="1800" b="0"/>
          </a:p>
          <a:p>
            <a:endParaRPr lang="en-US" sz="1800"/>
          </a:p>
        </p:txBody>
      </p:sp>
      <p:sp>
        <p:nvSpPr>
          <p:cNvPr id="4" name="Footer Placeholder 3">
            <a:extLst>
              <a:ext uri="{FF2B5EF4-FFF2-40B4-BE49-F238E27FC236}">
                <a16:creationId xmlns:a16="http://schemas.microsoft.com/office/drawing/2014/main" id="{1E5EC703-82BC-AE62-4B07-8B003AA9CA9E}"/>
              </a:ext>
            </a:extLst>
          </p:cNvPr>
          <p:cNvSpPr>
            <a:spLocks noGrp="1"/>
          </p:cNvSpPr>
          <p:nvPr>
            <p:ph type="ftr" sz="quarter" idx="14"/>
          </p:nvPr>
        </p:nvSpPr>
        <p:spPr>
          <a:xfrm>
            <a:off x="280516" y="6023044"/>
            <a:ext cx="6994044" cy="365125"/>
          </a:xfrm>
        </p:spPr>
        <p:txBody>
          <a:bodyPr/>
          <a:lstStyle/>
          <a:p>
            <a:r>
              <a:rPr lang="en-US">
                <a:latin typeface="Montserrat"/>
              </a:rPr>
              <a:t>2026 Senedd Election – Short Activities</a:t>
            </a:r>
            <a:endParaRPr lang="en-US" b="0">
              <a:latin typeface="Montserrat"/>
            </a:endParaRPr>
          </a:p>
        </p:txBody>
      </p:sp>
      <p:pic>
        <p:nvPicPr>
          <p:cNvPr id="6" name="Picture 5">
            <a:extLst>
              <a:ext uri="{FF2B5EF4-FFF2-40B4-BE49-F238E27FC236}">
                <a16:creationId xmlns:a16="http://schemas.microsoft.com/office/drawing/2014/main" id="{5282030D-85B5-81F7-7A90-65E869B99C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1" b="92262" l="9954" r="89815">
                        <a14:foregroundMark x1="64815" y1="92262" x2="34954" y2="90675"/>
                        <a14:foregroundMark x1="20139" y1="15278" x2="25463" y2="45635"/>
                        <a14:foregroundMark x1="44907" y1="29167" x2="56481" y2="66270"/>
                        <a14:foregroundMark x1="80093" y1="23413" x2="77083" y2="51786"/>
                      </a14:backgroundRemoval>
                    </a14:imgEffect>
                  </a14:imgLayer>
                </a14:imgProps>
              </a:ext>
            </a:extLst>
          </a:blip>
          <a:stretch>
            <a:fillRect/>
          </a:stretch>
        </p:blipFill>
        <p:spPr>
          <a:xfrm rot="1288488">
            <a:off x="9228618" y="3428206"/>
            <a:ext cx="1266730" cy="1477852"/>
          </a:xfrm>
          <a:prstGeom prst="rect">
            <a:avLst/>
          </a:prstGeom>
        </p:spPr>
      </p:pic>
      <p:pic>
        <p:nvPicPr>
          <p:cNvPr id="3" name="Picture 2">
            <a:extLst>
              <a:ext uri="{FF2B5EF4-FFF2-40B4-BE49-F238E27FC236}">
                <a16:creationId xmlns:a16="http://schemas.microsoft.com/office/drawing/2014/main" id="{582600D7-D726-C941-ECC3-8AB2360C2F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06" b="94811" l="9910" r="89790">
                        <a14:foregroundMark x1="43544" y1="94811" x2="41742" y2="81604"/>
                        <a14:foregroundMark x1="69069" y1="17453" x2="69069" y2="17453"/>
                        <a14:foregroundMark x1="83183" y1="26179" x2="83183" y2="26179"/>
                        <a14:foregroundMark x1="49249" y1="12028" x2="49249" y2="12028"/>
                        <a14:foregroundMark x1="30931" y1="14151" x2="30931" y2="14151"/>
                        <a14:foregroundMark x1="14414" y1="23585" x2="14414" y2="23585"/>
                      </a14:backgroundRemoval>
                    </a14:imgEffect>
                  </a14:imgLayer>
                </a14:imgProps>
              </a:ext>
            </a:extLst>
          </a:blip>
          <a:stretch>
            <a:fillRect/>
          </a:stretch>
        </p:blipFill>
        <p:spPr>
          <a:xfrm rot="20413462">
            <a:off x="9019027" y="1349440"/>
            <a:ext cx="1227413" cy="1562832"/>
          </a:xfrm>
          <a:prstGeom prst="rect">
            <a:avLst/>
          </a:prstGeom>
        </p:spPr>
      </p:pic>
    </p:spTree>
    <p:extLst>
      <p:ext uri="{BB962C8B-B14F-4D97-AF65-F5344CB8AC3E}">
        <p14:creationId xmlns:p14="http://schemas.microsoft.com/office/powerpoint/2010/main" val="3777736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5">
            <a:extLst>
              <a:ext uri="{FF2B5EF4-FFF2-40B4-BE49-F238E27FC236}">
                <a16:creationId xmlns:a16="http://schemas.microsoft.com/office/drawing/2014/main" id="{959EB92C-AE79-77C1-EA9F-A156594E5580}"/>
              </a:ext>
              <a:ext uri="{C183D7F6-B498-43B3-948B-1728B52AA6E4}">
                <adec:decorative xmlns:adec="http://schemas.microsoft.com/office/drawing/2017/decorative" val="1"/>
              </a:ext>
            </a:extLst>
          </p:cNvPr>
          <p:cNvSpPr txBox="1">
            <a:spLocks/>
          </p:cNvSpPr>
          <p:nvPr/>
        </p:nvSpPr>
        <p:spPr>
          <a:xfrm>
            <a:off x="5633447" y="1838738"/>
            <a:ext cx="4928612" cy="3337186"/>
          </a:xfrm>
          <a:prstGeom prst="rect">
            <a:avLst/>
          </a:prstGeom>
          <a:solidFill>
            <a:srgbClr val="00E7BD">
              <a:alpha val="9000"/>
            </a:srgbClr>
          </a:solidFill>
          <a:ln>
            <a:noFill/>
          </a:ln>
        </p:spPr>
        <p:txBody>
          <a:bodyPr vert="horz" lIns="180000" tIns="180000" rIns="180000" bIns="180000" rtlCol="0" anchor="t">
            <a:norm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t>RUBBISH</a:t>
            </a:r>
          </a:p>
          <a:p>
            <a:r>
              <a:rPr lang="en-GB" b="0">
                <a:latin typeface="Montserrat"/>
                <a:cs typeface="Futura Medium"/>
              </a:rPr>
              <a:t>Write to your MS to ask permission to vote</a:t>
            </a:r>
          </a:p>
          <a:p>
            <a:r>
              <a:rPr lang="en-GB" b="0"/>
              <a:t>Take your passport to vote </a:t>
            </a:r>
          </a:p>
          <a:p>
            <a:r>
              <a:rPr lang="en-GB" b="0"/>
              <a:t>Pay the voting fee when you register </a:t>
            </a:r>
          </a:p>
          <a:p>
            <a:r>
              <a:rPr lang="en-GB" b="0"/>
              <a:t>Ask your friends who to vote for</a:t>
            </a:r>
          </a:p>
          <a:p>
            <a:endParaRPr lang="en-US" sz="1800"/>
          </a:p>
        </p:txBody>
      </p:sp>
      <p:sp>
        <p:nvSpPr>
          <p:cNvPr id="13" name="Title 12">
            <a:extLst>
              <a:ext uri="{FF2B5EF4-FFF2-40B4-BE49-F238E27FC236}">
                <a16:creationId xmlns:a16="http://schemas.microsoft.com/office/drawing/2014/main" id="{8BCED5B3-B920-FB49-AA41-D3BCF48B569D}"/>
              </a:ext>
            </a:extLst>
          </p:cNvPr>
          <p:cNvSpPr>
            <a:spLocks noGrp="1"/>
          </p:cNvSpPr>
          <p:nvPr>
            <p:ph type="title"/>
          </p:nvPr>
        </p:nvSpPr>
        <p:spPr>
          <a:xfrm>
            <a:off x="290455" y="467140"/>
            <a:ext cx="10271604" cy="1093304"/>
          </a:xfrm>
        </p:spPr>
        <p:txBody>
          <a:bodyPr>
            <a:noAutofit/>
          </a:bodyPr>
          <a:lstStyle/>
          <a:p>
            <a:r>
              <a:rPr lang="en-US" sz="4000"/>
              <a:t>Election checklist: real or rubbish?</a:t>
            </a:r>
          </a:p>
        </p:txBody>
      </p:sp>
      <p:sp>
        <p:nvSpPr>
          <p:cNvPr id="16" name="Text Placeholder 15">
            <a:extLst>
              <a:ext uri="{FF2B5EF4-FFF2-40B4-BE49-F238E27FC236}">
                <a16:creationId xmlns:a16="http://schemas.microsoft.com/office/drawing/2014/main" id="{75F6AD01-79ED-2246-BE3D-2A5824C9D7A4}"/>
              </a:ext>
              <a:ext uri="{C183D7F6-B498-43B3-948B-1728B52AA6E4}">
                <adec:decorative xmlns:adec="http://schemas.microsoft.com/office/drawing/2017/decorative" val="1"/>
              </a:ext>
            </a:extLst>
          </p:cNvPr>
          <p:cNvSpPr>
            <a:spLocks noGrp="1"/>
          </p:cNvSpPr>
          <p:nvPr>
            <p:ph type="body" sz="quarter" idx="15"/>
          </p:nvPr>
        </p:nvSpPr>
        <p:spPr>
          <a:xfrm>
            <a:off x="382273" y="1838738"/>
            <a:ext cx="4928612" cy="3337187"/>
          </a:xfrm>
        </p:spPr>
        <p:txBody>
          <a:bodyPr>
            <a:normAutofit lnSpcReduction="10000"/>
          </a:bodyPr>
          <a:lstStyle/>
          <a:p>
            <a:pPr marL="0" indent="0">
              <a:buNone/>
            </a:pPr>
            <a:r>
              <a:rPr lang="en-GB"/>
              <a:t>REAL</a:t>
            </a:r>
          </a:p>
          <a:p>
            <a:r>
              <a:rPr lang="en-GB" b="0"/>
              <a:t>Check if you’re eligible to vote</a:t>
            </a:r>
          </a:p>
          <a:p>
            <a:r>
              <a:rPr lang="en-GB" b="0"/>
              <a:t>Learn about the parties and what they stand for </a:t>
            </a:r>
          </a:p>
          <a:p>
            <a:r>
              <a:rPr lang="en-GB" b="0"/>
              <a:t>Go online to register to vote </a:t>
            </a:r>
          </a:p>
          <a:p>
            <a:r>
              <a:rPr lang="en-GB" b="0"/>
              <a:t>Decide whether to vote in person or by post </a:t>
            </a:r>
          </a:p>
          <a:p>
            <a:r>
              <a:rPr lang="en-GB" b="0"/>
              <a:t>Check your polling place and what time it opens </a:t>
            </a:r>
          </a:p>
          <a:p>
            <a:endParaRPr lang="en-US" sz="1800"/>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a:xfrm>
            <a:off x="280516" y="6023044"/>
            <a:ext cx="6994044" cy="365125"/>
          </a:xfrm>
        </p:spPr>
        <p:txBody>
          <a:bodyPr/>
          <a:lstStyle/>
          <a:p>
            <a:r>
              <a:rPr lang="en-US">
                <a:latin typeface="Montserrat"/>
              </a:rPr>
              <a:t>2026 Senedd Election – Short Activities</a:t>
            </a:r>
            <a:endParaRPr lang="en-US" b="0">
              <a:latin typeface="Montserrat"/>
            </a:endParaRPr>
          </a:p>
        </p:txBody>
      </p:sp>
      <p:pic>
        <p:nvPicPr>
          <p:cNvPr id="10" name="Picture 9">
            <a:extLst>
              <a:ext uri="{FF2B5EF4-FFF2-40B4-BE49-F238E27FC236}">
                <a16:creationId xmlns:a16="http://schemas.microsoft.com/office/drawing/2014/main" id="{796CDE47-96C2-22D1-91E7-0793A756DC1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1" b="92262" l="9954" r="89815">
                        <a14:foregroundMark x1="64815" y1="92262" x2="34954" y2="90675"/>
                        <a14:foregroundMark x1="20139" y1="15278" x2="25463" y2="45635"/>
                        <a14:foregroundMark x1="44907" y1="29167" x2="56481" y2="66270"/>
                        <a14:foregroundMark x1="80093" y1="23413" x2="77083" y2="51786"/>
                      </a14:backgroundRemoval>
                    </a14:imgEffect>
                  </a14:imgLayer>
                </a14:imgProps>
              </a:ext>
            </a:extLst>
          </a:blip>
          <a:stretch>
            <a:fillRect/>
          </a:stretch>
        </p:blipFill>
        <p:spPr>
          <a:xfrm rot="1288488">
            <a:off x="9582218" y="1287315"/>
            <a:ext cx="942651" cy="1099760"/>
          </a:xfrm>
          <a:prstGeom prst="rect">
            <a:avLst/>
          </a:prstGeom>
        </p:spPr>
      </p:pic>
      <p:pic>
        <p:nvPicPr>
          <p:cNvPr id="11" name="Picture 10">
            <a:extLst>
              <a:ext uri="{FF2B5EF4-FFF2-40B4-BE49-F238E27FC236}">
                <a16:creationId xmlns:a16="http://schemas.microsoft.com/office/drawing/2014/main" id="{1DB92162-2E33-E836-A4B9-8ECE9EA63E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06" b="94811" l="9910" r="89790">
                        <a14:foregroundMark x1="43544" y1="94811" x2="41742" y2="81604"/>
                        <a14:foregroundMark x1="69069" y1="17453" x2="69069" y2="17453"/>
                        <a14:foregroundMark x1="83183" y1="26179" x2="83183" y2="26179"/>
                        <a14:foregroundMark x1="49249" y1="12028" x2="49249" y2="12028"/>
                        <a14:foregroundMark x1="30931" y1="14151" x2="30931" y2="14151"/>
                        <a14:foregroundMark x1="14414" y1="23585" x2="14414" y2="23585"/>
                      </a14:backgroundRemoval>
                    </a14:imgEffect>
                  </a14:imgLayer>
                </a14:imgProps>
              </a:ext>
            </a:extLst>
          </a:blip>
          <a:stretch>
            <a:fillRect/>
          </a:stretch>
        </p:blipFill>
        <p:spPr>
          <a:xfrm rot="20413462">
            <a:off x="4394832" y="1122894"/>
            <a:ext cx="914422" cy="1164309"/>
          </a:xfrm>
          <a:prstGeom prst="rect">
            <a:avLst/>
          </a:prstGeom>
        </p:spPr>
      </p:pic>
    </p:spTree>
    <p:extLst>
      <p:ext uri="{BB962C8B-B14F-4D97-AF65-F5344CB8AC3E}">
        <p14:creationId xmlns:p14="http://schemas.microsoft.com/office/powerpoint/2010/main" val="3523591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EC156-28D2-7C8E-0564-B665F553EB6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68817E5-CB92-D322-20E1-62CFBCE77480}"/>
              </a:ext>
            </a:extLst>
          </p:cNvPr>
          <p:cNvSpPr>
            <a:spLocks noGrp="1"/>
          </p:cNvSpPr>
          <p:nvPr>
            <p:ph type="title"/>
          </p:nvPr>
        </p:nvSpPr>
        <p:spPr/>
        <p:txBody>
          <a:bodyPr/>
          <a:lstStyle/>
          <a:p>
            <a:r>
              <a:rPr lang="en-US">
                <a:latin typeface="Montserrat ExtraBold"/>
              </a:rPr>
              <a:t>Activity 3</a:t>
            </a:r>
            <a:br>
              <a:rPr lang="en-US"/>
            </a:br>
            <a:r>
              <a:rPr lang="en-US" sz="4400">
                <a:solidFill>
                  <a:schemeClr val="bg1"/>
                </a:solidFill>
                <a:latin typeface="Montserrat ExtraBold"/>
              </a:rPr>
              <a:t>My Senedd</a:t>
            </a:r>
          </a:p>
        </p:txBody>
      </p:sp>
      <p:sp>
        <p:nvSpPr>
          <p:cNvPr id="3" name="Footer Placeholder 2">
            <a:extLst>
              <a:ext uri="{FF2B5EF4-FFF2-40B4-BE49-F238E27FC236}">
                <a16:creationId xmlns:a16="http://schemas.microsoft.com/office/drawing/2014/main" id="{4EC42118-042E-3C27-73B9-E4EC6C61EA7F}"/>
              </a:ext>
            </a:extLst>
          </p:cNvPr>
          <p:cNvSpPr>
            <a:spLocks noGrp="1"/>
          </p:cNvSpPr>
          <p:nvPr>
            <p:ph type="ftr" sz="quarter" idx="14"/>
          </p:nvPr>
        </p:nvSpPr>
        <p:spPr>
          <a:xfrm>
            <a:off x="280516" y="6023044"/>
            <a:ext cx="6994044" cy="365125"/>
          </a:xfrm>
        </p:spPr>
        <p:txBody>
          <a:bodyPr/>
          <a:lstStyle/>
          <a:p>
            <a:r>
              <a:rPr lang="en-US">
                <a:latin typeface="Montserrat"/>
              </a:rPr>
              <a:t>2026 Senedd Election – Short Activities</a:t>
            </a:r>
            <a:endParaRPr lang="en-US" b="0">
              <a:latin typeface="Montserrat"/>
            </a:endParaRPr>
          </a:p>
        </p:txBody>
      </p:sp>
    </p:spTree>
    <p:extLst>
      <p:ext uri="{BB962C8B-B14F-4D97-AF65-F5344CB8AC3E}">
        <p14:creationId xmlns:p14="http://schemas.microsoft.com/office/powerpoint/2010/main" val="194045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0C832-2CBA-D86B-A0B9-D34F7BAEAB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824C8C-D85C-1E5E-5ADC-12F8C03AFA9B}"/>
              </a:ext>
            </a:extLst>
          </p:cNvPr>
          <p:cNvSpPr>
            <a:spLocks noGrp="1"/>
          </p:cNvSpPr>
          <p:nvPr>
            <p:ph type="title"/>
          </p:nvPr>
        </p:nvSpPr>
        <p:spPr>
          <a:xfrm>
            <a:off x="280516" y="263312"/>
            <a:ext cx="9406279" cy="1093304"/>
          </a:xfrm>
        </p:spPr>
        <p:txBody>
          <a:bodyPr>
            <a:normAutofit/>
          </a:bodyPr>
          <a:lstStyle/>
          <a:p>
            <a:r>
              <a:rPr lang="en-US"/>
              <a:t>My Senedd</a:t>
            </a:r>
          </a:p>
        </p:txBody>
      </p:sp>
      <p:sp>
        <p:nvSpPr>
          <p:cNvPr id="3" name="Text Placeholder 2">
            <a:extLst>
              <a:ext uri="{FF2B5EF4-FFF2-40B4-BE49-F238E27FC236}">
                <a16:creationId xmlns:a16="http://schemas.microsoft.com/office/drawing/2014/main" id="{28CBBC77-B7F7-98C9-A458-750685052B6C}"/>
              </a:ext>
            </a:extLst>
          </p:cNvPr>
          <p:cNvSpPr>
            <a:spLocks noGrp="1"/>
          </p:cNvSpPr>
          <p:nvPr>
            <p:ph type="body" sz="quarter" idx="12"/>
          </p:nvPr>
        </p:nvSpPr>
        <p:spPr>
          <a:xfrm>
            <a:off x="970040" y="1238172"/>
            <a:ext cx="5661082" cy="539995"/>
          </a:xfrm>
        </p:spPr>
        <p:txBody>
          <a:bodyPr>
            <a:normAutofit/>
          </a:bodyPr>
          <a:lstStyle/>
          <a:p>
            <a:r>
              <a:rPr lang="en-US" sz="2200"/>
              <a:t>10 minutes</a:t>
            </a:r>
          </a:p>
        </p:txBody>
      </p:sp>
      <p:sp>
        <p:nvSpPr>
          <p:cNvPr id="6" name="Text Placeholder 5">
            <a:extLst>
              <a:ext uri="{FF2B5EF4-FFF2-40B4-BE49-F238E27FC236}">
                <a16:creationId xmlns:a16="http://schemas.microsoft.com/office/drawing/2014/main" id="{1AC8407E-7E27-3755-D181-C9855B7301AF}"/>
              </a:ext>
            </a:extLst>
          </p:cNvPr>
          <p:cNvSpPr>
            <a:spLocks noGrp="1"/>
          </p:cNvSpPr>
          <p:nvPr>
            <p:ph type="body" sz="quarter" idx="15"/>
          </p:nvPr>
        </p:nvSpPr>
        <p:spPr>
          <a:xfrm>
            <a:off x="436226" y="1756072"/>
            <a:ext cx="5752537" cy="3388496"/>
          </a:xfrm>
        </p:spPr>
        <p:txBody>
          <a:bodyPr vert="horz" lIns="180000" tIns="180000" rIns="180000" bIns="180000" rtlCol="0" anchor="t">
            <a:normAutofit fontScale="92500"/>
          </a:bodyPr>
          <a:lstStyle/>
          <a:p>
            <a:pPr>
              <a:buFont typeface="+mj-lt"/>
              <a:buAutoNum type="arabicPeriod"/>
            </a:pPr>
            <a:r>
              <a:rPr lang="en-US" sz="2200" b="0" dirty="0">
                <a:latin typeface="Montserrat"/>
                <a:cs typeface="Futura Medium"/>
              </a:rPr>
              <a:t>Members of the Senedd elected in the 2026 election will have the opportunity to make decisions that impact you!</a:t>
            </a:r>
          </a:p>
          <a:p>
            <a:pPr>
              <a:buFont typeface="+mj-lt"/>
              <a:buAutoNum type="arabicPeriod"/>
            </a:pPr>
            <a:r>
              <a:rPr lang="en-US" sz="2200" b="0" dirty="0">
                <a:latin typeface="Montserrat"/>
                <a:cs typeface="Futura Medium"/>
              </a:rPr>
              <a:t>Choose one area the Senedd is responsible for that you’d like to focus on (these are called </a:t>
            </a:r>
            <a:r>
              <a:rPr lang="en-US" sz="2200" dirty="0">
                <a:latin typeface="Montserrat"/>
                <a:cs typeface="Futura Medium"/>
              </a:rPr>
              <a:t>devolved powers</a:t>
            </a:r>
            <a:r>
              <a:rPr lang="en-US" sz="2200" b="0" dirty="0">
                <a:latin typeface="Montserrat"/>
                <a:cs typeface="Futura Medium"/>
              </a:rPr>
              <a:t>)</a:t>
            </a:r>
          </a:p>
          <a:p>
            <a:pPr>
              <a:buFont typeface="+mj-lt"/>
              <a:buAutoNum type="arabicPeriod"/>
            </a:pPr>
            <a:r>
              <a:rPr lang="en-US" sz="2200" b="0" dirty="0">
                <a:latin typeface="Montserrat"/>
                <a:cs typeface="Futura Medium"/>
              </a:rPr>
              <a:t>Working in pairs or small groups, decide a law you would introduce in this area to positively impact the people of Wales </a:t>
            </a:r>
            <a:endParaRPr lang="en-US" sz="1800" b="0" dirty="0">
              <a:latin typeface="Montserrat"/>
              <a:cs typeface="Futura Medium"/>
            </a:endParaRPr>
          </a:p>
          <a:p>
            <a:pPr marL="0" indent="0">
              <a:buNone/>
            </a:pPr>
            <a:endParaRPr lang="en-US" sz="1800" b="0" dirty="0">
              <a:latin typeface="Montserrat"/>
              <a:cs typeface="Futura Medium"/>
            </a:endParaRPr>
          </a:p>
          <a:p>
            <a:pPr>
              <a:buFont typeface="+mj-lt"/>
              <a:buAutoNum type="arabicPeriod"/>
            </a:pPr>
            <a:endParaRPr lang="en-US" sz="1800" b="0" dirty="0">
              <a:latin typeface="Montserrat"/>
              <a:cs typeface="Futura Medium"/>
            </a:endParaRPr>
          </a:p>
        </p:txBody>
      </p:sp>
      <p:sp>
        <p:nvSpPr>
          <p:cNvPr id="4" name="Footer Placeholder 3">
            <a:extLst>
              <a:ext uri="{FF2B5EF4-FFF2-40B4-BE49-F238E27FC236}">
                <a16:creationId xmlns:a16="http://schemas.microsoft.com/office/drawing/2014/main" id="{072A5D4D-175C-3F3A-E197-4CF155D48D86}"/>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pic>
        <p:nvPicPr>
          <p:cNvPr id="11" name="Clock Icon">
            <a:extLst>
              <a:ext uri="{FF2B5EF4-FFF2-40B4-BE49-F238E27FC236}">
                <a16:creationId xmlns:a16="http://schemas.microsoft.com/office/drawing/2014/main" id="{F202392D-EFD3-502E-86F4-A08D41D101C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6226" y="1228292"/>
            <a:ext cx="411086" cy="411086"/>
          </a:xfrm>
          <a:prstGeom prst="rect">
            <a:avLst/>
          </a:prstGeom>
        </p:spPr>
      </p:pic>
      <p:sp>
        <p:nvSpPr>
          <p:cNvPr id="5" name="Text Placeholder 5">
            <a:extLst>
              <a:ext uri="{FF2B5EF4-FFF2-40B4-BE49-F238E27FC236}">
                <a16:creationId xmlns:a16="http://schemas.microsoft.com/office/drawing/2014/main" id="{51CBB169-3710-4ABA-436D-3ABDC43533C4}"/>
              </a:ext>
            </a:extLst>
          </p:cNvPr>
          <p:cNvSpPr txBox="1">
            <a:spLocks/>
          </p:cNvSpPr>
          <p:nvPr/>
        </p:nvSpPr>
        <p:spPr>
          <a:xfrm>
            <a:off x="6608079" y="384820"/>
            <a:ext cx="3592624" cy="5110444"/>
          </a:xfrm>
          <a:prstGeom prst="rect">
            <a:avLst/>
          </a:prstGeom>
          <a:solidFill>
            <a:srgbClr val="00E7BD">
              <a:alpha val="9000"/>
            </a:srgbClr>
          </a:solidFill>
          <a:ln>
            <a:noFill/>
          </a:ln>
        </p:spPr>
        <p:txBody>
          <a:bodyPr vert="horz" lIns="180000" tIns="180000" rIns="180000" bIns="180000" rtlCol="0" anchor="t">
            <a:normAutofit fontScale="92500" lnSpcReduction="2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0" dirty="0"/>
              <a:t>Devolved powers:</a:t>
            </a:r>
          </a:p>
          <a:p>
            <a:r>
              <a:rPr lang="en-GB" sz="1800" b="0" dirty="0"/>
              <a:t>Education</a:t>
            </a:r>
          </a:p>
          <a:p>
            <a:r>
              <a:rPr lang="en-GB" sz="1800" b="0" dirty="0"/>
              <a:t>Healthcare</a:t>
            </a:r>
          </a:p>
          <a:p>
            <a:r>
              <a:rPr lang="en-GB" sz="1800" b="0" dirty="0"/>
              <a:t>Training</a:t>
            </a:r>
          </a:p>
          <a:p>
            <a:r>
              <a:rPr lang="en-GB" sz="1800" b="0" dirty="0"/>
              <a:t>Heritage</a:t>
            </a:r>
          </a:p>
          <a:p>
            <a:r>
              <a:rPr lang="en-GB" sz="1800" b="0" dirty="0"/>
              <a:t>Transport</a:t>
            </a:r>
          </a:p>
          <a:p>
            <a:r>
              <a:rPr lang="en-GB" sz="1800" b="0" dirty="0"/>
              <a:t>Housing</a:t>
            </a:r>
          </a:p>
          <a:p>
            <a:r>
              <a:rPr lang="en-GB" sz="1800" b="0" dirty="0"/>
              <a:t>Agriculture </a:t>
            </a:r>
          </a:p>
          <a:p>
            <a:r>
              <a:rPr lang="en-GB" sz="1800" b="0" dirty="0"/>
              <a:t>The Welsh Language</a:t>
            </a:r>
          </a:p>
          <a:p>
            <a:r>
              <a:rPr lang="en-GB" sz="1800" b="0" dirty="0"/>
              <a:t>Sports</a:t>
            </a:r>
          </a:p>
          <a:p>
            <a:r>
              <a:rPr lang="en-GB" sz="1800" b="0" dirty="0"/>
              <a:t>Tourism</a:t>
            </a:r>
          </a:p>
          <a:p>
            <a:r>
              <a:rPr lang="en-GB" sz="1800" b="0" dirty="0"/>
              <a:t>Food</a:t>
            </a:r>
          </a:p>
          <a:p>
            <a:r>
              <a:rPr lang="en-GB" sz="1800" b="0" dirty="0"/>
              <a:t>Fire and Rescue services</a:t>
            </a:r>
          </a:p>
          <a:p>
            <a:r>
              <a:rPr lang="en-GB" sz="1800" b="0" dirty="0"/>
              <a:t>The Environment  </a:t>
            </a:r>
          </a:p>
          <a:p>
            <a:r>
              <a:rPr lang="en-GB" sz="1800" b="0" dirty="0"/>
              <a:t>Culture </a:t>
            </a:r>
          </a:p>
        </p:txBody>
      </p:sp>
    </p:spTree>
    <p:extLst>
      <p:ext uri="{BB962C8B-B14F-4D97-AF65-F5344CB8AC3E}">
        <p14:creationId xmlns:p14="http://schemas.microsoft.com/office/powerpoint/2010/main" val="546857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9E055-5462-196A-4A36-7BCDD5EFCDB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E26C69B-9C05-E9A4-97CF-F03A6F7DC24D}"/>
              </a:ext>
            </a:extLst>
          </p:cNvPr>
          <p:cNvSpPr>
            <a:spLocks noGrp="1"/>
          </p:cNvSpPr>
          <p:nvPr>
            <p:ph type="title"/>
          </p:nvPr>
        </p:nvSpPr>
        <p:spPr>
          <a:xfrm>
            <a:off x="280516" y="1754021"/>
            <a:ext cx="6667215" cy="2852737"/>
          </a:xfrm>
        </p:spPr>
        <p:txBody>
          <a:bodyPr/>
          <a:lstStyle/>
          <a:p>
            <a:r>
              <a:rPr lang="en-US">
                <a:latin typeface="Montserrat ExtraBold"/>
              </a:rPr>
              <a:t>Activity 4</a:t>
            </a:r>
            <a:br>
              <a:rPr lang="en-US"/>
            </a:br>
            <a:r>
              <a:rPr lang="en-US" sz="4000">
                <a:solidFill>
                  <a:schemeClr val="bg1"/>
                </a:solidFill>
                <a:latin typeface="Montserrat ExtraBold"/>
              </a:rPr>
              <a:t>Mis- and disinformation</a:t>
            </a:r>
            <a:endParaRPr lang="en-US">
              <a:solidFill>
                <a:schemeClr val="bg1"/>
              </a:solidFill>
              <a:latin typeface="Montserrat ExtraBold"/>
            </a:endParaRPr>
          </a:p>
        </p:txBody>
      </p:sp>
      <p:sp>
        <p:nvSpPr>
          <p:cNvPr id="3" name="Footer Placeholder 2">
            <a:extLst>
              <a:ext uri="{FF2B5EF4-FFF2-40B4-BE49-F238E27FC236}">
                <a16:creationId xmlns:a16="http://schemas.microsoft.com/office/drawing/2014/main" id="{D040A8D3-777D-B488-5B33-B7F65EDEF79F}"/>
              </a:ext>
            </a:extLst>
          </p:cNvPr>
          <p:cNvSpPr>
            <a:spLocks noGrp="1"/>
          </p:cNvSpPr>
          <p:nvPr>
            <p:ph type="ftr" sz="quarter" idx="14"/>
          </p:nvPr>
        </p:nvSpPr>
        <p:spPr>
          <a:xfrm>
            <a:off x="280516" y="6023044"/>
            <a:ext cx="6994044" cy="365125"/>
          </a:xfrm>
        </p:spPr>
        <p:txBody>
          <a:bodyPr/>
          <a:lstStyle/>
          <a:p>
            <a:r>
              <a:rPr lang="en-US">
                <a:latin typeface="Montserrat"/>
              </a:rPr>
              <a:t>2026 Senedd Election – Short Activities</a:t>
            </a:r>
            <a:endParaRPr lang="en-US" b="0"/>
          </a:p>
        </p:txBody>
      </p:sp>
    </p:spTree>
    <p:extLst>
      <p:ext uri="{BB962C8B-B14F-4D97-AF65-F5344CB8AC3E}">
        <p14:creationId xmlns:p14="http://schemas.microsoft.com/office/powerpoint/2010/main" val="3815181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
          <p:cNvSpPr txBox="1">
            <a:spLocks noGrp="1"/>
          </p:cNvSpPr>
          <p:nvPr>
            <p:ph type="title"/>
          </p:nvPr>
        </p:nvSpPr>
        <p:spPr>
          <a:xfrm>
            <a:off x="290454" y="490780"/>
            <a:ext cx="10036303" cy="76998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ct val="100000"/>
              <a:buFont typeface="Montserrat ExtraBold"/>
              <a:buNone/>
            </a:pPr>
            <a:r>
              <a:rPr lang="en-GB"/>
              <a:t>Misinformation or disinformation?</a:t>
            </a:r>
            <a:endParaRPr/>
          </a:p>
        </p:txBody>
      </p:sp>
      <p:sp>
        <p:nvSpPr>
          <p:cNvPr id="408" name="Google Shape;408;p4"/>
          <p:cNvSpPr txBox="1">
            <a:spLocks noGrp="1"/>
          </p:cNvSpPr>
          <p:nvPr>
            <p:ph type="body" idx="2"/>
          </p:nvPr>
        </p:nvSpPr>
        <p:spPr>
          <a:xfrm>
            <a:off x="285211" y="2593297"/>
            <a:ext cx="9204000" cy="1521503"/>
          </a:xfrm>
          <a:prstGeom prst="rect">
            <a:avLst/>
          </a:prstGeom>
          <a:solidFill>
            <a:srgbClr val="00E7BD">
              <a:alpha val="8235"/>
            </a:srgbClr>
          </a:solidFill>
          <a:ln>
            <a:noFill/>
          </a:ln>
        </p:spPr>
        <p:txBody>
          <a:bodyPr spcFirstLastPara="1" wrap="square" lIns="180000" tIns="180000" rIns="180000" bIns="180000" anchor="t" anchorCtr="0">
            <a:normAutofit/>
          </a:bodyPr>
          <a:lstStyle/>
          <a:p>
            <a:pPr marL="342900" lvl="0" indent="-342900" algn="l" rtl="0">
              <a:lnSpc>
                <a:spcPct val="100000"/>
              </a:lnSpc>
              <a:spcBef>
                <a:spcPts val="0"/>
              </a:spcBef>
              <a:spcAft>
                <a:spcPts val="600"/>
              </a:spcAft>
              <a:buSzPts val="2800"/>
              <a:buFont typeface="+mj-lt"/>
              <a:buAutoNum type="arabicPeriod"/>
            </a:pPr>
            <a:r>
              <a:rPr lang="en-GB" sz="2200" b="0"/>
              <a:t>Watch the video to find out the difference between misinformation and disinformation</a:t>
            </a:r>
          </a:p>
          <a:p>
            <a:pPr marL="342900" lvl="0" indent="-342900" algn="l" rtl="0">
              <a:lnSpc>
                <a:spcPct val="100000"/>
              </a:lnSpc>
              <a:spcBef>
                <a:spcPts val="0"/>
              </a:spcBef>
              <a:spcAft>
                <a:spcPts val="600"/>
              </a:spcAft>
              <a:buSzPts val="2800"/>
              <a:buFont typeface="+mj-lt"/>
              <a:buAutoNum type="arabicPeriod"/>
            </a:pPr>
            <a:r>
              <a:rPr lang="en-GB" sz="2200" b="0"/>
              <a:t>Take the quiz to test your knowledge!</a:t>
            </a:r>
          </a:p>
        </p:txBody>
      </p:sp>
      <p:sp>
        <p:nvSpPr>
          <p:cNvPr id="409" name="Google Shape;409;p4"/>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p>
            <a:r>
              <a:rPr lang="en-US">
                <a:latin typeface="Montserrat"/>
              </a:rPr>
              <a:t>2026 Senedd Election – Short Activities</a:t>
            </a:r>
            <a:endParaRPr lang="en-GB" b="0">
              <a:latin typeface="Montserrat"/>
            </a:endParaRPr>
          </a:p>
        </p:txBody>
      </p:sp>
      <p:sp>
        <p:nvSpPr>
          <p:cNvPr id="5" name="Text Placeholder 2">
            <a:extLst>
              <a:ext uri="{FF2B5EF4-FFF2-40B4-BE49-F238E27FC236}">
                <a16:creationId xmlns:a16="http://schemas.microsoft.com/office/drawing/2014/main" id="{314E32E8-4092-50F3-4358-DFC8E144B4FD}"/>
              </a:ext>
            </a:extLst>
          </p:cNvPr>
          <p:cNvSpPr txBox="1">
            <a:spLocks/>
          </p:cNvSpPr>
          <p:nvPr/>
        </p:nvSpPr>
        <p:spPr>
          <a:xfrm>
            <a:off x="946997" y="1815447"/>
            <a:ext cx="5661082" cy="319417"/>
          </a:xfrm>
          <a:prstGeom prst="rect">
            <a:avLst/>
          </a:prstGeom>
        </p:spPr>
        <p:txBody>
          <a:bodyPr>
            <a:normAutofit fontScale="92500" lnSpcReduction="2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10 minutes</a:t>
            </a:r>
          </a:p>
        </p:txBody>
      </p:sp>
      <p:pic>
        <p:nvPicPr>
          <p:cNvPr id="6" name="Clock Icon">
            <a:extLst>
              <a:ext uri="{FF2B5EF4-FFF2-40B4-BE49-F238E27FC236}">
                <a16:creationId xmlns:a16="http://schemas.microsoft.com/office/drawing/2014/main" id="{BA9D2B14-A446-0274-0563-D776CD9ECB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273" y="1733852"/>
            <a:ext cx="411086" cy="41108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12"/>
          <p:cNvSpPr txBox="1">
            <a:spLocks noGrp="1"/>
          </p:cNvSpPr>
          <p:nvPr>
            <p:ph type="title"/>
          </p:nvPr>
        </p:nvSpPr>
        <p:spPr>
          <a:xfrm>
            <a:off x="290455" y="490780"/>
            <a:ext cx="4806201" cy="20425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ct val="100000"/>
              <a:buFont typeface="Montserrat ExtraBold"/>
              <a:buNone/>
            </a:pPr>
            <a:r>
              <a:rPr lang="en-GB"/>
              <a:t>Watch this video to find out more about misinformation and disinformation:</a:t>
            </a:r>
            <a:endParaRPr/>
          </a:p>
        </p:txBody>
      </p:sp>
      <p:sp>
        <p:nvSpPr>
          <p:cNvPr id="416" name="Google Shape;416;p12"/>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p>
            <a:r>
              <a:rPr lang="en-US">
                <a:latin typeface="Montserrat"/>
              </a:rPr>
              <a:t>2026 Senedd Election – Short Activities</a:t>
            </a:r>
            <a:endParaRPr lang="en-GB" b="0">
              <a:latin typeface="Montserrat"/>
            </a:endParaRPr>
          </a:p>
          <a:p>
            <a:pPr marL="0" lvl="0" indent="0" algn="l">
              <a:lnSpc>
                <a:spcPct val="100000"/>
              </a:lnSpc>
              <a:spcBef>
                <a:spcPts val="0"/>
              </a:spcBef>
              <a:spcAft>
                <a:spcPts val="0"/>
              </a:spcAft>
              <a:buSzPts val="1400"/>
              <a:buNone/>
            </a:pPr>
            <a:endParaRPr lang="en-GB"/>
          </a:p>
        </p:txBody>
      </p:sp>
      <p:pic>
        <p:nvPicPr>
          <p:cNvPr id="2" name="Dismiss Dis_misinfo (Mini 1)">
            <a:hlinkClick r:id="" action="ppaction://media"/>
            <a:extLst>
              <a:ext uri="{FF2B5EF4-FFF2-40B4-BE49-F238E27FC236}">
                <a16:creationId xmlns:a16="http://schemas.microsoft.com/office/drawing/2014/main" id="{BC5335BF-8913-C141-1FA2-165D84B581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20890" y="0"/>
            <a:ext cx="385762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6"/>
          <p:cNvSpPr txBox="1">
            <a:spLocks noGrp="1"/>
          </p:cNvSpPr>
          <p:nvPr>
            <p:ph type="title"/>
          </p:nvPr>
        </p:nvSpPr>
        <p:spPr>
          <a:xfrm>
            <a:off x="280516" y="1754021"/>
            <a:ext cx="6332625" cy="285273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Montserrat"/>
              <a:buNone/>
            </a:pPr>
            <a:r>
              <a:rPr lang="en-GB" sz="6000">
                <a:latin typeface="Montserrat ExtraBold" panose="00000900000000000000" pitchFamily="2" charset="0"/>
                <a:ea typeface="Montserrat"/>
                <a:cs typeface="Montserrat"/>
                <a:sym typeface="Montserrat"/>
              </a:rPr>
              <a:t>Let’s look at some examples in this quiz! </a:t>
            </a:r>
            <a:br>
              <a:rPr lang="en-GB" sz="5400">
                <a:latin typeface="Montserrat ExtraBold" panose="00000900000000000000" pitchFamily="2" charset="0"/>
                <a:ea typeface="Calibri"/>
                <a:cs typeface="Calibri"/>
                <a:sym typeface="Calibri"/>
              </a:rPr>
            </a:br>
            <a:endParaRPr>
              <a:latin typeface="Montserrat ExtraBold" panose="00000900000000000000" pitchFamily="2" charset="0"/>
            </a:endParaRPr>
          </a:p>
        </p:txBody>
      </p:sp>
      <p:sp>
        <p:nvSpPr>
          <p:cNvPr id="424" name="Google Shape;424;p6"/>
          <p:cNvSpPr txBox="1">
            <a:spLocks noGrp="1"/>
          </p:cNvSpPr>
          <p:nvPr>
            <p:ph type="ftr" idx="4294967295"/>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2026 Senedd Election – Short Activities</a:t>
            </a:r>
            <a:endParaRPr lang="en-US" b="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1" name="Google Shape;431;p7"/>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p>
            <a:r>
              <a:rPr lang="en-US">
                <a:latin typeface="Montserrat"/>
              </a:rPr>
              <a:t>2026 Senedd Election – Short Activities</a:t>
            </a:r>
            <a:endParaRPr lang="en-US" b="0"/>
          </a:p>
        </p:txBody>
      </p:sp>
      <p:sp>
        <p:nvSpPr>
          <p:cNvPr id="432" name="Google Shape;432;p7"/>
          <p:cNvSpPr txBox="1">
            <a:spLocks noGrp="1"/>
          </p:cNvSpPr>
          <p:nvPr>
            <p:ph type="title"/>
          </p:nvPr>
        </p:nvSpPr>
        <p:spPr>
          <a:xfrm>
            <a:off x="290456" y="469831"/>
            <a:ext cx="9286681" cy="109330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ct val="100000"/>
              <a:buFont typeface="Montserrat ExtraBold"/>
              <a:buNone/>
            </a:pPr>
            <a:r>
              <a:rPr lang="en-GB"/>
              <a:t>Quiz: Mis or disinformation?</a:t>
            </a:r>
            <a:endParaRPr/>
          </a:p>
        </p:txBody>
      </p:sp>
      <p:sp>
        <p:nvSpPr>
          <p:cNvPr id="4" name="Google Shape;448;p7">
            <a:extLst>
              <a:ext uri="{FF2B5EF4-FFF2-40B4-BE49-F238E27FC236}">
                <a16:creationId xmlns:a16="http://schemas.microsoft.com/office/drawing/2014/main" id="{1DFCAD59-95E5-1D5B-2BCC-70A4C2AC426A}"/>
              </a:ext>
            </a:extLst>
          </p:cNvPr>
          <p:cNvSpPr txBox="1">
            <a:spLocks noGrp="1"/>
          </p:cNvSpPr>
          <p:nvPr>
            <p:ph type="body" idx="1"/>
          </p:nvPr>
        </p:nvSpPr>
        <p:spPr>
          <a:xfrm>
            <a:off x="340712" y="1563135"/>
            <a:ext cx="8741586" cy="1103524"/>
          </a:xfrm>
          <a:prstGeom prst="rect">
            <a:avLst/>
          </a:prstGeom>
          <a:solidFill>
            <a:srgbClr val="FF8BFF">
              <a:alpha val="8627"/>
            </a:srgbClr>
          </a:solidFill>
          <a:ln>
            <a:noFill/>
          </a:ln>
        </p:spPr>
        <p:txBody>
          <a:bodyPr spcFirstLastPara="1" wrap="square" lIns="180000" tIns="180000" rIns="180000" bIns="180000" anchor="ctr" anchorCtr="0">
            <a:noAutofit/>
          </a:bodyPr>
          <a:lstStyle/>
          <a:p>
            <a:pPr marL="0" lvl="0" indent="0" algn="l" rtl="0">
              <a:lnSpc>
                <a:spcPct val="100000"/>
              </a:lnSpc>
              <a:spcBef>
                <a:spcPts val="0"/>
              </a:spcBef>
              <a:spcAft>
                <a:spcPts val="0"/>
              </a:spcAft>
              <a:buClr>
                <a:srgbClr val="000000"/>
              </a:buClr>
              <a:buSzPts val="2000"/>
              <a:buNone/>
            </a:pPr>
            <a:r>
              <a:rPr lang="en-GB" sz="1800" b="0">
                <a:solidFill>
                  <a:srgbClr val="000000"/>
                </a:solidFill>
                <a:latin typeface="Montserrat" panose="00000500000000000000" pitchFamily="2" charset="0"/>
                <a:sym typeface="Montserrat"/>
              </a:rPr>
              <a:t>1) An influencer </a:t>
            </a:r>
            <a:r>
              <a:rPr lang="en-GB" sz="1800" b="0" i="0" u="none" strike="noStrike">
                <a:solidFill>
                  <a:srgbClr val="000000"/>
                </a:solidFill>
                <a:latin typeface="Montserrat" panose="00000500000000000000" pitchFamily="2" charset="0"/>
              </a:rPr>
              <a:t>advertises a health supplement that causes harmful side effects that were not previously known. </a:t>
            </a:r>
            <a:endParaRPr sz="1800" b="0">
              <a:solidFill>
                <a:srgbClr val="000000"/>
              </a:solidFill>
              <a:latin typeface="Montserrat" panose="00000500000000000000" pitchFamily="2" charset="0"/>
            </a:endParaRPr>
          </a:p>
        </p:txBody>
      </p:sp>
      <p:sp>
        <p:nvSpPr>
          <p:cNvPr id="5" name="Google Shape;451;p7">
            <a:extLst>
              <a:ext uri="{FF2B5EF4-FFF2-40B4-BE49-F238E27FC236}">
                <a16:creationId xmlns:a16="http://schemas.microsoft.com/office/drawing/2014/main" id="{13CAE209-7135-3298-4380-5635AA188843}"/>
              </a:ext>
            </a:extLst>
          </p:cNvPr>
          <p:cNvSpPr txBox="1"/>
          <p:nvPr/>
        </p:nvSpPr>
        <p:spPr>
          <a:xfrm>
            <a:off x="340712" y="2812558"/>
            <a:ext cx="4072543" cy="1474038"/>
          </a:xfrm>
          <a:prstGeom prst="rect">
            <a:avLst/>
          </a:prstGeom>
          <a:solidFill>
            <a:srgbClr val="FF8BFF">
              <a:alpha val="8627"/>
            </a:srgbClr>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FF8BFF"/>
              </a:buClr>
              <a:buSzPts val="3920"/>
              <a:buFont typeface="Noto Sans Symbols"/>
              <a:buNone/>
            </a:pPr>
            <a:r>
              <a:rPr lang="en-GB" sz="3200" b="1" i="0" u="none" strike="noStrike" cap="none">
                <a:solidFill>
                  <a:srgbClr val="0C0C0C"/>
                </a:solidFill>
                <a:latin typeface="Montserrat" panose="00000500000000000000" pitchFamily="2" charset="0"/>
                <a:ea typeface="Montserrat"/>
                <a:cs typeface="Montserrat"/>
                <a:sym typeface="Montserrat"/>
              </a:rPr>
              <a:t>Misinformation</a:t>
            </a:r>
            <a:r>
              <a:rPr lang="en-GB" sz="3200" b="0" i="0" u="none" strike="noStrike" cap="none">
                <a:solidFill>
                  <a:srgbClr val="0C0C0C"/>
                </a:solidFill>
                <a:latin typeface="Montserrat" panose="00000500000000000000" pitchFamily="2" charset="0"/>
                <a:ea typeface="Montserrat"/>
                <a:cs typeface="Montserrat"/>
                <a:sym typeface="Montserrat"/>
              </a:rPr>
              <a:t> </a:t>
            </a:r>
            <a:endParaRPr sz="3200">
              <a:latin typeface="Montserrat" panose="00000500000000000000" pitchFamily="2" charset="0"/>
            </a:endParaRPr>
          </a:p>
        </p:txBody>
      </p:sp>
      <p:sp>
        <p:nvSpPr>
          <p:cNvPr id="6" name="Google Shape;452;p7">
            <a:extLst>
              <a:ext uri="{FF2B5EF4-FFF2-40B4-BE49-F238E27FC236}">
                <a16:creationId xmlns:a16="http://schemas.microsoft.com/office/drawing/2014/main" id="{CD6E2BFA-C76D-A307-CA80-A7B3866D25E4}"/>
              </a:ext>
            </a:extLst>
          </p:cNvPr>
          <p:cNvSpPr txBox="1"/>
          <p:nvPr/>
        </p:nvSpPr>
        <p:spPr>
          <a:xfrm>
            <a:off x="5009755" y="2812558"/>
            <a:ext cx="4072543" cy="1474038"/>
          </a:xfrm>
          <a:prstGeom prst="rect">
            <a:avLst/>
          </a:prstGeom>
          <a:solidFill>
            <a:srgbClr val="FF8BFF">
              <a:alpha val="8627"/>
            </a:srgbClr>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FF8BFF"/>
              </a:buClr>
              <a:buSzPts val="3920"/>
              <a:buFont typeface="Noto Sans Symbols"/>
              <a:buNone/>
            </a:pPr>
            <a:r>
              <a:rPr lang="en-GB" sz="3200" b="1" i="0" u="none" strike="noStrike" cap="none">
                <a:solidFill>
                  <a:srgbClr val="0C0C0C"/>
                </a:solidFill>
                <a:latin typeface="Montserrat" panose="00000500000000000000" pitchFamily="2" charset="0"/>
                <a:ea typeface="Montserrat"/>
                <a:cs typeface="Montserrat"/>
                <a:sym typeface="Montserrat"/>
              </a:rPr>
              <a:t>Disinformation</a:t>
            </a:r>
            <a:r>
              <a:rPr lang="en-GB" sz="3200" b="0" i="0" u="none" strike="noStrike" cap="none">
                <a:solidFill>
                  <a:srgbClr val="0C0C0C"/>
                </a:solidFill>
                <a:latin typeface="Montserrat" panose="00000500000000000000" pitchFamily="2" charset="0"/>
                <a:ea typeface="Montserrat"/>
                <a:cs typeface="Montserrat"/>
                <a:sym typeface="Montserrat"/>
              </a:rPr>
              <a:t> </a:t>
            </a:r>
            <a:endParaRPr sz="3200">
              <a:latin typeface="Montserrat" panose="00000500000000000000" pitchFamily="2" charset="0"/>
            </a:endParaRPr>
          </a:p>
        </p:txBody>
      </p:sp>
      <p:sp>
        <p:nvSpPr>
          <p:cNvPr id="7" name="Google Shape;453;p7">
            <a:extLst>
              <a:ext uri="{FF2B5EF4-FFF2-40B4-BE49-F238E27FC236}">
                <a16:creationId xmlns:a16="http://schemas.microsoft.com/office/drawing/2014/main" id="{C5072461-87ED-084A-F9BE-95D9F8ADB4F4}"/>
              </a:ext>
            </a:extLst>
          </p:cNvPr>
          <p:cNvSpPr/>
          <p:nvPr/>
        </p:nvSpPr>
        <p:spPr>
          <a:xfrm>
            <a:off x="340712" y="2812558"/>
            <a:ext cx="4125272" cy="1473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200" b="1" i="0" u="none" strike="noStrike" cap="none">
                <a:solidFill>
                  <a:schemeClr val="dk1"/>
                </a:solidFill>
                <a:latin typeface="Montserrat" panose="00000500000000000000" pitchFamily="2" charset="0"/>
                <a:ea typeface="Montserrat"/>
                <a:cs typeface="Montserrat"/>
                <a:sym typeface="Montserrat"/>
              </a:rPr>
              <a:t>Misinformation</a:t>
            </a:r>
            <a:r>
              <a:rPr lang="en-GB" sz="3200" b="0" i="0" u="none" strike="noStrike" cap="none">
                <a:solidFill>
                  <a:schemeClr val="dk1"/>
                </a:solidFill>
                <a:latin typeface="Montserrat" panose="00000500000000000000" pitchFamily="2" charset="0"/>
                <a:ea typeface="Calibri"/>
                <a:cs typeface="Calibri"/>
                <a:sym typeface="Calibri"/>
              </a:rPr>
              <a:t> </a:t>
            </a:r>
            <a:endParaRPr sz="3200">
              <a:solidFill>
                <a:schemeClr val="dk1"/>
              </a:solidFill>
              <a:latin typeface="Montserrat" panose="00000500000000000000" pitchFamily="2" charset="0"/>
            </a:endParaRPr>
          </a:p>
        </p:txBody>
      </p:sp>
      <p:sp>
        <p:nvSpPr>
          <p:cNvPr id="8" name="Google Shape;454;p7">
            <a:extLst>
              <a:ext uri="{FF2B5EF4-FFF2-40B4-BE49-F238E27FC236}">
                <a16:creationId xmlns:a16="http://schemas.microsoft.com/office/drawing/2014/main" id="{BEA1E960-67D5-38A7-4421-263D55345BD3}"/>
              </a:ext>
            </a:extLst>
          </p:cNvPr>
          <p:cNvSpPr/>
          <p:nvPr/>
        </p:nvSpPr>
        <p:spPr>
          <a:xfrm>
            <a:off x="340712" y="4482820"/>
            <a:ext cx="8741586" cy="987285"/>
          </a:xfrm>
          <a:prstGeom prst="rect">
            <a:avLst/>
          </a:prstGeom>
          <a:solidFill>
            <a:srgbClr val="00E6BD">
              <a:alpha val="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i="0" u="none" strike="noStrike" cap="none">
                <a:solidFill>
                  <a:schemeClr val="dk1"/>
                </a:solidFill>
                <a:latin typeface="Montserrat" panose="00000500000000000000" pitchFamily="2" charset="0"/>
                <a:ea typeface="Montserrat"/>
                <a:cs typeface="Montserrat"/>
                <a:sym typeface="Montserrat"/>
              </a:rPr>
              <a:t>Explanation</a:t>
            </a:r>
            <a:r>
              <a:rPr lang="en-GB" sz="1800" b="0" i="0" u="none" strike="noStrike" cap="none">
                <a:solidFill>
                  <a:schemeClr val="dk1"/>
                </a:solidFill>
                <a:latin typeface="Montserrat" panose="00000500000000000000" pitchFamily="2" charset="0"/>
                <a:ea typeface="Montserrat"/>
                <a:cs typeface="Montserrat"/>
                <a:sym typeface="Montserrat"/>
              </a:rPr>
              <a:t>: It's likely the influencer didn't know about the side effects, so they were spreading false information unintentionally.</a:t>
            </a:r>
            <a:endParaRPr sz="1800" b="0" i="0" u="none" strike="noStrike" cap="none">
              <a:solidFill>
                <a:schemeClr val="dk1"/>
              </a:solidFill>
              <a:latin typeface="Montserrat" panose="00000500000000000000" pitchFamily="2" charset="0"/>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C1897-4514-99FB-0C48-1D36C0FA864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76F39D1-AAB1-00BE-6467-A4E5E77CCF16}"/>
              </a:ext>
            </a:extLst>
          </p:cNvPr>
          <p:cNvSpPr>
            <a:spLocks noGrp="1"/>
          </p:cNvSpPr>
          <p:nvPr>
            <p:ph type="title"/>
          </p:nvPr>
        </p:nvSpPr>
        <p:spPr/>
        <p:txBody>
          <a:bodyPr/>
          <a:lstStyle/>
          <a:p>
            <a:r>
              <a:rPr lang="en-US">
                <a:latin typeface="Montserrat ExtraBold"/>
              </a:rPr>
              <a:t>Activity 1</a:t>
            </a:r>
            <a:br>
              <a:rPr lang="en-US"/>
            </a:br>
            <a:r>
              <a:rPr lang="en-US" sz="4400">
                <a:solidFill>
                  <a:schemeClr val="bg1"/>
                </a:solidFill>
                <a:latin typeface="Montserrat ExtraBold"/>
              </a:rPr>
              <a:t>True or false?</a:t>
            </a:r>
          </a:p>
        </p:txBody>
      </p:sp>
      <p:sp>
        <p:nvSpPr>
          <p:cNvPr id="3" name="Footer Placeholder 2">
            <a:extLst>
              <a:ext uri="{FF2B5EF4-FFF2-40B4-BE49-F238E27FC236}">
                <a16:creationId xmlns:a16="http://schemas.microsoft.com/office/drawing/2014/main" id="{B8ED096C-99BA-A46B-30EA-9AB42ECA8AF6}"/>
              </a:ext>
            </a:extLst>
          </p:cNvPr>
          <p:cNvSpPr>
            <a:spLocks noGrp="1"/>
          </p:cNvSpPr>
          <p:nvPr>
            <p:ph type="ftr" sz="quarter" idx="14"/>
          </p:nvPr>
        </p:nvSpPr>
        <p:spPr>
          <a:xfrm>
            <a:off x="280516" y="6023044"/>
            <a:ext cx="6994044" cy="365125"/>
          </a:xfrm>
        </p:spPr>
        <p:txBody>
          <a:bodyPr/>
          <a:lstStyle/>
          <a:p>
            <a:r>
              <a:rPr lang="en-US">
                <a:latin typeface="Montserrat"/>
              </a:rPr>
              <a:t>2026 Senedd Election – Short Activities</a:t>
            </a:r>
            <a:endParaRPr lang="en-US" b="0">
              <a:latin typeface="Montserrat"/>
            </a:endParaRPr>
          </a:p>
        </p:txBody>
      </p:sp>
    </p:spTree>
    <p:extLst>
      <p:ext uri="{BB962C8B-B14F-4D97-AF65-F5344CB8AC3E}">
        <p14:creationId xmlns:p14="http://schemas.microsoft.com/office/powerpoint/2010/main" val="2810798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3" name="Google Shape;443;p8"/>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p>
            <a:r>
              <a:rPr lang="en-US">
                <a:latin typeface="Montserrat"/>
              </a:rPr>
              <a:t>2026 Senedd Election – Short Activities</a:t>
            </a:r>
            <a:endParaRPr lang="en-US" b="0"/>
          </a:p>
        </p:txBody>
      </p:sp>
      <p:sp>
        <p:nvSpPr>
          <p:cNvPr id="444" name="Google Shape;444;p8"/>
          <p:cNvSpPr txBox="1">
            <a:spLocks noGrp="1"/>
          </p:cNvSpPr>
          <p:nvPr>
            <p:ph type="title"/>
          </p:nvPr>
        </p:nvSpPr>
        <p:spPr>
          <a:xfrm>
            <a:off x="290456" y="469831"/>
            <a:ext cx="8741586" cy="109330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C0C0C"/>
              </a:buClr>
              <a:buSzPct val="100000"/>
              <a:buFont typeface="Montserrat ExtraBold"/>
              <a:buNone/>
            </a:pPr>
            <a:r>
              <a:rPr lang="en-GB"/>
              <a:t>Quiz: Mis or disinformation?</a:t>
            </a:r>
            <a:endParaRPr/>
          </a:p>
        </p:txBody>
      </p:sp>
      <p:sp>
        <p:nvSpPr>
          <p:cNvPr id="4" name="Google Shape;460;p8">
            <a:extLst>
              <a:ext uri="{FF2B5EF4-FFF2-40B4-BE49-F238E27FC236}">
                <a16:creationId xmlns:a16="http://schemas.microsoft.com/office/drawing/2014/main" id="{54FB6A6A-8B13-3D63-99C4-1A201FDA8DC2}"/>
              </a:ext>
            </a:extLst>
          </p:cNvPr>
          <p:cNvSpPr txBox="1">
            <a:spLocks noGrp="1"/>
          </p:cNvSpPr>
          <p:nvPr>
            <p:ph type="body" idx="1"/>
          </p:nvPr>
        </p:nvSpPr>
        <p:spPr>
          <a:xfrm>
            <a:off x="340712" y="1563135"/>
            <a:ext cx="8741586" cy="1103524"/>
          </a:xfrm>
          <a:prstGeom prst="rect">
            <a:avLst/>
          </a:prstGeom>
          <a:solidFill>
            <a:srgbClr val="FF8BFF">
              <a:alpha val="8627"/>
            </a:srgbClr>
          </a:solidFill>
          <a:ln>
            <a:noFill/>
          </a:ln>
        </p:spPr>
        <p:txBody>
          <a:bodyPr spcFirstLastPara="1" wrap="square" lIns="180000" tIns="180000" rIns="180000" bIns="180000" anchor="ctr" anchorCtr="0">
            <a:noAutofit/>
          </a:bodyPr>
          <a:lstStyle/>
          <a:p>
            <a:pPr marL="0" lvl="0" indent="0" algn="l" rtl="0">
              <a:lnSpc>
                <a:spcPct val="100000"/>
              </a:lnSpc>
              <a:spcBef>
                <a:spcPts val="0"/>
              </a:spcBef>
              <a:spcAft>
                <a:spcPts val="0"/>
              </a:spcAft>
              <a:buClr>
                <a:srgbClr val="000000"/>
              </a:buClr>
              <a:buSzPts val="2000"/>
              <a:buNone/>
            </a:pPr>
            <a:r>
              <a:rPr lang="en-GB" sz="1800" b="0">
                <a:solidFill>
                  <a:srgbClr val="000000"/>
                </a:solidFill>
                <a:latin typeface="Montserrat" panose="00000500000000000000" pitchFamily="2" charset="0"/>
                <a:sym typeface="Montserrat"/>
              </a:rPr>
              <a:t>2) Someone creates a deepfake video of a politician saying something the politician never said</a:t>
            </a:r>
            <a:r>
              <a:rPr lang="en-GB" sz="1800" b="0" i="0" u="none" strike="noStrike">
                <a:solidFill>
                  <a:srgbClr val="000000"/>
                </a:solidFill>
                <a:latin typeface="Montserrat" panose="00000500000000000000" pitchFamily="2" charset="0"/>
              </a:rPr>
              <a:t>. </a:t>
            </a:r>
            <a:endParaRPr sz="1800" b="0">
              <a:solidFill>
                <a:srgbClr val="000000"/>
              </a:solidFill>
              <a:latin typeface="Montserrat" panose="00000500000000000000" pitchFamily="2" charset="0"/>
            </a:endParaRPr>
          </a:p>
        </p:txBody>
      </p:sp>
      <p:sp>
        <p:nvSpPr>
          <p:cNvPr id="5" name="Google Shape;463;p8">
            <a:extLst>
              <a:ext uri="{FF2B5EF4-FFF2-40B4-BE49-F238E27FC236}">
                <a16:creationId xmlns:a16="http://schemas.microsoft.com/office/drawing/2014/main" id="{19D6E256-CE63-C351-7D7E-A03BDC46970A}"/>
              </a:ext>
            </a:extLst>
          </p:cNvPr>
          <p:cNvSpPr txBox="1"/>
          <p:nvPr/>
        </p:nvSpPr>
        <p:spPr>
          <a:xfrm>
            <a:off x="340712" y="2812558"/>
            <a:ext cx="4085514" cy="1474038"/>
          </a:xfrm>
          <a:prstGeom prst="rect">
            <a:avLst/>
          </a:prstGeom>
          <a:solidFill>
            <a:srgbClr val="FF8BFF">
              <a:alpha val="8627"/>
            </a:srgbClr>
          </a:solidFill>
          <a:ln>
            <a:noFill/>
          </a:ln>
        </p:spPr>
        <p:txBody>
          <a:bodyPr spcFirstLastPara="1" wrap="square" lIns="180000" tIns="180000" rIns="180000" bIns="180000" anchor="ctr" anchorCtr="0">
            <a:noAutofit/>
          </a:bodyPr>
          <a:lstStyle/>
          <a:p>
            <a:pPr marL="0" marR="0" lvl="0" indent="0" algn="ctr" rtl="0">
              <a:spcBef>
                <a:spcPts val="0"/>
              </a:spcBef>
              <a:spcAft>
                <a:spcPts val="0"/>
              </a:spcAft>
              <a:buClr>
                <a:srgbClr val="FF8BFF"/>
              </a:buClr>
              <a:buSzPts val="3920"/>
              <a:buFont typeface="Noto Sans Symbols"/>
              <a:buNone/>
            </a:pPr>
            <a:r>
              <a:rPr lang="en-GB" sz="3200" b="1" i="0" u="none" strike="noStrike" cap="none">
                <a:solidFill>
                  <a:srgbClr val="0C0C0C"/>
                </a:solidFill>
                <a:latin typeface="Montserrat" panose="00000500000000000000" pitchFamily="2" charset="0"/>
                <a:ea typeface="Montserrat"/>
                <a:cs typeface="Montserrat"/>
                <a:sym typeface="Montserrat"/>
              </a:rPr>
              <a:t>Misinformation</a:t>
            </a:r>
            <a:r>
              <a:rPr lang="en-GB" sz="3200" b="0" i="0" u="none" strike="noStrike" cap="none">
                <a:solidFill>
                  <a:srgbClr val="0C0C0C"/>
                </a:solidFill>
                <a:latin typeface="Montserrat" panose="00000500000000000000" pitchFamily="2" charset="0"/>
                <a:ea typeface="Montserrat"/>
                <a:cs typeface="Montserrat"/>
                <a:sym typeface="Montserrat"/>
              </a:rPr>
              <a:t> </a:t>
            </a:r>
            <a:endParaRPr sz="3200">
              <a:latin typeface="Montserrat" panose="00000500000000000000" pitchFamily="2" charset="0"/>
            </a:endParaRPr>
          </a:p>
        </p:txBody>
      </p:sp>
      <p:sp>
        <p:nvSpPr>
          <p:cNvPr id="6" name="Google Shape;464;p8">
            <a:extLst>
              <a:ext uri="{FF2B5EF4-FFF2-40B4-BE49-F238E27FC236}">
                <a16:creationId xmlns:a16="http://schemas.microsoft.com/office/drawing/2014/main" id="{D054ECB0-DDA1-FEE5-72ED-2388C0CA0DF3}"/>
              </a:ext>
            </a:extLst>
          </p:cNvPr>
          <p:cNvSpPr txBox="1"/>
          <p:nvPr/>
        </p:nvSpPr>
        <p:spPr>
          <a:xfrm>
            <a:off x="5048907" y="2824937"/>
            <a:ext cx="4033391" cy="1474038"/>
          </a:xfrm>
          <a:prstGeom prst="rect">
            <a:avLst/>
          </a:prstGeom>
          <a:solidFill>
            <a:srgbClr val="FF8BFF">
              <a:alpha val="8627"/>
            </a:srgbClr>
          </a:solidFill>
          <a:ln>
            <a:noFill/>
          </a:ln>
        </p:spPr>
        <p:txBody>
          <a:bodyPr spcFirstLastPara="1" wrap="square" lIns="180000" tIns="180000" rIns="180000" bIns="180000" anchor="ctr" anchorCtr="0">
            <a:noAutofit/>
          </a:bodyPr>
          <a:lstStyle/>
          <a:p>
            <a:pPr marL="0" marR="0" lvl="0" indent="0" algn="ctr" rtl="0">
              <a:spcBef>
                <a:spcPts val="0"/>
              </a:spcBef>
              <a:spcAft>
                <a:spcPts val="0"/>
              </a:spcAft>
              <a:buClr>
                <a:srgbClr val="FF8BFF"/>
              </a:buClr>
              <a:buSzPts val="3920"/>
              <a:buFont typeface="Noto Sans Symbols"/>
              <a:buNone/>
            </a:pPr>
            <a:r>
              <a:rPr lang="en-GB" sz="3200" b="1" i="0" u="none" strike="noStrike" cap="none">
                <a:solidFill>
                  <a:srgbClr val="0C0C0C"/>
                </a:solidFill>
                <a:latin typeface="Montserrat" panose="00000500000000000000" pitchFamily="2" charset="0"/>
                <a:ea typeface="Montserrat"/>
                <a:cs typeface="Montserrat"/>
                <a:sym typeface="Montserrat"/>
              </a:rPr>
              <a:t>Disinformation</a:t>
            </a:r>
            <a:r>
              <a:rPr lang="en-GB" sz="3200" b="0" i="0" u="none" strike="noStrike" cap="none">
                <a:solidFill>
                  <a:srgbClr val="0C0C0C"/>
                </a:solidFill>
                <a:latin typeface="Montserrat" panose="00000500000000000000" pitchFamily="2" charset="0"/>
                <a:ea typeface="Montserrat"/>
                <a:cs typeface="Montserrat"/>
                <a:sym typeface="Montserrat"/>
              </a:rPr>
              <a:t> </a:t>
            </a:r>
            <a:endParaRPr sz="3200">
              <a:latin typeface="Montserrat" panose="00000500000000000000" pitchFamily="2" charset="0"/>
            </a:endParaRPr>
          </a:p>
        </p:txBody>
      </p:sp>
      <p:sp>
        <p:nvSpPr>
          <p:cNvPr id="7" name="Google Shape;465;p8">
            <a:extLst>
              <a:ext uri="{FF2B5EF4-FFF2-40B4-BE49-F238E27FC236}">
                <a16:creationId xmlns:a16="http://schemas.microsoft.com/office/drawing/2014/main" id="{813437DF-0869-42A5-820D-C9C941C77726}"/>
              </a:ext>
            </a:extLst>
          </p:cNvPr>
          <p:cNvSpPr/>
          <p:nvPr/>
        </p:nvSpPr>
        <p:spPr>
          <a:xfrm>
            <a:off x="5047040" y="2790720"/>
            <a:ext cx="4085514" cy="14740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200" b="1" i="0" u="none" strike="noStrike" cap="none">
                <a:solidFill>
                  <a:schemeClr val="dk1"/>
                </a:solidFill>
                <a:latin typeface="Montserrat" panose="00000500000000000000" pitchFamily="2" charset="0"/>
                <a:ea typeface="Montserrat"/>
                <a:cs typeface="Montserrat"/>
                <a:sym typeface="Montserrat"/>
              </a:rPr>
              <a:t>Disinformation</a:t>
            </a:r>
            <a:r>
              <a:rPr lang="en-GB" sz="3200" b="0" i="0" u="none" strike="noStrike" cap="none">
                <a:solidFill>
                  <a:schemeClr val="dk1"/>
                </a:solidFill>
                <a:latin typeface="Montserrat" panose="00000500000000000000" pitchFamily="2" charset="0"/>
                <a:ea typeface="Calibri"/>
                <a:cs typeface="Calibri"/>
                <a:sym typeface="Calibri"/>
              </a:rPr>
              <a:t> </a:t>
            </a:r>
            <a:endParaRPr sz="3200">
              <a:solidFill>
                <a:schemeClr val="dk1"/>
              </a:solidFill>
              <a:latin typeface="Montserrat" panose="00000500000000000000" pitchFamily="2" charset="0"/>
            </a:endParaRPr>
          </a:p>
        </p:txBody>
      </p:sp>
      <p:sp>
        <p:nvSpPr>
          <p:cNvPr id="8" name="Google Shape;466;p8">
            <a:extLst>
              <a:ext uri="{FF2B5EF4-FFF2-40B4-BE49-F238E27FC236}">
                <a16:creationId xmlns:a16="http://schemas.microsoft.com/office/drawing/2014/main" id="{134FDF70-6D78-69EF-3686-7056A942233D}"/>
              </a:ext>
            </a:extLst>
          </p:cNvPr>
          <p:cNvSpPr/>
          <p:nvPr/>
        </p:nvSpPr>
        <p:spPr>
          <a:xfrm>
            <a:off x="340712" y="4482820"/>
            <a:ext cx="8741586" cy="987285"/>
          </a:xfrm>
          <a:prstGeom prst="rect">
            <a:avLst/>
          </a:prstGeom>
          <a:solidFill>
            <a:srgbClr val="00E6BD">
              <a:alpha val="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i="0" u="none" strike="noStrike" cap="none">
                <a:solidFill>
                  <a:schemeClr val="dk1"/>
                </a:solidFill>
                <a:latin typeface="Montserrat" panose="00000500000000000000" pitchFamily="2" charset="0"/>
                <a:ea typeface="Montserrat"/>
                <a:cs typeface="Montserrat"/>
                <a:sym typeface="Montserrat"/>
              </a:rPr>
              <a:t>Explanation</a:t>
            </a:r>
            <a:r>
              <a:rPr lang="en-GB" sz="1800" b="0" i="0" u="none" strike="noStrike" cap="none">
                <a:solidFill>
                  <a:schemeClr val="dk1"/>
                </a:solidFill>
                <a:latin typeface="Montserrat" panose="00000500000000000000" pitchFamily="2" charset="0"/>
                <a:ea typeface="Montserrat"/>
                <a:cs typeface="Montserrat"/>
                <a:sym typeface="Montserrat"/>
              </a:rPr>
              <a:t>: Deepfakes of politicians are usually intentionally created to deceive. Manipulating audio/video of a politician can have serious consequences for individuals, society and politicians themselves. </a:t>
            </a:r>
            <a:endParaRPr sz="1800" b="0" i="0" u="none" strike="noStrike" cap="none">
              <a:solidFill>
                <a:schemeClr val="dk1"/>
              </a:solidFill>
              <a:latin typeface="Montserrat" panose="00000500000000000000" pitchFamily="2" charset="0"/>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5" name="Google Shape;455;p9"/>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p>
            <a:r>
              <a:rPr lang="en-US">
                <a:latin typeface="Montserrat"/>
              </a:rPr>
              <a:t>2026 Senedd Election – Short Activities</a:t>
            </a:r>
            <a:endParaRPr lang="en-US" b="0"/>
          </a:p>
        </p:txBody>
      </p:sp>
      <p:sp>
        <p:nvSpPr>
          <p:cNvPr id="456" name="Google Shape;456;p9"/>
          <p:cNvSpPr txBox="1">
            <a:spLocks noGrp="1"/>
          </p:cNvSpPr>
          <p:nvPr>
            <p:ph type="title"/>
          </p:nvPr>
        </p:nvSpPr>
        <p:spPr>
          <a:xfrm>
            <a:off x="290456" y="469831"/>
            <a:ext cx="8791842" cy="109330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C0C0C"/>
              </a:buClr>
              <a:buSzPct val="100000"/>
              <a:buFont typeface="Montserrat ExtraBold"/>
              <a:buNone/>
            </a:pPr>
            <a:r>
              <a:rPr lang="en-GB"/>
              <a:t>Quiz: Mis or disinformation?</a:t>
            </a:r>
            <a:endParaRPr/>
          </a:p>
        </p:txBody>
      </p:sp>
      <p:sp>
        <p:nvSpPr>
          <p:cNvPr id="4" name="Google Shape;472;p9">
            <a:extLst>
              <a:ext uri="{FF2B5EF4-FFF2-40B4-BE49-F238E27FC236}">
                <a16:creationId xmlns:a16="http://schemas.microsoft.com/office/drawing/2014/main" id="{3377C900-CBE3-831A-96B2-6C482C4A090E}"/>
              </a:ext>
            </a:extLst>
          </p:cNvPr>
          <p:cNvSpPr txBox="1">
            <a:spLocks noGrp="1"/>
          </p:cNvSpPr>
          <p:nvPr>
            <p:ph type="body" idx="1"/>
          </p:nvPr>
        </p:nvSpPr>
        <p:spPr>
          <a:xfrm>
            <a:off x="340712" y="1563135"/>
            <a:ext cx="8741586" cy="1103524"/>
          </a:xfrm>
          <a:prstGeom prst="rect">
            <a:avLst/>
          </a:prstGeom>
          <a:solidFill>
            <a:srgbClr val="FF8BFF">
              <a:alpha val="8627"/>
            </a:srgbClr>
          </a:solidFill>
          <a:ln>
            <a:noFill/>
          </a:ln>
        </p:spPr>
        <p:txBody>
          <a:bodyPr spcFirstLastPara="1" wrap="square" lIns="180000" tIns="180000" rIns="180000" bIns="180000" anchor="ctr" anchorCtr="0">
            <a:noAutofit/>
          </a:bodyPr>
          <a:lstStyle/>
          <a:p>
            <a:pPr marL="0" lvl="0" indent="0" algn="l" rtl="0">
              <a:lnSpc>
                <a:spcPct val="100000"/>
              </a:lnSpc>
              <a:spcBef>
                <a:spcPts val="0"/>
              </a:spcBef>
              <a:spcAft>
                <a:spcPts val="0"/>
              </a:spcAft>
              <a:buClr>
                <a:srgbClr val="000000"/>
              </a:buClr>
              <a:buSzPts val="2000"/>
              <a:buNone/>
            </a:pPr>
            <a:r>
              <a:rPr lang="en-GB" sz="1800" b="0">
                <a:solidFill>
                  <a:srgbClr val="000000"/>
                </a:solidFill>
                <a:latin typeface="Montserrat" panose="00000500000000000000" pitchFamily="2" charset="0"/>
                <a:sym typeface="Montserrat"/>
              </a:rPr>
              <a:t>3) Your friend sends you a video of a conspiracy theory they believe, but you know it includes false information.</a:t>
            </a:r>
            <a:endParaRPr sz="1800" b="0">
              <a:solidFill>
                <a:srgbClr val="000000"/>
              </a:solidFill>
              <a:latin typeface="Montserrat" panose="00000500000000000000" pitchFamily="2" charset="0"/>
            </a:endParaRPr>
          </a:p>
        </p:txBody>
      </p:sp>
      <p:sp>
        <p:nvSpPr>
          <p:cNvPr id="5" name="Google Shape;478;p9">
            <a:extLst>
              <a:ext uri="{FF2B5EF4-FFF2-40B4-BE49-F238E27FC236}">
                <a16:creationId xmlns:a16="http://schemas.microsoft.com/office/drawing/2014/main" id="{53EE83EE-7E01-09B0-48CD-944BC93761E5}"/>
              </a:ext>
            </a:extLst>
          </p:cNvPr>
          <p:cNvSpPr/>
          <p:nvPr/>
        </p:nvSpPr>
        <p:spPr>
          <a:xfrm>
            <a:off x="340712" y="4482820"/>
            <a:ext cx="8741586" cy="987285"/>
          </a:xfrm>
          <a:prstGeom prst="rect">
            <a:avLst/>
          </a:prstGeom>
          <a:solidFill>
            <a:srgbClr val="00E6BD">
              <a:alpha val="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i="0" u="none" strike="noStrike" cap="none">
                <a:solidFill>
                  <a:schemeClr val="dk1"/>
                </a:solidFill>
                <a:latin typeface="Montserrat" panose="00000500000000000000" pitchFamily="2" charset="0"/>
                <a:ea typeface="Montserrat"/>
                <a:cs typeface="Montserrat"/>
                <a:sym typeface="Montserrat"/>
              </a:rPr>
              <a:t>Explanation</a:t>
            </a:r>
            <a:r>
              <a:rPr lang="en-GB" sz="1800" b="0" i="0" u="none" strike="noStrike" cap="none">
                <a:solidFill>
                  <a:schemeClr val="dk1"/>
                </a:solidFill>
                <a:latin typeface="Montserrat" panose="00000500000000000000" pitchFamily="2" charset="0"/>
                <a:ea typeface="Montserrat"/>
                <a:cs typeface="Montserrat"/>
                <a:sym typeface="Montserrat"/>
              </a:rPr>
              <a:t>: Your friend is likely sharing the video because they believe it, not with the intent to deceive you. This makes it misinformation - false information spread unintentionally.</a:t>
            </a:r>
            <a:endParaRPr sz="1800" b="0" i="0" u="none" strike="noStrike" cap="none">
              <a:solidFill>
                <a:schemeClr val="dk1"/>
              </a:solidFill>
              <a:latin typeface="Montserrat" panose="00000500000000000000" pitchFamily="2" charset="0"/>
              <a:ea typeface="Montserrat"/>
              <a:cs typeface="Montserrat"/>
              <a:sym typeface="Montserrat"/>
            </a:endParaRPr>
          </a:p>
        </p:txBody>
      </p:sp>
      <p:sp>
        <p:nvSpPr>
          <p:cNvPr id="6" name="Google Shape;451;p7">
            <a:extLst>
              <a:ext uri="{FF2B5EF4-FFF2-40B4-BE49-F238E27FC236}">
                <a16:creationId xmlns:a16="http://schemas.microsoft.com/office/drawing/2014/main" id="{190CBC4E-61D7-A3D7-6571-065812E6B2F4}"/>
              </a:ext>
            </a:extLst>
          </p:cNvPr>
          <p:cNvSpPr txBox="1"/>
          <p:nvPr/>
        </p:nvSpPr>
        <p:spPr>
          <a:xfrm>
            <a:off x="340712" y="2812558"/>
            <a:ext cx="4072543" cy="1474038"/>
          </a:xfrm>
          <a:prstGeom prst="rect">
            <a:avLst/>
          </a:prstGeom>
          <a:solidFill>
            <a:srgbClr val="FF8BFF">
              <a:alpha val="8627"/>
            </a:srgbClr>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FF8BFF"/>
              </a:buClr>
              <a:buSzPts val="3920"/>
              <a:buFont typeface="Noto Sans Symbols"/>
              <a:buNone/>
            </a:pPr>
            <a:r>
              <a:rPr lang="en-GB" sz="3200" b="1" i="0" u="none" strike="noStrike" cap="none">
                <a:solidFill>
                  <a:srgbClr val="0C0C0C"/>
                </a:solidFill>
                <a:latin typeface="Montserrat" panose="00000500000000000000" pitchFamily="2" charset="0"/>
                <a:ea typeface="Montserrat"/>
                <a:cs typeface="Montserrat"/>
                <a:sym typeface="Montserrat"/>
              </a:rPr>
              <a:t>Misinformation</a:t>
            </a:r>
            <a:r>
              <a:rPr lang="en-GB" sz="3200" b="0" i="0" u="none" strike="noStrike" cap="none">
                <a:solidFill>
                  <a:srgbClr val="0C0C0C"/>
                </a:solidFill>
                <a:latin typeface="Montserrat" panose="00000500000000000000" pitchFamily="2" charset="0"/>
                <a:ea typeface="Montserrat"/>
                <a:cs typeface="Montserrat"/>
                <a:sym typeface="Montserrat"/>
              </a:rPr>
              <a:t> </a:t>
            </a:r>
            <a:endParaRPr sz="3200">
              <a:latin typeface="Montserrat" panose="00000500000000000000" pitchFamily="2" charset="0"/>
            </a:endParaRPr>
          </a:p>
        </p:txBody>
      </p:sp>
      <p:sp>
        <p:nvSpPr>
          <p:cNvPr id="7" name="Google Shape;452;p7">
            <a:extLst>
              <a:ext uri="{FF2B5EF4-FFF2-40B4-BE49-F238E27FC236}">
                <a16:creationId xmlns:a16="http://schemas.microsoft.com/office/drawing/2014/main" id="{CAFD6114-9048-A5A1-1AB9-FD2971D1E18D}"/>
              </a:ext>
            </a:extLst>
          </p:cNvPr>
          <p:cNvSpPr txBox="1"/>
          <p:nvPr/>
        </p:nvSpPr>
        <p:spPr>
          <a:xfrm>
            <a:off x="5009755" y="2812558"/>
            <a:ext cx="4072543" cy="1474038"/>
          </a:xfrm>
          <a:prstGeom prst="rect">
            <a:avLst/>
          </a:prstGeom>
          <a:solidFill>
            <a:srgbClr val="FF8BFF">
              <a:alpha val="8627"/>
            </a:srgbClr>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FF8BFF"/>
              </a:buClr>
              <a:buSzPts val="3920"/>
              <a:buFont typeface="Noto Sans Symbols"/>
              <a:buNone/>
            </a:pPr>
            <a:r>
              <a:rPr lang="en-GB" sz="3200" b="1" i="0" u="none" strike="noStrike" cap="none">
                <a:solidFill>
                  <a:srgbClr val="0C0C0C"/>
                </a:solidFill>
                <a:latin typeface="Montserrat" panose="00000500000000000000" pitchFamily="2" charset="0"/>
                <a:ea typeface="Montserrat"/>
                <a:cs typeface="Montserrat"/>
                <a:sym typeface="Montserrat"/>
              </a:rPr>
              <a:t>Disinformation</a:t>
            </a:r>
            <a:r>
              <a:rPr lang="en-GB" sz="3200" b="0" i="0" u="none" strike="noStrike" cap="none">
                <a:solidFill>
                  <a:srgbClr val="0C0C0C"/>
                </a:solidFill>
                <a:latin typeface="Montserrat" panose="00000500000000000000" pitchFamily="2" charset="0"/>
                <a:ea typeface="Montserrat"/>
                <a:cs typeface="Montserrat"/>
                <a:sym typeface="Montserrat"/>
              </a:rPr>
              <a:t> </a:t>
            </a:r>
            <a:endParaRPr sz="3200">
              <a:latin typeface="Montserrat" panose="00000500000000000000" pitchFamily="2" charset="0"/>
            </a:endParaRPr>
          </a:p>
        </p:txBody>
      </p:sp>
      <p:sp>
        <p:nvSpPr>
          <p:cNvPr id="8" name="Google Shape;453;p7">
            <a:extLst>
              <a:ext uri="{FF2B5EF4-FFF2-40B4-BE49-F238E27FC236}">
                <a16:creationId xmlns:a16="http://schemas.microsoft.com/office/drawing/2014/main" id="{828EDC73-F05D-8F9B-C94E-B5DE8505D095}"/>
              </a:ext>
            </a:extLst>
          </p:cNvPr>
          <p:cNvSpPr/>
          <p:nvPr/>
        </p:nvSpPr>
        <p:spPr>
          <a:xfrm>
            <a:off x="340712" y="2812558"/>
            <a:ext cx="4125272" cy="1473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200" b="1" i="0" u="none" strike="noStrike" cap="none">
                <a:solidFill>
                  <a:schemeClr val="dk1"/>
                </a:solidFill>
                <a:latin typeface="Montserrat" panose="00000500000000000000" pitchFamily="2" charset="0"/>
                <a:ea typeface="Montserrat"/>
                <a:cs typeface="Montserrat"/>
                <a:sym typeface="Montserrat"/>
              </a:rPr>
              <a:t>Misinformation</a:t>
            </a:r>
            <a:r>
              <a:rPr lang="en-GB" sz="3200" b="0" i="0" u="none" strike="noStrike" cap="none">
                <a:solidFill>
                  <a:schemeClr val="dk1"/>
                </a:solidFill>
                <a:latin typeface="Montserrat" panose="00000500000000000000" pitchFamily="2" charset="0"/>
                <a:ea typeface="Calibri"/>
                <a:cs typeface="Calibri"/>
                <a:sym typeface="Calibri"/>
              </a:rPr>
              <a:t> </a:t>
            </a:r>
            <a:endParaRPr sz="3200">
              <a:solidFill>
                <a:schemeClr val="dk1"/>
              </a:solidFill>
              <a:latin typeface="Montserrat" panose="00000500000000000000" pitchFamily="2" charset="0"/>
            </a:endParaRPr>
          </a:p>
        </p:txBody>
      </p:sp>
    </p:spTree>
    <p:extLst>
      <p:ext uri="{BB962C8B-B14F-4D97-AF65-F5344CB8AC3E}">
        <p14:creationId xmlns:p14="http://schemas.microsoft.com/office/powerpoint/2010/main" val="286904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10"/>
          <p:cNvSpPr txBox="1">
            <a:spLocks noGrp="1"/>
          </p:cNvSpPr>
          <p:nvPr>
            <p:ph type="body" idx="1"/>
          </p:nvPr>
        </p:nvSpPr>
        <p:spPr>
          <a:xfrm>
            <a:off x="340712" y="1563135"/>
            <a:ext cx="8741586" cy="987285"/>
          </a:xfrm>
          <a:prstGeom prst="rect">
            <a:avLst/>
          </a:prstGeom>
          <a:solidFill>
            <a:srgbClr val="FF8BFF">
              <a:alpha val="8235"/>
            </a:srgbClr>
          </a:solidFill>
          <a:ln>
            <a:noFill/>
          </a:ln>
        </p:spPr>
        <p:txBody>
          <a:bodyPr spcFirstLastPara="1" wrap="square" lIns="180000" tIns="180000" rIns="180000" bIns="180000" anchor="ctr" anchorCtr="0">
            <a:noAutofit/>
          </a:bodyPr>
          <a:lstStyle/>
          <a:p>
            <a:pPr marL="0" indent="0">
              <a:lnSpc>
                <a:spcPct val="100000"/>
              </a:lnSpc>
              <a:spcBef>
                <a:spcPts val="0"/>
              </a:spcBef>
              <a:buClr>
                <a:srgbClr val="000000"/>
              </a:buClr>
              <a:buSzPts val="2000"/>
              <a:buNone/>
            </a:pPr>
            <a:r>
              <a:rPr lang="en-GB" sz="1800" b="0">
                <a:solidFill>
                  <a:srgbClr val="000000"/>
                </a:solidFill>
                <a:latin typeface="Montserrat"/>
                <a:cs typeface="Futura Medium"/>
                <a:sym typeface="Montserrat"/>
              </a:rPr>
              <a:t>4) A family member tells you that you can only register to vote in the Senedd election at 16, but you learnt in school that you can register at 14. </a:t>
            </a:r>
            <a:endParaRPr sz="1800" b="0">
              <a:solidFill>
                <a:srgbClr val="000000"/>
              </a:solidFill>
              <a:latin typeface="Montserrat"/>
              <a:cs typeface="Futura Medium"/>
            </a:endParaRPr>
          </a:p>
        </p:txBody>
      </p:sp>
      <p:sp>
        <p:nvSpPr>
          <p:cNvPr id="467" name="Google Shape;467;p10"/>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p>
            <a:r>
              <a:rPr lang="en-US">
                <a:latin typeface="Montserrat"/>
              </a:rPr>
              <a:t>2026 Senedd Election – Short Activities</a:t>
            </a:r>
            <a:endParaRPr lang="en-US" b="0"/>
          </a:p>
        </p:txBody>
      </p:sp>
      <p:sp>
        <p:nvSpPr>
          <p:cNvPr id="468" name="Google Shape;468;p10"/>
          <p:cNvSpPr txBox="1">
            <a:spLocks noGrp="1"/>
          </p:cNvSpPr>
          <p:nvPr>
            <p:ph type="title"/>
          </p:nvPr>
        </p:nvSpPr>
        <p:spPr>
          <a:xfrm>
            <a:off x="290456" y="469831"/>
            <a:ext cx="8997923" cy="109330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C0C0C"/>
              </a:buClr>
              <a:buSzPct val="100000"/>
              <a:buFont typeface="Montserrat ExtraBold"/>
              <a:buNone/>
            </a:pPr>
            <a:r>
              <a:rPr lang="en-GB"/>
              <a:t>Quiz: Mis or disinformation?</a:t>
            </a:r>
            <a:endParaRPr/>
          </a:p>
        </p:txBody>
      </p:sp>
      <p:sp>
        <p:nvSpPr>
          <p:cNvPr id="472" name="Google Shape;472;p10"/>
          <p:cNvSpPr/>
          <p:nvPr/>
        </p:nvSpPr>
        <p:spPr>
          <a:xfrm>
            <a:off x="332474" y="4508314"/>
            <a:ext cx="8741586" cy="987285"/>
          </a:xfrm>
          <a:prstGeom prst="rect">
            <a:avLst/>
          </a:prstGeom>
          <a:solidFill>
            <a:srgbClr val="00E6BD">
              <a:alpha val="941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r>
              <a:rPr lang="en-GB" sz="1800" b="1" i="0" u="none" strike="noStrike" cap="none">
                <a:solidFill>
                  <a:schemeClr val="dk1"/>
                </a:solidFill>
                <a:latin typeface="Montserrat"/>
                <a:ea typeface="Montserrat"/>
                <a:cs typeface="Montserrat"/>
                <a:sym typeface="Montserrat"/>
              </a:rPr>
              <a:t>Explanation</a:t>
            </a:r>
            <a:r>
              <a:rPr lang="en-GB" sz="1800" b="0" i="0" u="none" strike="noStrike" cap="none">
                <a:solidFill>
                  <a:schemeClr val="dk1"/>
                </a:solidFill>
                <a:latin typeface="Montserrat"/>
                <a:ea typeface="Montserrat"/>
                <a:cs typeface="Montserrat"/>
                <a:sym typeface="Montserrat"/>
              </a:rPr>
              <a:t>: Your family member is likely mistaken about the voting age, rather than deliberately trying to tell you false information. This is another example of misinformation.</a:t>
            </a:r>
            <a:endParaRPr sz="1800" b="0" i="0" u="none" strike="noStrike" cap="none">
              <a:solidFill>
                <a:schemeClr val="dk1"/>
              </a:solidFill>
              <a:latin typeface="Montserrat"/>
              <a:ea typeface="Montserrat"/>
              <a:cs typeface="Montserrat"/>
              <a:sym typeface="Montserrat"/>
            </a:endParaRPr>
          </a:p>
        </p:txBody>
      </p:sp>
      <p:sp>
        <p:nvSpPr>
          <p:cNvPr id="2" name="Google Shape;451;p7">
            <a:extLst>
              <a:ext uri="{FF2B5EF4-FFF2-40B4-BE49-F238E27FC236}">
                <a16:creationId xmlns:a16="http://schemas.microsoft.com/office/drawing/2014/main" id="{A486416E-8CDE-A566-0D11-966A43136C9E}"/>
              </a:ext>
            </a:extLst>
          </p:cNvPr>
          <p:cNvSpPr txBox="1"/>
          <p:nvPr/>
        </p:nvSpPr>
        <p:spPr>
          <a:xfrm>
            <a:off x="340712" y="2812558"/>
            <a:ext cx="4072543" cy="1474038"/>
          </a:xfrm>
          <a:prstGeom prst="rect">
            <a:avLst/>
          </a:prstGeom>
          <a:solidFill>
            <a:srgbClr val="FF8BFF">
              <a:alpha val="8627"/>
            </a:srgbClr>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FF8BFF"/>
              </a:buClr>
              <a:buSzPts val="3920"/>
              <a:buFont typeface="Noto Sans Symbols"/>
              <a:buNone/>
            </a:pPr>
            <a:r>
              <a:rPr lang="en-GB" sz="3200" b="1" i="0" u="none" strike="noStrike" cap="none">
                <a:solidFill>
                  <a:srgbClr val="0C0C0C"/>
                </a:solidFill>
                <a:latin typeface="Montserrat" panose="00000500000000000000" pitchFamily="2" charset="0"/>
                <a:ea typeface="Montserrat"/>
                <a:cs typeface="Montserrat"/>
                <a:sym typeface="Montserrat"/>
              </a:rPr>
              <a:t>Misinformation</a:t>
            </a:r>
            <a:r>
              <a:rPr lang="en-GB" sz="3200" b="0" i="0" u="none" strike="noStrike" cap="none">
                <a:solidFill>
                  <a:srgbClr val="0C0C0C"/>
                </a:solidFill>
                <a:latin typeface="Montserrat" panose="00000500000000000000" pitchFamily="2" charset="0"/>
                <a:ea typeface="Montserrat"/>
                <a:cs typeface="Montserrat"/>
                <a:sym typeface="Montserrat"/>
              </a:rPr>
              <a:t> </a:t>
            </a:r>
            <a:endParaRPr sz="3200">
              <a:latin typeface="Montserrat" panose="00000500000000000000" pitchFamily="2" charset="0"/>
            </a:endParaRPr>
          </a:p>
        </p:txBody>
      </p:sp>
      <p:sp>
        <p:nvSpPr>
          <p:cNvPr id="3" name="Google Shape;452;p7">
            <a:extLst>
              <a:ext uri="{FF2B5EF4-FFF2-40B4-BE49-F238E27FC236}">
                <a16:creationId xmlns:a16="http://schemas.microsoft.com/office/drawing/2014/main" id="{9BEF364C-3EAE-F62B-22FF-D17F46200C5B}"/>
              </a:ext>
            </a:extLst>
          </p:cNvPr>
          <p:cNvSpPr txBox="1"/>
          <p:nvPr/>
        </p:nvSpPr>
        <p:spPr>
          <a:xfrm>
            <a:off x="5009755" y="2812558"/>
            <a:ext cx="4072543" cy="1474038"/>
          </a:xfrm>
          <a:prstGeom prst="rect">
            <a:avLst/>
          </a:prstGeom>
          <a:solidFill>
            <a:srgbClr val="FF8BFF">
              <a:alpha val="8627"/>
            </a:srgbClr>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FF8BFF"/>
              </a:buClr>
              <a:buSzPts val="3920"/>
              <a:buFont typeface="Noto Sans Symbols"/>
              <a:buNone/>
            </a:pPr>
            <a:r>
              <a:rPr lang="en-GB" sz="3200" b="1" i="0" u="none" strike="noStrike" cap="none">
                <a:solidFill>
                  <a:srgbClr val="0C0C0C"/>
                </a:solidFill>
                <a:latin typeface="Montserrat" panose="00000500000000000000" pitchFamily="2" charset="0"/>
                <a:ea typeface="Montserrat"/>
                <a:cs typeface="Montserrat"/>
                <a:sym typeface="Montserrat"/>
              </a:rPr>
              <a:t>Disinformation</a:t>
            </a:r>
            <a:r>
              <a:rPr lang="en-GB" sz="3200" b="0" i="0" u="none" strike="noStrike" cap="none">
                <a:solidFill>
                  <a:srgbClr val="0C0C0C"/>
                </a:solidFill>
                <a:latin typeface="Montserrat" panose="00000500000000000000" pitchFamily="2" charset="0"/>
                <a:ea typeface="Montserrat"/>
                <a:cs typeface="Montserrat"/>
                <a:sym typeface="Montserrat"/>
              </a:rPr>
              <a:t> </a:t>
            </a:r>
            <a:endParaRPr sz="3200">
              <a:latin typeface="Montserrat" panose="00000500000000000000" pitchFamily="2" charset="0"/>
            </a:endParaRPr>
          </a:p>
        </p:txBody>
      </p:sp>
      <p:sp>
        <p:nvSpPr>
          <p:cNvPr id="4" name="Google Shape;453;p7">
            <a:extLst>
              <a:ext uri="{FF2B5EF4-FFF2-40B4-BE49-F238E27FC236}">
                <a16:creationId xmlns:a16="http://schemas.microsoft.com/office/drawing/2014/main" id="{183A32E1-424B-D619-9BF6-B8FD2FF4C72E}"/>
              </a:ext>
            </a:extLst>
          </p:cNvPr>
          <p:cNvSpPr/>
          <p:nvPr/>
        </p:nvSpPr>
        <p:spPr>
          <a:xfrm>
            <a:off x="340712" y="2812558"/>
            <a:ext cx="4125272" cy="1473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200" b="1" i="0" u="none" strike="noStrike" cap="none">
                <a:solidFill>
                  <a:schemeClr val="dk1"/>
                </a:solidFill>
                <a:latin typeface="Montserrat" panose="00000500000000000000" pitchFamily="2" charset="0"/>
                <a:ea typeface="Montserrat"/>
                <a:cs typeface="Montserrat"/>
                <a:sym typeface="Montserrat"/>
              </a:rPr>
              <a:t>Misinformation</a:t>
            </a:r>
            <a:r>
              <a:rPr lang="en-GB" sz="3200" b="0" i="0" u="none" strike="noStrike" cap="none">
                <a:solidFill>
                  <a:schemeClr val="dk1"/>
                </a:solidFill>
                <a:latin typeface="Montserrat" panose="00000500000000000000" pitchFamily="2" charset="0"/>
                <a:ea typeface="Calibri"/>
                <a:cs typeface="Calibri"/>
                <a:sym typeface="Calibri"/>
              </a:rPr>
              <a:t> </a:t>
            </a:r>
            <a:endParaRPr sz="3200">
              <a:solidFill>
                <a:schemeClr val="dk1"/>
              </a:solidFill>
              <a:latin typeface="Montserrat" panose="00000500000000000000" pitchFamily="2" charset="0"/>
            </a:endParaRPr>
          </a:p>
        </p:txBody>
      </p:sp>
    </p:spTree>
    <p:extLst>
      <p:ext uri="{BB962C8B-B14F-4D97-AF65-F5344CB8AC3E}">
        <p14:creationId xmlns:p14="http://schemas.microsoft.com/office/powerpoint/2010/main" val="146275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9" name="Google Shape;479;p11"/>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p>
            <a:r>
              <a:rPr lang="en-US">
                <a:latin typeface="Montserrat"/>
              </a:rPr>
              <a:t>2026 Senedd Election – Short Activities</a:t>
            </a:r>
            <a:endParaRPr lang="en-US" b="0"/>
          </a:p>
        </p:txBody>
      </p:sp>
      <p:sp>
        <p:nvSpPr>
          <p:cNvPr id="480" name="Google Shape;480;p11"/>
          <p:cNvSpPr txBox="1">
            <a:spLocks noGrp="1"/>
          </p:cNvSpPr>
          <p:nvPr>
            <p:ph type="title"/>
          </p:nvPr>
        </p:nvSpPr>
        <p:spPr>
          <a:xfrm>
            <a:off x="290456" y="469831"/>
            <a:ext cx="9415018" cy="109330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C0C0C"/>
              </a:buClr>
              <a:buSzPct val="100000"/>
              <a:buFont typeface="Montserrat ExtraBold"/>
              <a:buNone/>
            </a:pPr>
            <a:r>
              <a:rPr lang="en-GB"/>
              <a:t>Quiz: Mis or disinformation?</a:t>
            </a:r>
            <a:endParaRPr/>
          </a:p>
        </p:txBody>
      </p:sp>
      <p:sp>
        <p:nvSpPr>
          <p:cNvPr id="4" name="Google Shape;496;p11">
            <a:extLst>
              <a:ext uri="{FF2B5EF4-FFF2-40B4-BE49-F238E27FC236}">
                <a16:creationId xmlns:a16="http://schemas.microsoft.com/office/drawing/2014/main" id="{F6A64145-9300-F9BB-6321-D27FA7CD2D38}"/>
              </a:ext>
            </a:extLst>
          </p:cNvPr>
          <p:cNvSpPr txBox="1">
            <a:spLocks noGrp="1"/>
          </p:cNvSpPr>
          <p:nvPr>
            <p:ph type="body" idx="1"/>
          </p:nvPr>
        </p:nvSpPr>
        <p:spPr>
          <a:xfrm>
            <a:off x="340712" y="1563135"/>
            <a:ext cx="8741586" cy="1103524"/>
          </a:xfrm>
          <a:prstGeom prst="rect">
            <a:avLst/>
          </a:prstGeom>
          <a:solidFill>
            <a:srgbClr val="FF8BFF">
              <a:alpha val="8627"/>
            </a:srgbClr>
          </a:solidFill>
          <a:ln>
            <a:noFill/>
          </a:ln>
        </p:spPr>
        <p:txBody>
          <a:bodyPr spcFirstLastPara="1" wrap="square" lIns="180000" tIns="180000" rIns="180000" bIns="180000" anchor="ctr" anchorCtr="0">
            <a:noAutofit/>
          </a:bodyPr>
          <a:lstStyle/>
          <a:p>
            <a:pPr marL="0" lvl="0" indent="0" algn="l" rtl="0">
              <a:lnSpc>
                <a:spcPct val="120000"/>
              </a:lnSpc>
              <a:spcBef>
                <a:spcPts val="0"/>
              </a:spcBef>
              <a:spcAft>
                <a:spcPts val="0"/>
              </a:spcAft>
              <a:buClr>
                <a:srgbClr val="0C0C0C"/>
              </a:buClr>
              <a:buSzPts val="2000"/>
              <a:buNone/>
            </a:pPr>
            <a:r>
              <a:rPr lang="en-GB" sz="1800" b="0">
                <a:latin typeface="Montserrat" panose="00000500000000000000" pitchFamily="2" charset="0"/>
              </a:rPr>
              <a:t>5) Someone chooses to present statistics in a way that creates a false impression, while attacking a political party. </a:t>
            </a:r>
            <a:endParaRPr sz="1800" b="0">
              <a:solidFill>
                <a:srgbClr val="000000"/>
              </a:solidFill>
              <a:latin typeface="Montserrat" panose="00000500000000000000" pitchFamily="2" charset="0"/>
            </a:endParaRPr>
          </a:p>
        </p:txBody>
      </p:sp>
      <p:sp>
        <p:nvSpPr>
          <p:cNvPr id="5" name="Google Shape;502;p11">
            <a:extLst>
              <a:ext uri="{FF2B5EF4-FFF2-40B4-BE49-F238E27FC236}">
                <a16:creationId xmlns:a16="http://schemas.microsoft.com/office/drawing/2014/main" id="{CF18391A-DBEA-5A14-C0CD-305556D8582D}"/>
              </a:ext>
            </a:extLst>
          </p:cNvPr>
          <p:cNvSpPr/>
          <p:nvPr/>
        </p:nvSpPr>
        <p:spPr>
          <a:xfrm>
            <a:off x="340712" y="4482820"/>
            <a:ext cx="8741586" cy="987285"/>
          </a:xfrm>
          <a:prstGeom prst="rect">
            <a:avLst/>
          </a:prstGeom>
          <a:solidFill>
            <a:srgbClr val="00E6BD">
              <a:alpha val="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i="0" u="none" strike="noStrike" cap="none">
                <a:solidFill>
                  <a:schemeClr val="dk1"/>
                </a:solidFill>
                <a:latin typeface="Montserrat" panose="00000500000000000000" pitchFamily="2" charset="0"/>
                <a:ea typeface="Montserrat"/>
                <a:cs typeface="Montserrat"/>
                <a:sym typeface="Montserrat"/>
              </a:rPr>
              <a:t>Explanation</a:t>
            </a:r>
            <a:r>
              <a:rPr lang="en-GB" sz="1800" b="0" i="0" u="none" strike="noStrike" cap="none">
                <a:solidFill>
                  <a:schemeClr val="dk1"/>
                </a:solidFill>
                <a:latin typeface="Montserrat" panose="00000500000000000000" pitchFamily="2" charset="0"/>
                <a:ea typeface="Montserrat"/>
                <a:cs typeface="Montserrat"/>
                <a:sym typeface="Montserrat"/>
              </a:rPr>
              <a:t>: The word "chooses" highlights the intent to mislead, making this disinformation. Although statistics seem more “factual”, they can be used to mislead people about political parties.</a:t>
            </a:r>
            <a:endParaRPr sz="1800" b="0" i="0" u="none" strike="noStrike" cap="none">
              <a:solidFill>
                <a:schemeClr val="dk1"/>
              </a:solidFill>
              <a:latin typeface="Montserrat" panose="00000500000000000000" pitchFamily="2" charset="0"/>
              <a:ea typeface="Montserrat"/>
              <a:cs typeface="Montserrat"/>
              <a:sym typeface="Montserrat"/>
            </a:endParaRPr>
          </a:p>
        </p:txBody>
      </p:sp>
      <p:sp>
        <p:nvSpPr>
          <p:cNvPr id="6" name="Google Shape;463;p8">
            <a:extLst>
              <a:ext uri="{FF2B5EF4-FFF2-40B4-BE49-F238E27FC236}">
                <a16:creationId xmlns:a16="http://schemas.microsoft.com/office/drawing/2014/main" id="{248B79B7-A820-62E2-D08A-EDF3358788EF}"/>
              </a:ext>
            </a:extLst>
          </p:cNvPr>
          <p:cNvSpPr txBox="1"/>
          <p:nvPr/>
        </p:nvSpPr>
        <p:spPr>
          <a:xfrm>
            <a:off x="340712" y="2812558"/>
            <a:ext cx="4085514" cy="1474038"/>
          </a:xfrm>
          <a:prstGeom prst="rect">
            <a:avLst/>
          </a:prstGeom>
          <a:solidFill>
            <a:srgbClr val="FF8BFF">
              <a:alpha val="8627"/>
            </a:srgbClr>
          </a:solidFill>
          <a:ln>
            <a:noFill/>
          </a:ln>
        </p:spPr>
        <p:txBody>
          <a:bodyPr spcFirstLastPara="1" wrap="square" lIns="180000" tIns="180000" rIns="180000" bIns="180000" anchor="ctr" anchorCtr="0">
            <a:noAutofit/>
          </a:bodyPr>
          <a:lstStyle/>
          <a:p>
            <a:pPr marL="0" marR="0" lvl="0" indent="0" algn="ctr" rtl="0">
              <a:spcBef>
                <a:spcPts val="0"/>
              </a:spcBef>
              <a:spcAft>
                <a:spcPts val="0"/>
              </a:spcAft>
              <a:buClr>
                <a:srgbClr val="FF8BFF"/>
              </a:buClr>
              <a:buSzPts val="3920"/>
              <a:buFont typeface="Noto Sans Symbols"/>
              <a:buNone/>
            </a:pPr>
            <a:r>
              <a:rPr lang="en-GB" sz="3200" b="1" i="0" u="none" strike="noStrike" cap="none">
                <a:solidFill>
                  <a:srgbClr val="0C0C0C"/>
                </a:solidFill>
                <a:latin typeface="Montserrat" panose="00000500000000000000" pitchFamily="2" charset="0"/>
                <a:ea typeface="Montserrat"/>
                <a:cs typeface="Montserrat"/>
                <a:sym typeface="Montserrat"/>
              </a:rPr>
              <a:t>Misinformation</a:t>
            </a:r>
            <a:r>
              <a:rPr lang="en-GB" sz="3200" b="0" i="0" u="none" strike="noStrike" cap="none">
                <a:solidFill>
                  <a:srgbClr val="0C0C0C"/>
                </a:solidFill>
                <a:latin typeface="Montserrat" panose="00000500000000000000" pitchFamily="2" charset="0"/>
                <a:ea typeface="Montserrat"/>
                <a:cs typeface="Montserrat"/>
                <a:sym typeface="Montserrat"/>
              </a:rPr>
              <a:t> </a:t>
            </a:r>
            <a:endParaRPr sz="3200">
              <a:latin typeface="Montserrat" panose="00000500000000000000" pitchFamily="2" charset="0"/>
            </a:endParaRPr>
          </a:p>
        </p:txBody>
      </p:sp>
      <p:sp>
        <p:nvSpPr>
          <p:cNvPr id="7" name="Google Shape;464;p8">
            <a:extLst>
              <a:ext uri="{FF2B5EF4-FFF2-40B4-BE49-F238E27FC236}">
                <a16:creationId xmlns:a16="http://schemas.microsoft.com/office/drawing/2014/main" id="{5F0B753F-3740-7416-4A38-F85013AC8A81}"/>
              </a:ext>
            </a:extLst>
          </p:cNvPr>
          <p:cNvSpPr txBox="1"/>
          <p:nvPr/>
        </p:nvSpPr>
        <p:spPr>
          <a:xfrm>
            <a:off x="5048907" y="2824937"/>
            <a:ext cx="4033391" cy="1474038"/>
          </a:xfrm>
          <a:prstGeom prst="rect">
            <a:avLst/>
          </a:prstGeom>
          <a:solidFill>
            <a:srgbClr val="FF8BFF">
              <a:alpha val="8627"/>
            </a:srgbClr>
          </a:solidFill>
          <a:ln>
            <a:noFill/>
          </a:ln>
        </p:spPr>
        <p:txBody>
          <a:bodyPr spcFirstLastPara="1" wrap="square" lIns="180000" tIns="180000" rIns="180000" bIns="180000" anchor="ctr" anchorCtr="0">
            <a:noAutofit/>
          </a:bodyPr>
          <a:lstStyle/>
          <a:p>
            <a:pPr marL="0" marR="0" lvl="0" indent="0" algn="ctr" rtl="0">
              <a:spcBef>
                <a:spcPts val="0"/>
              </a:spcBef>
              <a:spcAft>
                <a:spcPts val="0"/>
              </a:spcAft>
              <a:buClr>
                <a:srgbClr val="FF8BFF"/>
              </a:buClr>
              <a:buSzPts val="3920"/>
              <a:buFont typeface="Noto Sans Symbols"/>
              <a:buNone/>
            </a:pPr>
            <a:r>
              <a:rPr lang="en-GB" sz="3200" b="1" i="0" u="none" strike="noStrike" cap="none">
                <a:solidFill>
                  <a:srgbClr val="0C0C0C"/>
                </a:solidFill>
                <a:latin typeface="Montserrat" panose="00000500000000000000" pitchFamily="2" charset="0"/>
                <a:ea typeface="Montserrat"/>
                <a:cs typeface="Montserrat"/>
                <a:sym typeface="Montserrat"/>
              </a:rPr>
              <a:t>Disinformation</a:t>
            </a:r>
            <a:r>
              <a:rPr lang="en-GB" sz="3200" b="0" i="0" u="none" strike="noStrike" cap="none">
                <a:solidFill>
                  <a:srgbClr val="0C0C0C"/>
                </a:solidFill>
                <a:latin typeface="Montserrat" panose="00000500000000000000" pitchFamily="2" charset="0"/>
                <a:ea typeface="Montserrat"/>
                <a:cs typeface="Montserrat"/>
                <a:sym typeface="Montserrat"/>
              </a:rPr>
              <a:t> </a:t>
            </a:r>
            <a:endParaRPr sz="3200">
              <a:latin typeface="Montserrat" panose="00000500000000000000" pitchFamily="2" charset="0"/>
            </a:endParaRPr>
          </a:p>
        </p:txBody>
      </p:sp>
      <p:sp>
        <p:nvSpPr>
          <p:cNvPr id="8" name="Google Shape;465;p8">
            <a:extLst>
              <a:ext uri="{FF2B5EF4-FFF2-40B4-BE49-F238E27FC236}">
                <a16:creationId xmlns:a16="http://schemas.microsoft.com/office/drawing/2014/main" id="{5A256721-7C82-C6E1-4A2A-97FDBF7F6C45}"/>
              </a:ext>
            </a:extLst>
          </p:cNvPr>
          <p:cNvSpPr/>
          <p:nvPr/>
        </p:nvSpPr>
        <p:spPr>
          <a:xfrm>
            <a:off x="5047040" y="2790720"/>
            <a:ext cx="4085514" cy="14740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200" b="1" i="0" u="none" strike="noStrike" cap="none">
                <a:solidFill>
                  <a:schemeClr val="dk1"/>
                </a:solidFill>
                <a:latin typeface="Montserrat" panose="00000500000000000000" pitchFamily="2" charset="0"/>
                <a:ea typeface="Montserrat"/>
                <a:cs typeface="Montserrat"/>
                <a:sym typeface="Montserrat"/>
              </a:rPr>
              <a:t>Disinformation</a:t>
            </a:r>
            <a:r>
              <a:rPr lang="en-GB" sz="3200" b="0" i="0" u="none" strike="noStrike" cap="none">
                <a:solidFill>
                  <a:schemeClr val="dk1"/>
                </a:solidFill>
                <a:latin typeface="Montserrat" panose="00000500000000000000" pitchFamily="2" charset="0"/>
                <a:ea typeface="Calibri"/>
                <a:cs typeface="Calibri"/>
                <a:sym typeface="Calibri"/>
              </a:rPr>
              <a:t> </a:t>
            </a:r>
            <a:endParaRPr sz="3200">
              <a:solidFill>
                <a:schemeClr val="dk1"/>
              </a:solidFill>
              <a:latin typeface="Montserrat"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EC5A1-4B22-6B15-6004-CC543D22CAE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62F3E30-1B46-E735-EA6D-49334C5A849C}"/>
              </a:ext>
            </a:extLst>
          </p:cNvPr>
          <p:cNvSpPr>
            <a:spLocks noGrp="1"/>
          </p:cNvSpPr>
          <p:nvPr>
            <p:ph type="title"/>
          </p:nvPr>
        </p:nvSpPr>
        <p:spPr/>
        <p:txBody>
          <a:bodyPr/>
          <a:lstStyle/>
          <a:p>
            <a:r>
              <a:rPr lang="en-US">
                <a:latin typeface="Montserrat ExtraBold"/>
              </a:rPr>
              <a:t>Activity 5</a:t>
            </a:r>
            <a:br>
              <a:rPr lang="en-US"/>
            </a:br>
            <a:r>
              <a:rPr lang="en-US" sz="4000">
                <a:solidFill>
                  <a:schemeClr val="bg1"/>
                </a:solidFill>
                <a:latin typeface="Montserrat ExtraBold"/>
              </a:rPr>
              <a:t>How we vote</a:t>
            </a:r>
            <a:endParaRPr lang="en-US">
              <a:solidFill>
                <a:schemeClr val="bg1"/>
              </a:solidFill>
              <a:latin typeface="Montserrat ExtraBold"/>
            </a:endParaRPr>
          </a:p>
        </p:txBody>
      </p:sp>
      <p:sp>
        <p:nvSpPr>
          <p:cNvPr id="3" name="Footer Placeholder 2">
            <a:extLst>
              <a:ext uri="{FF2B5EF4-FFF2-40B4-BE49-F238E27FC236}">
                <a16:creationId xmlns:a16="http://schemas.microsoft.com/office/drawing/2014/main" id="{899933CA-E93C-4434-D21A-7501C7719B6D}"/>
              </a:ext>
            </a:extLst>
          </p:cNvPr>
          <p:cNvSpPr>
            <a:spLocks noGrp="1"/>
          </p:cNvSpPr>
          <p:nvPr>
            <p:ph type="ftr" sz="quarter" idx="14"/>
          </p:nvPr>
        </p:nvSpPr>
        <p:spPr>
          <a:xfrm>
            <a:off x="280516" y="6023044"/>
            <a:ext cx="6994044" cy="365125"/>
          </a:xfrm>
        </p:spPr>
        <p:txBody>
          <a:bodyPr/>
          <a:lstStyle/>
          <a:p>
            <a:r>
              <a:rPr lang="en-US">
                <a:latin typeface="Montserrat"/>
              </a:rPr>
              <a:t>2026 Senedd Election – Short Activities</a:t>
            </a:r>
            <a:endParaRPr lang="en-US" b="0"/>
          </a:p>
        </p:txBody>
      </p:sp>
    </p:spTree>
    <p:extLst>
      <p:ext uri="{BB962C8B-B14F-4D97-AF65-F5344CB8AC3E}">
        <p14:creationId xmlns:p14="http://schemas.microsoft.com/office/powerpoint/2010/main" val="3327592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6">
          <a:extLst>
            <a:ext uri="{FF2B5EF4-FFF2-40B4-BE49-F238E27FC236}">
              <a16:creationId xmlns:a16="http://schemas.microsoft.com/office/drawing/2014/main" id="{1A61B028-18C9-9865-5523-B25F23C8253B}"/>
            </a:ext>
          </a:extLst>
        </p:cNvPr>
        <p:cNvGrpSpPr/>
        <p:nvPr/>
      </p:nvGrpSpPr>
      <p:grpSpPr>
        <a:xfrm>
          <a:off x="0" y="0"/>
          <a:ext cx="0" cy="0"/>
          <a:chOff x="0" y="0"/>
          <a:chExt cx="0" cy="0"/>
        </a:xfrm>
      </p:grpSpPr>
      <p:sp>
        <p:nvSpPr>
          <p:cNvPr id="407" name="Google Shape;407;p4">
            <a:extLst>
              <a:ext uri="{FF2B5EF4-FFF2-40B4-BE49-F238E27FC236}">
                <a16:creationId xmlns:a16="http://schemas.microsoft.com/office/drawing/2014/main" id="{AFF17266-EB54-17F9-4A5F-91450C2BF4D3}"/>
              </a:ext>
            </a:extLst>
          </p:cNvPr>
          <p:cNvSpPr txBox="1">
            <a:spLocks noGrp="1"/>
          </p:cNvSpPr>
          <p:nvPr>
            <p:ph type="title"/>
          </p:nvPr>
        </p:nvSpPr>
        <p:spPr>
          <a:xfrm>
            <a:off x="290454" y="490780"/>
            <a:ext cx="10036303" cy="76998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ct val="100000"/>
              <a:buFont typeface="Montserrat ExtraBold"/>
              <a:buNone/>
            </a:pPr>
            <a:r>
              <a:rPr lang="en-GB"/>
              <a:t>How we vote</a:t>
            </a:r>
            <a:endParaRPr/>
          </a:p>
        </p:txBody>
      </p:sp>
      <p:sp>
        <p:nvSpPr>
          <p:cNvPr id="408" name="Google Shape;408;p4">
            <a:extLst>
              <a:ext uri="{FF2B5EF4-FFF2-40B4-BE49-F238E27FC236}">
                <a16:creationId xmlns:a16="http://schemas.microsoft.com/office/drawing/2014/main" id="{5A38F627-F6E3-AD83-C177-7A7AE2D84889}"/>
              </a:ext>
            </a:extLst>
          </p:cNvPr>
          <p:cNvSpPr txBox="1">
            <a:spLocks noGrp="1"/>
          </p:cNvSpPr>
          <p:nvPr>
            <p:ph type="body" idx="2"/>
          </p:nvPr>
        </p:nvSpPr>
        <p:spPr>
          <a:xfrm>
            <a:off x="380461" y="2582714"/>
            <a:ext cx="5660712" cy="2119766"/>
          </a:xfrm>
          <a:prstGeom prst="rect">
            <a:avLst/>
          </a:prstGeom>
          <a:solidFill>
            <a:srgbClr val="00E7BD">
              <a:alpha val="8235"/>
            </a:srgbClr>
          </a:solidFill>
          <a:ln>
            <a:noFill/>
          </a:ln>
        </p:spPr>
        <p:txBody>
          <a:bodyPr spcFirstLastPara="1" wrap="square" lIns="180000" tIns="180000" rIns="180000" bIns="180000" anchor="t" anchorCtr="0">
            <a:normAutofit lnSpcReduction="10000"/>
          </a:bodyPr>
          <a:lstStyle/>
          <a:p>
            <a:pPr marL="0" indent="0">
              <a:lnSpc>
                <a:spcPct val="100000"/>
              </a:lnSpc>
              <a:spcBef>
                <a:spcPts val="0"/>
              </a:spcBef>
              <a:spcAft>
                <a:spcPts val="600"/>
              </a:spcAft>
              <a:buSzPts val="2800"/>
              <a:buNone/>
            </a:pPr>
            <a:r>
              <a:rPr lang="en-GB" sz="2200">
                <a:latin typeface="Montserrat"/>
                <a:cs typeface="Futura Medium"/>
              </a:rPr>
              <a:t>Instructions</a:t>
            </a:r>
            <a:endParaRPr lang="en-US"/>
          </a:p>
          <a:p>
            <a:pPr marL="342900" lvl="0" indent="-342900" algn="l">
              <a:lnSpc>
                <a:spcPct val="100000"/>
              </a:lnSpc>
              <a:spcBef>
                <a:spcPts val="0"/>
              </a:spcBef>
              <a:spcAft>
                <a:spcPts val="600"/>
              </a:spcAft>
              <a:buSzPts val="2800"/>
              <a:buAutoNum type="arabicPeriod"/>
            </a:pPr>
            <a:r>
              <a:rPr lang="en-GB" sz="2200" b="0">
                <a:latin typeface="Montserrat"/>
                <a:cs typeface="Futura Medium"/>
              </a:rPr>
              <a:t>Watch the video to learn about how we vote in a Senedd election</a:t>
            </a:r>
            <a:endParaRPr lang="en-GB"/>
          </a:p>
          <a:p>
            <a:pPr marL="342900" lvl="0" indent="-342900" algn="l" rtl="0">
              <a:lnSpc>
                <a:spcPct val="100000"/>
              </a:lnSpc>
              <a:spcBef>
                <a:spcPts val="0"/>
              </a:spcBef>
              <a:spcAft>
                <a:spcPts val="600"/>
              </a:spcAft>
              <a:buSzPts val="2800"/>
              <a:buFont typeface="+mj-lt"/>
              <a:buAutoNum type="arabicPeriod"/>
            </a:pPr>
            <a:r>
              <a:rPr lang="en-GB" sz="2200" b="0">
                <a:latin typeface="Montserrat"/>
                <a:cs typeface="Futura Medium"/>
              </a:rPr>
              <a:t>Fill in the gaps in the sentences with the missing words in the box</a:t>
            </a:r>
            <a:endParaRPr sz="2200" b="0">
              <a:latin typeface="Montserrat"/>
              <a:cs typeface="Futura Medium"/>
            </a:endParaRPr>
          </a:p>
        </p:txBody>
      </p:sp>
      <p:sp>
        <p:nvSpPr>
          <p:cNvPr id="409" name="Google Shape;409;p4">
            <a:extLst>
              <a:ext uri="{FF2B5EF4-FFF2-40B4-BE49-F238E27FC236}">
                <a16:creationId xmlns:a16="http://schemas.microsoft.com/office/drawing/2014/main" id="{9D24CFAB-BEF7-A311-8EDC-939F6C3A0422}"/>
              </a:ext>
            </a:extLst>
          </p:cNvPr>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p>
            <a:r>
              <a:rPr lang="en-US">
                <a:latin typeface="Montserrat"/>
              </a:rPr>
              <a:t>2026 Senedd Election – Short Activities</a:t>
            </a:r>
            <a:endParaRPr lang="en-US" b="0"/>
          </a:p>
        </p:txBody>
      </p:sp>
      <p:sp>
        <p:nvSpPr>
          <p:cNvPr id="5" name="Text Placeholder 2">
            <a:extLst>
              <a:ext uri="{FF2B5EF4-FFF2-40B4-BE49-F238E27FC236}">
                <a16:creationId xmlns:a16="http://schemas.microsoft.com/office/drawing/2014/main" id="{3893ED75-B26D-4FFE-F4A8-1BA0B082540E}"/>
              </a:ext>
            </a:extLst>
          </p:cNvPr>
          <p:cNvSpPr txBox="1">
            <a:spLocks/>
          </p:cNvSpPr>
          <p:nvPr/>
        </p:nvSpPr>
        <p:spPr>
          <a:xfrm>
            <a:off x="946997" y="1815447"/>
            <a:ext cx="5661082" cy="319417"/>
          </a:xfrm>
          <a:prstGeom prst="rect">
            <a:avLst/>
          </a:prstGeom>
        </p:spPr>
        <p:txBody>
          <a:bodyPr>
            <a:normAutofit fontScale="92500" lnSpcReduction="2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10 minutes</a:t>
            </a:r>
          </a:p>
        </p:txBody>
      </p:sp>
      <p:pic>
        <p:nvPicPr>
          <p:cNvPr id="6" name="Clock Icon">
            <a:extLst>
              <a:ext uri="{FF2B5EF4-FFF2-40B4-BE49-F238E27FC236}">
                <a16:creationId xmlns:a16="http://schemas.microsoft.com/office/drawing/2014/main" id="{EE92FA2B-30EE-77E7-A94E-12A14B44102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2273" y="1733852"/>
            <a:ext cx="411086" cy="411086"/>
          </a:xfrm>
          <a:prstGeom prst="rect">
            <a:avLst/>
          </a:prstGeom>
        </p:spPr>
      </p:pic>
      <p:pic>
        <p:nvPicPr>
          <p:cNvPr id="2" name="Online Media 6" title="Welcome to Your Vote - Closed Proportional List voting system [English]">
            <a:hlinkClick r:id="" action="ppaction://noaction"/>
            <a:extLst>
              <a:ext uri="{FF2B5EF4-FFF2-40B4-BE49-F238E27FC236}">
                <a16:creationId xmlns:a16="http://schemas.microsoft.com/office/drawing/2014/main" id="{30DD386B-408F-B40A-528F-319A810532A6}"/>
              </a:ext>
            </a:extLst>
          </p:cNvPr>
          <p:cNvPicPr>
            <a:picLocks noRot="1" noChangeAspect="1"/>
          </p:cNvPicPr>
          <p:nvPr>
            <a:videoFile r:link="rId1"/>
          </p:nvPr>
        </p:nvPicPr>
        <p:blipFill>
          <a:blip r:embed="rId5"/>
          <a:srcRect l="-27" r="-576"/>
          <a:stretch>
            <a:fillRect/>
          </a:stretch>
        </p:blipFill>
        <p:spPr>
          <a:xfrm>
            <a:off x="6613304" y="1820455"/>
            <a:ext cx="4504441" cy="2475884"/>
          </a:xfrm>
          <a:prstGeom prst="rect">
            <a:avLst/>
          </a:prstGeom>
          <a:noFill/>
          <a:ln>
            <a:noFill/>
          </a:ln>
        </p:spPr>
      </p:pic>
    </p:spTree>
    <p:extLst>
      <p:ext uri="{BB962C8B-B14F-4D97-AF65-F5344CB8AC3E}">
        <p14:creationId xmlns:p14="http://schemas.microsoft.com/office/powerpoint/2010/main" val="3040814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00550-93A2-1AAA-4328-69821EA6E4A2}"/>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C9C366D-BDD9-039D-968C-873044FA7BDF}"/>
              </a:ext>
            </a:extLst>
          </p:cNvPr>
          <p:cNvSpPr>
            <a:spLocks noGrp="1"/>
          </p:cNvSpPr>
          <p:nvPr>
            <p:ph type="title"/>
          </p:nvPr>
        </p:nvSpPr>
        <p:spPr>
          <a:xfrm>
            <a:off x="290455" y="467140"/>
            <a:ext cx="9123176" cy="1093304"/>
          </a:xfrm>
        </p:spPr>
        <p:txBody>
          <a:bodyPr>
            <a:normAutofit/>
          </a:bodyPr>
          <a:lstStyle/>
          <a:p>
            <a:r>
              <a:rPr lang="en-US"/>
              <a:t>How we vote</a:t>
            </a:r>
          </a:p>
        </p:txBody>
      </p:sp>
      <p:sp>
        <p:nvSpPr>
          <p:cNvPr id="16" name="Text Placeholder 15">
            <a:extLst>
              <a:ext uri="{FF2B5EF4-FFF2-40B4-BE49-F238E27FC236}">
                <a16:creationId xmlns:a16="http://schemas.microsoft.com/office/drawing/2014/main" id="{E55FF6E5-2C06-34C3-432A-74A3A96DB1F3}"/>
              </a:ext>
              <a:ext uri="{C183D7F6-B498-43B3-948B-1728B52AA6E4}">
                <adec:decorative xmlns:adec="http://schemas.microsoft.com/office/drawing/2017/decorative" val="1"/>
              </a:ext>
            </a:extLst>
          </p:cNvPr>
          <p:cNvSpPr>
            <a:spLocks noGrp="1"/>
          </p:cNvSpPr>
          <p:nvPr>
            <p:ph type="body" sz="quarter" idx="15"/>
          </p:nvPr>
        </p:nvSpPr>
        <p:spPr>
          <a:xfrm>
            <a:off x="382272" y="1275126"/>
            <a:ext cx="7279157" cy="4211273"/>
          </a:xfrm>
        </p:spPr>
        <p:txBody>
          <a:bodyPr vert="horz" lIns="180000" tIns="180000" rIns="180000" bIns="180000" rtlCol="0" anchor="t">
            <a:normAutofit lnSpcReduction="10000"/>
          </a:bodyPr>
          <a:lstStyle/>
          <a:p>
            <a:pPr>
              <a:buFont typeface="+mj-lt"/>
              <a:buAutoNum type="arabicPeriod"/>
            </a:pPr>
            <a:r>
              <a:rPr lang="en-GB" sz="1800" b="0" dirty="0"/>
              <a:t>Voting systems affect how ______________ are elected.</a:t>
            </a:r>
          </a:p>
          <a:p>
            <a:pPr>
              <a:buFont typeface="+mj-lt"/>
              <a:buAutoNum type="arabicPeriod"/>
            </a:pPr>
            <a:r>
              <a:rPr lang="en-GB" sz="1800" b="0" dirty="0"/>
              <a:t>At each election, every voter is given a __________________ __________________. </a:t>
            </a:r>
          </a:p>
          <a:p>
            <a:pPr>
              <a:buFont typeface="+mj-lt"/>
              <a:buAutoNum type="arabicPeriod"/>
            </a:pPr>
            <a:r>
              <a:rPr lang="en-GB" sz="1800" b="0" dirty="0"/>
              <a:t>In Senedd elections we use a system called a____________ __________________________________________________to elect Members of the Senedd.</a:t>
            </a:r>
          </a:p>
          <a:p>
            <a:pPr>
              <a:buFont typeface="+mj-lt"/>
              <a:buAutoNum type="arabicPeriod"/>
            </a:pPr>
            <a:r>
              <a:rPr lang="en-GB" sz="1800" b="0" dirty="0">
                <a:latin typeface="Montserrat"/>
                <a:cs typeface="Futura Medium"/>
              </a:rPr>
              <a:t>When you cast your vote, you will vote for either a _______________________________________or an ___________           __________________________.</a:t>
            </a:r>
          </a:p>
          <a:p>
            <a:pPr>
              <a:buFont typeface="+mj-lt"/>
              <a:buAutoNum type="arabicPeriod"/>
            </a:pPr>
            <a:r>
              <a:rPr lang="en-GB" sz="1800" b="0" dirty="0"/>
              <a:t>Each party has a list of candidates that they want to get elected in _________________________.</a:t>
            </a:r>
          </a:p>
          <a:p>
            <a:pPr>
              <a:buFont typeface="+mj-lt"/>
              <a:buAutoNum type="arabicPeriod"/>
            </a:pPr>
            <a:r>
              <a:rPr lang="en-GB" sz="1800" b="0" dirty="0"/>
              <a:t>The candidates for each constituency are decided depending on the percentage of _______________  each political party or independent candidate gets. </a:t>
            </a:r>
          </a:p>
        </p:txBody>
      </p:sp>
      <p:sp>
        <p:nvSpPr>
          <p:cNvPr id="4" name="Footer Placeholder 3">
            <a:extLst>
              <a:ext uri="{FF2B5EF4-FFF2-40B4-BE49-F238E27FC236}">
                <a16:creationId xmlns:a16="http://schemas.microsoft.com/office/drawing/2014/main" id="{B727F068-3304-90FE-FBBB-8BF7EBF5D598}"/>
              </a:ext>
            </a:extLst>
          </p:cNvPr>
          <p:cNvSpPr>
            <a:spLocks noGrp="1"/>
          </p:cNvSpPr>
          <p:nvPr>
            <p:ph type="ftr" sz="quarter" idx="14"/>
          </p:nvPr>
        </p:nvSpPr>
        <p:spPr>
          <a:xfrm>
            <a:off x="280516" y="6023044"/>
            <a:ext cx="6994044" cy="365125"/>
          </a:xfrm>
        </p:spPr>
        <p:txBody>
          <a:bodyPr/>
          <a:lstStyle/>
          <a:p>
            <a:r>
              <a:rPr lang="en-US">
                <a:latin typeface="Montserrat"/>
              </a:rPr>
              <a:t>2026 Senedd Election – Short Activities</a:t>
            </a:r>
            <a:endParaRPr lang="en-US" b="0"/>
          </a:p>
        </p:txBody>
      </p:sp>
      <p:sp>
        <p:nvSpPr>
          <p:cNvPr id="2" name="Text Placeholder 15">
            <a:extLst>
              <a:ext uri="{FF2B5EF4-FFF2-40B4-BE49-F238E27FC236}">
                <a16:creationId xmlns:a16="http://schemas.microsoft.com/office/drawing/2014/main" id="{09E30DFC-1AD7-EA4E-DCBC-859E4FED28E7}"/>
              </a:ext>
              <a:ext uri="{C183D7F6-B498-43B3-948B-1728B52AA6E4}">
                <adec:decorative xmlns:adec="http://schemas.microsoft.com/office/drawing/2017/decorative" val="1"/>
              </a:ext>
            </a:extLst>
          </p:cNvPr>
          <p:cNvSpPr txBox="1">
            <a:spLocks/>
          </p:cNvSpPr>
          <p:nvPr/>
        </p:nvSpPr>
        <p:spPr>
          <a:xfrm>
            <a:off x="7918882" y="1560444"/>
            <a:ext cx="3009530" cy="3686257"/>
          </a:xfrm>
          <a:prstGeom prst="rect">
            <a:avLst/>
          </a:prstGeom>
          <a:solidFill>
            <a:schemeClr val="accent4">
              <a:alpha val="9000"/>
            </a:schemeClr>
          </a:solidFill>
          <a:ln>
            <a:noFill/>
          </a:ln>
        </p:spPr>
        <p:txBody>
          <a:bodyPr vert="horz" lIns="180000" tIns="180000" rIns="180000" bIns="180000" rtlCol="0">
            <a:normAutofit lnSpcReduction="1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8BFF"/>
              </a:buClr>
              <a:buNone/>
            </a:pPr>
            <a:r>
              <a:rPr lang="en-GB" sz="1800" b="0"/>
              <a:t>Missing words</a:t>
            </a:r>
          </a:p>
          <a:p>
            <a:pPr>
              <a:buClr>
                <a:srgbClr val="FF8BFF"/>
              </a:buClr>
            </a:pPr>
            <a:r>
              <a:rPr lang="en-GB" sz="1800" b="0"/>
              <a:t>Votes </a:t>
            </a:r>
          </a:p>
          <a:p>
            <a:pPr>
              <a:buClr>
                <a:srgbClr val="FF8BFF"/>
              </a:buClr>
            </a:pPr>
            <a:r>
              <a:rPr lang="en-GB" sz="1800" b="0"/>
              <a:t>Ballot paper</a:t>
            </a:r>
          </a:p>
          <a:p>
            <a:pPr>
              <a:buClr>
                <a:srgbClr val="FF8BFF"/>
              </a:buClr>
            </a:pPr>
            <a:r>
              <a:rPr lang="en-GB" sz="1800" b="0"/>
              <a:t>Closed proportional system</a:t>
            </a:r>
          </a:p>
          <a:p>
            <a:pPr>
              <a:buClr>
                <a:srgbClr val="FF8BFF"/>
              </a:buClr>
            </a:pPr>
            <a:r>
              <a:rPr lang="en-GB" sz="1800" b="0"/>
              <a:t>Independent candidate</a:t>
            </a:r>
          </a:p>
          <a:p>
            <a:pPr>
              <a:buClr>
                <a:srgbClr val="FF8BFF"/>
              </a:buClr>
            </a:pPr>
            <a:r>
              <a:rPr lang="en-GB" sz="1800" b="0"/>
              <a:t>Priority order</a:t>
            </a:r>
          </a:p>
          <a:p>
            <a:pPr>
              <a:buClr>
                <a:srgbClr val="FF8BFF"/>
              </a:buClr>
            </a:pPr>
            <a:r>
              <a:rPr lang="en-GB" sz="1800" b="0"/>
              <a:t>Candidates</a:t>
            </a:r>
          </a:p>
          <a:p>
            <a:pPr>
              <a:buClr>
                <a:srgbClr val="FF8BFF"/>
              </a:buClr>
            </a:pPr>
            <a:r>
              <a:rPr lang="en-GB" sz="1800" b="0"/>
              <a:t>Political party</a:t>
            </a:r>
          </a:p>
          <a:p>
            <a:pPr>
              <a:buClr>
                <a:srgbClr val="FF8BFF"/>
              </a:buClr>
            </a:pPr>
            <a:endParaRPr lang="en-GB" sz="1800" b="0"/>
          </a:p>
        </p:txBody>
      </p:sp>
    </p:spTree>
    <p:extLst>
      <p:ext uri="{BB962C8B-B14F-4D97-AF65-F5344CB8AC3E}">
        <p14:creationId xmlns:p14="http://schemas.microsoft.com/office/powerpoint/2010/main" val="2285243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2E90F-9D21-5406-3A1B-2C78D11E639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038F3C8-2840-A79D-6279-D3A8A20E4EC7}"/>
              </a:ext>
            </a:extLst>
          </p:cNvPr>
          <p:cNvSpPr>
            <a:spLocks noGrp="1"/>
          </p:cNvSpPr>
          <p:nvPr>
            <p:ph type="title"/>
          </p:nvPr>
        </p:nvSpPr>
        <p:spPr>
          <a:xfrm>
            <a:off x="290455" y="467140"/>
            <a:ext cx="9123176" cy="1093304"/>
          </a:xfrm>
        </p:spPr>
        <p:txBody>
          <a:bodyPr>
            <a:normAutofit/>
          </a:bodyPr>
          <a:lstStyle/>
          <a:p>
            <a:r>
              <a:rPr lang="en-US"/>
              <a:t>How we vote: Answers</a:t>
            </a:r>
          </a:p>
        </p:txBody>
      </p:sp>
      <p:sp>
        <p:nvSpPr>
          <p:cNvPr id="16" name="Text Placeholder 15">
            <a:extLst>
              <a:ext uri="{FF2B5EF4-FFF2-40B4-BE49-F238E27FC236}">
                <a16:creationId xmlns:a16="http://schemas.microsoft.com/office/drawing/2014/main" id="{07E283DA-F12B-D19A-81BF-6F01CF1FD9A1}"/>
              </a:ext>
              <a:ext uri="{C183D7F6-B498-43B3-948B-1728B52AA6E4}">
                <adec:decorative xmlns:adec="http://schemas.microsoft.com/office/drawing/2017/decorative" val="1"/>
              </a:ext>
            </a:extLst>
          </p:cNvPr>
          <p:cNvSpPr>
            <a:spLocks noGrp="1"/>
          </p:cNvSpPr>
          <p:nvPr>
            <p:ph type="body" sz="quarter" idx="15"/>
          </p:nvPr>
        </p:nvSpPr>
        <p:spPr>
          <a:xfrm>
            <a:off x="382271" y="1275126"/>
            <a:ext cx="10523621" cy="3649952"/>
          </a:xfrm>
        </p:spPr>
        <p:txBody>
          <a:bodyPr vert="horz" lIns="180000" tIns="180000" rIns="180000" bIns="180000" rtlCol="0" anchor="t">
            <a:normAutofit/>
          </a:bodyPr>
          <a:lstStyle/>
          <a:p>
            <a:pPr>
              <a:buFont typeface="+mj-lt"/>
              <a:buAutoNum type="arabicPeriod"/>
            </a:pPr>
            <a:r>
              <a:rPr lang="en-GB" b="0" dirty="0">
                <a:latin typeface="Montserrat"/>
                <a:cs typeface="Futura Medium"/>
              </a:rPr>
              <a:t>Voting systems affect how </a:t>
            </a:r>
            <a:r>
              <a:rPr lang="en-GB" dirty="0">
                <a:latin typeface="Montserrat"/>
                <a:cs typeface="Futura Medium"/>
              </a:rPr>
              <a:t>candidates</a:t>
            </a:r>
            <a:r>
              <a:rPr lang="en-GB" b="0" dirty="0">
                <a:latin typeface="Montserrat"/>
                <a:cs typeface="Futura Medium"/>
              </a:rPr>
              <a:t> are elected. </a:t>
            </a:r>
          </a:p>
          <a:p>
            <a:pPr>
              <a:buFont typeface="+mj-lt"/>
              <a:buAutoNum type="arabicPeriod"/>
            </a:pPr>
            <a:r>
              <a:rPr lang="en-GB" b="0" dirty="0">
                <a:latin typeface="Montserrat"/>
                <a:cs typeface="Futura Medium"/>
              </a:rPr>
              <a:t>At each election every voter is given a </a:t>
            </a:r>
            <a:r>
              <a:rPr lang="en-GB" dirty="0">
                <a:latin typeface="Montserrat"/>
                <a:cs typeface="Futura Medium"/>
              </a:rPr>
              <a:t>ballot paper.</a:t>
            </a:r>
          </a:p>
          <a:p>
            <a:pPr>
              <a:buFont typeface="+mj-lt"/>
              <a:buAutoNum type="arabicPeriod"/>
            </a:pPr>
            <a:r>
              <a:rPr lang="en-GB" b="0" dirty="0">
                <a:latin typeface="Montserrat"/>
                <a:cs typeface="Futura Medium"/>
              </a:rPr>
              <a:t>In Senedd elections we use a system called the </a:t>
            </a:r>
            <a:r>
              <a:rPr lang="en-GB" dirty="0">
                <a:latin typeface="Montserrat"/>
                <a:cs typeface="Futura Medium"/>
              </a:rPr>
              <a:t>closed proportional system </a:t>
            </a:r>
            <a:r>
              <a:rPr lang="en-GB" b="0" dirty="0">
                <a:latin typeface="Montserrat"/>
                <a:cs typeface="Futura Medium"/>
              </a:rPr>
              <a:t>to elect Members of the Senedd. </a:t>
            </a:r>
          </a:p>
          <a:p>
            <a:pPr>
              <a:buFont typeface="+mj-lt"/>
              <a:buAutoNum type="arabicPeriod"/>
            </a:pPr>
            <a:r>
              <a:rPr lang="en-GB" b="0" dirty="0">
                <a:latin typeface="Montserrat"/>
                <a:cs typeface="Futura Medium"/>
              </a:rPr>
              <a:t>When voting in a Senedd election you vote for either a </a:t>
            </a:r>
            <a:r>
              <a:rPr lang="en-GB" dirty="0">
                <a:latin typeface="Montserrat"/>
                <a:cs typeface="Futura Medium"/>
              </a:rPr>
              <a:t>political party </a:t>
            </a:r>
            <a:r>
              <a:rPr lang="en-GB" b="0" dirty="0">
                <a:latin typeface="Montserrat"/>
                <a:cs typeface="Futura Medium"/>
              </a:rPr>
              <a:t>or an </a:t>
            </a:r>
            <a:r>
              <a:rPr lang="en-GB" dirty="0">
                <a:latin typeface="Montserrat"/>
                <a:cs typeface="Futura Medium"/>
              </a:rPr>
              <a:t>independent candidate.</a:t>
            </a:r>
          </a:p>
          <a:p>
            <a:pPr>
              <a:buFont typeface="+mj-lt"/>
              <a:buAutoNum type="arabicPeriod"/>
            </a:pPr>
            <a:r>
              <a:rPr lang="en-GB" b="0" dirty="0">
                <a:latin typeface="Montserrat"/>
                <a:cs typeface="Futura Medium"/>
              </a:rPr>
              <a:t>Each party has a list of candidates they want to get elected in </a:t>
            </a:r>
            <a:r>
              <a:rPr lang="en-GB" dirty="0">
                <a:latin typeface="Montserrat"/>
                <a:cs typeface="Futura Medium"/>
              </a:rPr>
              <a:t>priority order. </a:t>
            </a:r>
          </a:p>
          <a:p>
            <a:pPr>
              <a:buFont typeface="+mj-lt"/>
              <a:buAutoNum type="arabicPeriod"/>
            </a:pPr>
            <a:r>
              <a:rPr lang="en-GB" b="0" dirty="0">
                <a:latin typeface="Montserrat"/>
                <a:cs typeface="Futura Medium"/>
              </a:rPr>
              <a:t>The candidates for each constituency are decided depending on the percentage of </a:t>
            </a:r>
            <a:r>
              <a:rPr lang="en-GB" dirty="0">
                <a:latin typeface="Montserrat"/>
                <a:cs typeface="Futura Medium"/>
              </a:rPr>
              <a:t>votes </a:t>
            </a:r>
            <a:r>
              <a:rPr lang="en-GB" b="0" dirty="0">
                <a:latin typeface="Montserrat"/>
                <a:cs typeface="Futura Medium"/>
              </a:rPr>
              <a:t>each political party or independent candidate gets. </a:t>
            </a:r>
          </a:p>
        </p:txBody>
      </p:sp>
      <p:sp>
        <p:nvSpPr>
          <p:cNvPr id="4" name="Footer Placeholder 3">
            <a:extLst>
              <a:ext uri="{FF2B5EF4-FFF2-40B4-BE49-F238E27FC236}">
                <a16:creationId xmlns:a16="http://schemas.microsoft.com/office/drawing/2014/main" id="{B31F6331-8BBB-E91D-EA21-973C44D37EEC}"/>
              </a:ext>
            </a:extLst>
          </p:cNvPr>
          <p:cNvSpPr>
            <a:spLocks noGrp="1"/>
          </p:cNvSpPr>
          <p:nvPr>
            <p:ph type="ftr" sz="quarter" idx="14"/>
          </p:nvPr>
        </p:nvSpPr>
        <p:spPr>
          <a:xfrm>
            <a:off x="280516" y="6023044"/>
            <a:ext cx="6994044" cy="365125"/>
          </a:xfrm>
        </p:spPr>
        <p:txBody>
          <a:bodyPr/>
          <a:lstStyle/>
          <a:p>
            <a:r>
              <a:rPr lang="en-US">
                <a:latin typeface="Montserrat"/>
              </a:rPr>
              <a:t>2026 Senedd Election – Short Activities</a:t>
            </a:r>
            <a:endParaRPr lang="en-US" b="0"/>
          </a:p>
        </p:txBody>
      </p:sp>
    </p:spTree>
    <p:extLst>
      <p:ext uri="{BB962C8B-B14F-4D97-AF65-F5344CB8AC3E}">
        <p14:creationId xmlns:p14="http://schemas.microsoft.com/office/powerpoint/2010/main" val="280812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B100C-A26B-516A-8055-16EEBF9C410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9E96DCE-0252-297D-472E-DCE847ED4477}"/>
              </a:ext>
            </a:extLst>
          </p:cNvPr>
          <p:cNvSpPr>
            <a:spLocks noGrp="1"/>
          </p:cNvSpPr>
          <p:nvPr>
            <p:ph type="ftr" sz="quarter" idx="14"/>
          </p:nvPr>
        </p:nvSpPr>
        <p:spPr/>
        <p:txBody>
          <a:bodyPr/>
          <a:lstStyle/>
          <a:p>
            <a:r>
              <a:rPr lang="en-US" dirty="0">
                <a:latin typeface="Montserrat"/>
              </a:rPr>
              <a:t>2026 Senedd Election – Short Activities</a:t>
            </a:r>
            <a:endParaRPr lang="en-GB" b="0" dirty="0">
              <a:latin typeface="Montserrat"/>
            </a:endParaRPr>
          </a:p>
        </p:txBody>
      </p:sp>
      <p:pic>
        <p:nvPicPr>
          <p:cNvPr id="9" name="Online Media 8" title="Welcome to Your Vote - Ways to Vote in Wales - Full Video">
            <a:hlinkClick r:id="" action="ppaction://noaction"/>
            <a:extLst>
              <a:ext uri="{FF2B5EF4-FFF2-40B4-BE49-F238E27FC236}">
                <a16:creationId xmlns:a16="http://schemas.microsoft.com/office/drawing/2014/main" id="{D4F9BAE6-041D-E29B-20F6-B82C656AFAB0}"/>
              </a:ext>
            </a:extLst>
          </p:cNvPr>
          <p:cNvPicPr>
            <a:picLocks noGrp="1" noRot="1" noChangeAspect="1"/>
          </p:cNvPicPr>
          <p:nvPr>
            <p:ph type="pic" sz="quarter" idx="11"/>
            <a:videoFile r:link="rId1"/>
          </p:nvPr>
        </p:nvPicPr>
        <p:blipFill>
          <a:blip r:embed="rId4"/>
          <a:srcRect l="6397" r="6397"/>
          <a:stretch>
            <a:fillRect/>
          </a:stretch>
        </p:blipFill>
        <p:spPr>
          <a:xfrm>
            <a:off x="371475" y="1300163"/>
            <a:ext cx="5580063" cy="3151187"/>
          </a:xfrm>
          <a:prstGeom prst="rect">
            <a:avLst/>
          </a:prstGeom>
        </p:spPr>
      </p:pic>
      <p:sp>
        <p:nvSpPr>
          <p:cNvPr id="8" name="Title 7">
            <a:extLst>
              <a:ext uri="{FF2B5EF4-FFF2-40B4-BE49-F238E27FC236}">
                <a16:creationId xmlns:a16="http://schemas.microsoft.com/office/drawing/2014/main" id="{B659F8E3-637D-0190-CFBC-EA41B3E45412}"/>
              </a:ext>
            </a:extLst>
          </p:cNvPr>
          <p:cNvSpPr>
            <a:spLocks noGrp="1"/>
          </p:cNvSpPr>
          <p:nvPr>
            <p:ph type="title"/>
          </p:nvPr>
        </p:nvSpPr>
        <p:spPr>
          <a:xfrm>
            <a:off x="6276977" y="2069838"/>
            <a:ext cx="5285364" cy="3205425"/>
          </a:xfrm>
        </p:spPr>
        <p:txBody>
          <a:bodyPr>
            <a:normAutofit fontScale="90000"/>
          </a:bodyPr>
          <a:lstStyle/>
          <a:p>
            <a:r>
              <a:rPr lang="en-US" dirty="0">
                <a:latin typeface="Montserrat ExtraBold"/>
              </a:rPr>
              <a:t>Find out more about ways to vote</a:t>
            </a:r>
            <a:endParaRPr lang="en-US" dirty="0"/>
          </a:p>
        </p:txBody>
      </p:sp>
    </p:spTree>
    <p:extLst>
      <p:ext uri="{BB962C8B-B14F-4D97-AF65-F5344CB8AC3E}">
        <p14:creationId xmlns:p14="http://schemas.microsoft.com/office/powerpoint/2010/main" val="2260402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8CC1-FFD6-B443-91C4-8EDE673043D7}"/>
              </a:ext>
            </a:extLst>
          </p:cNvPr>
          <p:cNvSpPr>
            <a:spLocks noGrp="1"/>
          </p:cNvSpPr>
          <p:nvPr>
            <p:ph type="title"/>
          </p:nvPr>
        </p:nvSpPr>
        <p:spPr/>
        <p:txBody>
          <a:bodyPr/>
          <a:lstStyle/>
          <a:p>
            <a:r>
              <a:rPr lang="en-US"/>
              <a:t>True or false?</a:t>
            </a:r>
          </a:p>
        </p:txBody>
      </p:sp>
      <p:sp>
        <p:nvSpPr>
          <p:cNvPr id="3" name="Text Placeholder 2">
            <a:extLst>
              <a:ext uri="{FF2B5EF4-FFF2-40B4-BE49-F238E27FC236}">
                <a16:creationId xmlns:a16="http://schemas.microsoft.com/office/drawing/2014/main" id="{61E10E82-D6BD-6741-B6AF-0E5CA6451D91}"/>
              </a:ext>
            </a:extLst>
          </p:cNvPr>
          <p:cNvSpPr>
            <a:spLocks noGrp="1"/>
          </p:cNvSpPr>
          <p:nvPr>
            <p:ph type="body" sz="quarter" idx="12"/>
          </p:nvPr>
        </p:nvSpPr>
        <p:spPr>
          <a:xfrm>
            <a:off x="946997" y="1815447"/>
            <a:ext cx="5661082" cy="319417"/>
          </a:xfrm>
        </p:spPr>
        <p:txBody>
          <a:bodyPr>
            <a:normAutofit lnSpcReduction="10000"/>
          </a:bodyPr>
          <a:lstStyle/>
          <a:p>
            <a:r>
              <a:rPr lang="en-US"/>
              <a:t>5 minutes</a:t>
            </a:r>
          </a:p>
        </p:txBody>
      </p:sp>
      <p:sp>
        <p:nvSpPr>
          <p:cNvPr id="6" name="Text Placeholder 5">
            <a:extLst>
              <a:ext uri="{FF2B5EF4-FFF2-40B4-BE49-F238E27FC236}">
                <a16:creationId xmlns:a16="http://schemas.microsoft.com/office/drawing/2014/main" id="{44D7C3C4-0C38-744A-9A63-7E347DA3A109}"/>
              </a:ext>
            </a:extLst>
          </p:cNvPr>
          <p:cNvSpPr>
            <a:spLocks noGrp="1"/>
          </p:cNvSpPr>
          <p:nvPr>
            <p:ph type="body" sz="quarter" idx="15"/>
          </p:nvPr>
        </p:nvSpPr>
        <p:spPr>
          <a:xfrm>
            <a:off x="382274" y="2416950"/>
            <a:ext cx="5856207" cy="1860512"/>
          </a:xfrm>
        </p:spPr>
        <p:txBody>
          <a:bodyPr vert="horz" lIns="180000" tIns="180000" rIns="180000" bIns="180000" rtlCol="0" anchor="t">
            <a:normAutofit fontScale="92500"/>
          </a:bodyPr>
          <a:lstStyle/>
          <a:p>
            <a:pPr marL="0" indent="0">
              <a:buNone/>
            </a:pPr>
            <a:r>
              <a:rPr lang="en-US" sz="2400">
                <a:latin typeface="Montserrat"/>
                <a:cs typeface="Futura Medium"/>
              </a:rPr>
              <a:t>Instructions:</a:t>
            </a:r>
            <a:endParaRPr lang="en-US"/>
          </a:p>
          <a:p>
            <a:pPr marL="0" indent="0">
              <a:buNone/>
            </a:pPr>
            <a:r>
              <a:rPr lang="en-US" sz="2400" b="0">
                <a:latin typeface="Montserrat"/>
                <a:cs typeface="Futura Medium"/>
              </a:rPr>
              <a:t>Put your hands up to show whether you think these statements about the next Senedd election are true or false.</a:t>
            </a:r>
            <a:endParaRPr lang="en-US"/>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pic>
        <p:nvPicPr>
          <p:cNvPr id="11" name="Clock Icon">
            <a:extLst>
              <a:ext uri="{FF2B5EF4-FFF2-40B4-BE49-F238E27FC236}">
                <a16:creationId xmlns:a16="http://schemas.microsoft.com/office/drawing/2014/main" id="{9B492330-F332-3848-86D1-1FB9DD92165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273" y="1733852"/>
            <a:ext cx="411086" cy="411086"/>
          </a:xfrm>
          <a:prstGeom prst="rect">
            <a:avLst/>
          </a:prstGeom>
        </p:spPr>
      </p:pic>
      <p:pic>
        <p:nvPicPr>
          <p:cNvPr id="1026" name="Picture 2" descr="True False PNG Transparent Images Free Download | Vector Files | Pngtree">
            <a:extLst>
              <a:ext uri="{FF2B5EF4-FFF2-40B4-BE49-F238E27FC236}">
                <a16:creationId xmlns:a16="http://schemas.microsoft.com/office/drawing/2014/main" id="{A625D681-4D85-ADC2-A3D5-B3405CCF8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6456" y="2138103"/>
            <a:ext cx="3463996" cy="2423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205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80516" y="389299"/>
            <a:ext cx="6827294" cy="4217459"/>
          </a:xfrm>
        </p:spPr>
        <p:txBody>
          <a:bodyPr anchor="t">
            <a:normAutofit/>
          </a:bodyPr>
          <a:lstStyle/>
          <a:p>
            <a:r>
              <a:rPr lang="en-GB" sz="4800">
                <a:latin typeface="Montserrat ExtraBold"/>
              </a:rPr>
              <a:t>1. The next Senedd election will take place on 7 May 2026.</a:t>
            </a:r>
          </a:p>
        </p:txBody>
      </p:sp>
      <p:sp>
        <p:nvSpPr>
          <p:cNvPr id="6" name="Footer Placeholder 5"/>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Tree>
    <p:extLst>
      <p:ext uri="{BB962C8B-B14F-4D97-AF65-F5344CB8AC3E}">
        <p14:creationId xmlns:p14="http://schemas.microsoft.com/office/powerpoint/2010/main" val="3251121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27B81-74DD-2235-EE7A-4E0743DBB84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0E71DC8-978C-EE0E-CE6A-72799FE29F95}"/>
              </a:ext>
            </a:extLst>
          </p:cNvPr>
          <p:cNvSpPr>
            <a:spLocks noGrp="1"/>
          </p:cNvSpPr>
          <p:nvPr>
            <p:ph type="title"/>
          </p:nvPr>
        </p:nvSpPr>
        <p:spPr>
          <a:xfrm>
            <a:off x="280516" y="389299"/>
            <a:ext cx="6742453" cy="2924269"/>
          </a:xfrm>
        </p:spPr>
        <p:txBody>
          <a:bodyPr anchor="t">
            <a:normAutofit/>
          </a:bodyPr>
          <a:lstStyle/>
          <a:p>
            <a:r>
              <a:rPr lang="en-GB" sz="4800">
                <a:latin typeface="Montserrat ExtraBold"/>
              </a:rPr>
              <a:t>1. The next Senedd election will take place on 7 May 2026.</a:t>
            </a:r>
          </a:p>
        </p:txBody>
      </p:sp>
      <p:sp>
        <p:nvSpPr>
          <p:cNvPr id="6" name="Footer Placeholder 5">
            <a:extLst>
              <a:ext uri="{FF2B5EF4-FFF2-40B4-BE49-F238E27FC236}">
                <a16:creationId xmlns:a16="http://schemas.microsoft.com/office/drawing/2014/main" id="{6B7266FC-E4D6-0000-CD24-D2416219579B}"/>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
        <p:nvSpPr>
          <p:cNvPr id="2" name="Title 6">
            <a:extLst>
              <a:ext uri="{FF2B5EF4-FFF2-40B4-BE49-F238E27FC236}">
                <a16:creationId xmlns:a16="http://schemas.microsoft.com/office/drawing/2014/main" id="{778D8120-3D8C-2CC4-C229-B683E0D31B29}"/>
              </a:ext>
            </a:extLst>
          </p:cNvPr>
          <p:cNvSpPr txBox="1">
            <a:spLocks/>
          </p:cNvSpPr>
          <p:nvPr/>
        </p:nvSpPr>
        <p:spPr>
          <a:xfrm>
            <a:off x="280516" y="3874416"/>
            <a:ext cx="6332625" cy="280473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r>
              <a:rPr lang="en-GB">
                <a:solidFill>
                  <a:schemeClr val="bg1"/>
                </a:solidFill>
              </a:rPr>
              <a:t>True ✓ </a:t>
            </a:r>
          </a:p>
        </p:txBody>
      </p:sp>
    </p:spTree>
    <p:extLst>
      <p:ext uri="{BB962C8B-B14F-4D97-AF65-F5344CB8AC3E}">
        <p14:creationId xmlns:p14="http://schemas.microsoft.com/office/powerpoint/2010/main" val="4117800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B0B9E-119F-EBD3-6158-09A9D1BA4E0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0640C4E-AAC6-886D-F87B-782F6D67BD33}"/>
              </a:ext>
            </a:extLst>
          </p:cNvPr>
          <p:cNvSpPr>
            <a:spLocks noGrp="1"/>
          </p:cNvSpPr>
          <p:nvPr>
            <p:ph type="title"/>
          </p:nvPr>
        </p:nvSpPr>
        <p:spPr>
          <a:xfrm>
            <a:off x="280516" y="389299"/>
            <a:ext cx="6332625" cy="4217459"/>
          </a:xfrm>
        </p:spPr>
        <p:txBody>
          <a:bodyPr anchor="t">
            <a:normAutofit/>
          </a:bodyPr>
          <a:lstStyle/>
          <a:p>
            <a:r>
              <a:rPr lang="en-GB" sz="4800">
                <a:latin typeface="Montserrat ExtraBold"/>
              </a:rPr>
              <a:t>3. In Senedd elections, you get one vote and will be given one ballot paper.</a:t>
            </a:r>
          </a:p>
          <a:p>
            <a:endParaRPr lang="en-GB" sz="5400"/>
          </a:p>
        </p:txBody>
      </p:sp>
      <p:sp>
        <p:nvSpPr>
          <p:cNvPr id="6" name="Footer Placeholder 5">
            <a:extLst>
              <a:ext uri="{FF2B5EF4-FFF2-40B4-BE49-F238E27FC236}">
                <a16:creationId xmlns:a16="http://schemas.microsoft.com/office/drawing/2014/main" id="{8436D972-4679-AF84-184D-CA6249E92BCE}"/>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Tree>
    <p:extLst>
      <p:ext uri="{BB962C8B-B14F-4D97-AF65-F5344CB8AC3E}">
        <p14:creationId xmlns:p14="http://schemas.microsoft.com/office/powerpoint/2010/main" val="58043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CAA6-B9E2-7DDA-EBC6-B8066E12352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339876B-6877-44AA-CE16-F24C0CD482D1}"/>
              </a:ext>
            </a:extLst>
          </p:cNvPr>
          <p:cNvSpPr>
            <a:spLocks noGrp="1"/>
          </p:cNvSpPr>
          <p:nvPr>
            <p:ph type="title"/>
          </p:nvPr>
        </p:nvSpPr>
        <p:spPr>
          <a:xfrm>
            <a:off x="280516" y="389299"/>
            <a:ext cx="6332625" cy="4217459"/>
          </a:xfrm>
        </p:spPr>
        <p:txBody>
          <a:bodyPr anchor="t">
            <a:normAutofit/>
          </a:bodyPr>
          <a:lstStyle/>
          <a:p>
            <a:r>
              <a:rPr lang="en-GB" sz="4800">
                <a:latin typeface="Montserrat ExtraBold"/>
              </a:rPr>
              <a:t>3. In Senedd elections, you get one vote and will be given one ballot paper.</a:t>
            </a:r>
          </a:p>
          <a:p>
            <a:endParaRPr lang="en-GB" sz="5400"/>
          </a:p>
        </p:txBody>
      </p:sp>
      <p:sp>
        <p:nvSpPr>
          <p:cNvPr id="6" name="Footer Placeholder 5">
            <a:extLst>
              <a:ext uri="{FF2B5EF4-FFF2-40B4-BE49-F238E27FC236}">
                <a16:creationId xmlns:a16="http://schemas.microsoft.com/office/drawing/2014/main" id="{7D425483-6244-B142-25EA-DEA97FD92972}"/>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
        <p:nvSpPr>
          <p:cNvPr id="3" name="Title 6">
            <a:extLst>
              <a:ext uri="{FF2B5EF4-FFF2-40B4-BE49-F238E27FC236}">
                <a16:creationId xmlns:a16="http://schemas.microsoft.com/office/drawing/2014/main" id="{3E6FDDD4-5FA9-1A0F-67C0-7E2534C0C15F}"/>
              </a:ext>
            </a:extLst>
          </p:cNvPr>
          <p:cNvSpPr txBox="1">
            <a:spLocks/>
          </p:cNvSpPr>
          <p:nvPr/>
        </p:nvSpPr>
        <p:spPr>
          <a:xfrm>
            <a:off x="289450" y="4260790"/>
            <a:ext cx="6332625" cy="280473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r>
              <a:rPr lang="en-GB">
                <a:solidFill>
                  <a:schemeClr val="bg1"/>
                </a:solidFill>
              </a:rPr>
              <a:t>True ✓ </a:t>
            </a:r>
          </a:p>
        </p:txBody>
      </p:sp>
    </p:spTree>
    <p:extLst>
      <p:ext uri="{BB962C8B-B14F-4D97-AF65-F5344CB8AC3E}">
        <p14:creationId xmlns:p14="http://schemas.microsoft.com/office/powerpoint/2010/main" val="1163041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E3DD8-3C48-BCCC-E6DF-D792F75AA42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D6EAD06-0FB8-D309-6187-044D2DF00F71}"/>
              </a:ext>
            </a:extLst>
          </p:cNvPr>
          <p:cNvSpPr>
            <a:spLocks noGrp="1"/>
          </p:cNvSpPr>
          <p:nvPr>
            <p:ph type="title"/>
          </p:nvPr>
        </p:nvSpPr>
        <p:spPr>
          <a:xfrm>
            <a:off x="280516" y="389299"/>
            <a:ext cx="6332625" cy="4217459"/>
          </a:xfrm>
        </p:spPr>
        <p:txBody>
          <a:bodyPr anchor="t">
            <a:normAutofit/>
          </a:bodyPr>
          <a:lstStyle/>
          <a:p>
            <a:r>
              <a:rPr lang="en-GB" sz="4800">
                <a:latin typeface="Montserrat ExtraBold"/>
              </a:rPr>
              <a:t>2. You can vote in Senedd elections when you're 14.</a:t>
            </a:r>
          </a:p>
        </p:txBody>
      </p:sp>
      <p:sp>
        <p:nvSpPr>
          <p:cNvPr id="6" name="Footer Placeholder 5">
            <a:extLst>
              <a:ext uri="{FF2B5EF4-FFF2-40B4-BE49-F238E27FC236}">
                <a16:creationId xmlns:a16="http://schemas.microsoft.com/office/drawing/2014/main" id="{8C2C6563-F2F0-5E40-6B05-D549B7AD83F6}"/>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Tree>
    <p:extLst>
      <p:ext uri="{BB962C8B-B14F-4D97-AF65-F5344CB8AC3E}">
        <p14:creationId xmlns:p14="http://schemas.microsoft.com/office/powerpoint/2010/main" val="1885409242"/>
      </p:ext>
    </p:extLst>
  </p:cSld>
  <p:clrMapOvr>
    <a:masterClrMapping/>
  </p:clrMapOvr>
</p:sld>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lid-Magenta-white">
  <a:themeElements>
    <a:clrScheme name="Senedd-1">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ce">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PersistId xmlns="f1dc5fc2-22f3-4bac-b797-10482b60afd2" xsi:nil="true"/>
    <_dlc_DocId xmlns="f1dc5fc2-22f3-4bac-b797-10482b60afd2">ECHDL-159348292-150</_dlc_DocId>
    <_dlc_DocIdUrl xmlns="f1dc5fc2-22f3-4bac-b797-10482b60afd2">
      <Url>https://electoralcommissionorguk.sharepoint.com/teams/CT_VE/_layouts/15/DocIdRedir.aspx?ID=ECHDL-159348292-150</Url>
      <Description>ECHDL-159348292-150</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3C7AC29DE987FA4A93E6A263AADF49E0" ma:contentTypeVersion="7" ma:contentTypeDescription="Create a new document." ma:contentTypeScope="" ma:versionID="f1cb66f79fe3426bcf0b4893ae0863c0">
  <xsd:schema xmlns:xsd="http://www.w3.org/2001/XMLSchema" xmlns:xs="http://www.w3.org/2001/XMLSchema" xmlns:p="http://schemas.microsoft.com/office/2006/metadata/properties" xmlns:ns2="f1dc5fc2-22f3-4bac-b797-10482b60afd2" xmlns:ns3="92102122-dd27-46c6-842b-543f5557a5dd" targetNamespace="http://schemas.microsoft.com/office/2006/metadata/properties" ma:root="true" ma:fieldsID="b9ee3a341468dbff1773c0dbcfc48128" ns2:_="" ns3:_="">
    <xsd:import namespace="f1dc5fc2-22f3-4bac-b797-10482b60afd2"/>
    <xsd:import namespace="92102122-dd27-46c6-842b-543f5557a5d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DateTaken"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5fc2-22f3-4bac-b797-10482b60afd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2102122-dd27-46c6-842b-543f5557a5d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9913AA-6154-415A-B91F-3C879A79ED9D}">
  <ds:schemaRefs>
    <ds:schemaRef ds:uri="http://purl.org/dc/dcmitype/"/>
    <ds:schemaRef ds:uri="92102122-dd27-46c6-842b-543f5557a5dd"/>
    <ds:schemaRef ds:uri="http://schemas.microsoft.com/office/infopath/2007/PartnerControls"/>
    <ds:schemaRef ds:uri="http://schemas.microsoft.com/office/2006/documentManagement/types"/>
    <ds:schemaRef ds:uri="f1dc5fc2-22f3-4bac-b797-10482b60afd2"/>
    <ds:schemaRef ds:uri="http://purl.org/dc/elements/1.1/"/>
    <ds:schemaRef ds:uri="http://purl.org/dc/terms/"/>
    <ds:schemaRef ds:uri="http://www.w3.org/XML/1998/namespace"/>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05C4F63D-165B-4BD7-A9C0-D305B5F414F6}">
  <ds:schemaRefs>
    <ds:schemaRef ds:uri="http://schemas.microsoft.com/sharepoint/v3/contenttype/forms"/>
  </ds:schemaRefs>
</ds:datastoreItem>
</file>

<file path=customXml/itemProps3.xml><?xml version="1.0" encoding="utf-8"?>
<ds:datastoreItem xmlns:ds="http://schemas.openxmlformats.org/officeDocument/2006/customXml" ds:itemID="{82098C49-6489-4AB7-9206-0E83638194FD}">
  <ds:schemaRefs>
    <ds:schemaRef ds:uri="http://schemas.microsoft.com/sharepoint/events"/>
  </ds:schemaRefs>
</ds:datastoreItem>
</file>

<file path=customXml/itemProps4.xml><?xml version="1.0" encoding="utf-8"?>
<ds:datastoreItem xmlns:ds="http://schemas.openxmlformats.org/officeDocument/2006/customXml" ds:itemID="{70AAC729-37BD-4045-B041-144BCC7441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dc5fc2-22f3-4bac-b797-10482b60afd2"/>
    <ds:schemaRef ds:uri="92102122-dd27-46c6-842b-543f5557a5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8dc5129-340c-4514-8a04-4e8ef2771564}" enabled="0" method="" siteId="{38dc5129-340c-4514-8a04-4e8ef2771564}" removed="1"/>
</clbl:labelList>
</file>

<file path=docProps/app.xml><?xml version="1.0" encoding="utf-8"?>
<Properties xmlns="http://schemas.openxmlformats.org/officeDocument/2006/extended-properties" xmlns:vt="http://schemas.openxmlformats.org/officeDocument/2006/docPropsVTypes">
  <TotalTime>0</TotalTime>
  <Words>2582</Words>
  <Application>Microsoft Office PowerPoint</Application>
  <PresentationFormat>Widescreen</PresentationFormat>
  <Paragraphs>314</Paragraphs>
  <Slides>38</Slides>
  <Notes>25</Notes>
  <HiddenSlides>0</HiddenSlides>
  <MMClips>3</MMClips>
  <ScaleCrop>false</ScaleCrop>
  <HeadingPairs>
    <vt:vector size="4" baseType="variant">
      <vt:variant>
        <vt:lpstr>Theme</vt:lpstr>
      </vt:variant>
      <vt:variant>
        <vt:i4>3</vt:i4>
      </vt:variant>
      <vt:variant>
        <vt:lpstr>Slide Titles</vt:lpstr>
      </vt:variant>
      <vt:variant>
        <vt:i4>38</vt:i4>
      </vt:variant>
    </vt:vector>
  </HeadingPairs>
  <TitlesOfParts>
    <vt:vector size="41" baseType="lpstr">
      <vt:lpstr>Office Theme</vt:lpstr>
      <vt:lpstr>Solid-Magenta-white</vt:lpstr>
      <vt:lpstr>Slice</vt:lpstr>
      <vt:lpstr>PowerPoint Presentation</vt:lpstr>
      <vt:lpstr>2026 Senedd Election</vt:lpstr>
      <vt:lpstr>Activity 1 True or false?</vt:lpstr>
      <vt:lpstr>True or false?</vt:lpstr>
      <vt:lpstr>1. The next Senedd election will take place on 7 May 2026.</vt:lpstr>
      <vt:lpstr>1. The next Senedd election will take place on 7 May 2026.</vt:lpstr>
      <vt:lpstr>3. In Senedd elections, you get one vote and will be given one ballot paper. </vt:lpstr>
      <vt:lpstr>3. In Senedd elections, you get one vote and will be given one ballot paper. </vt:lpstr>
      <vt:lpstr>2. You can vote in Senedd elections when you're 14.</vt:lpstr>
      <vt:lpstr>2. You can vote in Senedd elections when you're 14.</vt:lpstr>
      <vt:lpstr>You must be 16 to vote in Senedd elections. You can register when you're 14.</vt:lpstr>
      <vt:lpstr>5. In Senedd elections, you vote for a political party or independent candidate.</vt:lpstr>
      <vt:lpstr>5. In Senedd elections, you vote for a political party or independent candidate.</vt:lpstr>
      <vt:lpstr>4. Each local area in Wales is represented by 5 Members of the Senedd.</vt:lpstr>
      <vt:lpstr>4. Each local area in Wales is represented by 5 Members of the Senedd.</vt:lpstr>
      <vt:lpstr>Each local area in Wales is represented by 6 Members of the Senedd.</vt:lpstr>
      <vt:lpstr>5. You need to register before you can vote in the election.</vt:lpstr>
      <vt:lpstr>5. You need to register before you can vote in the election.</vt:lpstr>
      <vt:lpstr>Activity 2 Real or rubbish?</vt:lpstr>
      <vt:lpstr>Election checklist: real or rubbish?</vt:lpstr>
      <vt:lpstr>Election checklist: real or rubbish?</vt:lpstr>
      <vt:lpstr>Election checklist: real or rubbish?</vt:lpstr>
      <vt:lpstr>Activity 3 My Senedd</vt:lpstr>
      <vt:lpstr>My Senedd</vt:lpstr>
      <vt:lpstr>Activity 4 Mis- and disinformation</vt:lpstr>
      <vt:lpstr>Misinformation or disinformation?</vt:lpstr>
      <vt:lpstr>Watch this video to find out more about misinformation and disinformation:</vt:lpstr>
      <vt:lpstr>Let’s look at some examples in this quiz!  </vt:lpstr>
      <vt:lpstr>Quiz: Mis or disinformation?</vt:lpstr>
      <vt:lpstr>Quiz: Mis or disinformation?</vt:lpstr>
      <vt:lpstr>Quiz: Mis or disinformation?</vt:lpstr>
      <vt:lpstr>Quiz: Mis or disinformation?</vt:lpstr>
      <vt:lpstr>Quiz: Mis or disinformation?</vt:lpstr>
      <vt:lpstr>Activity 5 How we vote</vt:lpstr>
      <vt:lpstr>How we vote</vt:lpstr>
      <vt:lpstr>How we vote</vt:lpstr>
      <vt:lpstr>How we vote: Answers</vt:lpstr>
      <vt:lpstr>Find out more about ways to vote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lastModifiedBy>Judy Edwards</cp:lastModifiedBy>
  <cp:revision>9</cp:revision>
  <dcterms:created xsi:type="dcterms:W3CDTF">2021-02-10T12:48:52Z</dcterms:created>
  <dcterms:modified xsi:type="dcterms:W3CDTF">2026-01-21T08:36:03Z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0x0101003C7AC29DE987FA4A93E6A263AADF49E0</vt:lpwstr>
  </property>
  <property fmtid="{D5CDD505-2E9C-101B-9397-08002B2CF9AE}" pid="3" name="Financial_x0020_year">
    <vt:lpwstr/>
  </property>
  <property fmtid="{D5CDD505-2E9C-101B-9397-08002B2CF9AE}" pid="4" name="Countries">
    <vt:lpwstr>6;#UK wide|6834a7d2-fb91-47b3-99a3-3181df52306f</vt:lpwstr>
  </property>
  <property fmtid="{D5CDD505-2E9C-101B-9397-08002B2CF9AE}" pid="5" name="Board Paper Subject">
    <vt:lpwstr/>
  </property>
  <property fmtid="{D5CDD505-2E9C-101B-9397-08002B2CF9AE}" pid="6" name="MediaServiceImageTags">
    <vt:lpwstr/>
  </property>
  <property fmtid="{D5CDD505-2E9C-101B-9397-08002B2CF9AE}" pid="7" name="Board_x0020_Paper_x0020_Subject">
    <vt:lpwstr/>
  </property>
  <property fmtid="{D5CDD505-2E9C-101B-9397-08002B2CF9AE}" pid="8" name="Financial year">
    <vt:lpwstr/>
  </property>
  <property fmtid="{D5CDD505-2E9C-101B-9397-08002B2CF9AE}" pid="9" name="f9169cbde8cd43d083a6796edf077c19">
    <vt:lpwstr/>
  </property>
  <property fmtid="{D5CDD505-2E9C-101B-9397-08002B2CF9AE}" pid="10" name="Calendar_x0020_Year">
    <vt:lpwstr>5;#2020|c28d532a-8b9f-4fd1-84bc-f5832c3e2076</vt:lpwstr>
  </property>
  <property fmtid="{D5CDD505-2E9C-101B-9397-08002B2CF9AE}" pid="11" name="n0ecf30723e04ad4a18670a4e17a3129">
    <vt:lpwstr/>
  </property>
  <property fmtid="{D5CDD505-2E9C-101B-9397-08002B2CF9AE}" pid="12" name="Audience1">
    <vt:lpwstr>2;#All staff|1a1e0e6e-8d96-4235-ac5f-9f1dcc3600b0</vt:lpwstr>
  </property>
  <property fmtid="{D5CDD505-2E9C-101B-9397-08002B2CF9AE}" pid="13" name="Electoral_x0020_Event">
    <vt:lpwstr/>
  </property>
  <property fmtid="{D5CDD505-2E9C-101B-9397-08002B2CF9AE}" pid="14" name="ECSubject">
    <vt:lpwstr>12;#Learning|e6beb499-5ab0-4760-8695-75ca908008ae</vt:lpwstr>
  </property>
  <property fmtid="{D5CDD505-2E9C-101B-9397-08002B2CF9AE}" pid="15" name="GPMS marking">
    <vt:lpwstr>3;#Official|77462fb2-11a1-4cd5-8628-4e6081b9477e</vt:lpwstr>
  </property>
  <property fmtid="{D5CDD505-2E9C-101B-9397-08002B2CF9AE}" pid="16" name="Calendar Year">
    <vt:lpwstr>5;#2020|c28d532a-8b9f-4fd1-84bc-f5832c3e2076</vt:lpwstr>
  </property>
  <property fmtid="{D5CDD505-2E9C-101B-9397-08002B2CF9AE}" pid="17" name="Electoral Event">
    <vt:lpwstr/>
  </property>
  <property fmtid="{D5CDD505-2E9C-101B-9397-08002B2CF9AE}" pid="18" name="GPMS_x0020_marking">
    <vt:lpwstr>3;#Official|77462fb2-11a1-4cd5-8628-4e6081b9477e</vt:lpwstr>
  </property>
  <property fmtid="{D5CDD505-2E9C-101B-9397-08002B2CF9AE}" pid="19" name="_dlc_DocIdItemGuid">
    <vt:lpwstr>e61b115a-cd3e-4314-911e-5073783a1573</vt:lpwstr>
  </property>
</Properties>
</file>