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</p:sldMasterIdLst>
  <p:notesMasterIdLst>
    <p:notesMasterId r:id="rId37"/>
  </p:notesMasterIdLst>
  <p:sldIdLst>
    <p:sldId id="313" r:id="rId6"/>
    <p:sldId id="338" r:id="rId7"/>
    <p:sldId id="300" r:id="rId8"/>
    <p:sldId id="363" r:id="rId9"/>
    <p:sldId id="364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21" r:id="rId19"/>
    <p:sldId id="361" r:id="rId20"/>
    <p:sldId id="362" r:id="rId21"/>
    <p:sldId id="318" r:id="rId22"/>
    <p:sldId id="365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367" r:id="rId32"/>
    <p:sldId id="368" r:id="rId33"/>
    <p:sldId id="366" r:id="rId34"/>
    <p:sldId id="371" r:id="rId35"/>
    <p:sldId id="372" r:id="rId36"/>
  </p:sldIdLst>
  <p:sldSz cx="12192000" cy="6858000"/>
  <p:notesSz cx="6858000" cy="9144000"/>
  <p:embeddedFontLs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ExtraBold" panose="00000900000000000000" pitchFamily="2" charset="0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59E511-4560-81C8-DA18-71B10B2BDC30}" name="Natalie Mauchline" initials="NM" userId="S::nmauchline@electoralcommission.org.uk::56878e1b-c8a6-40c5-9607-25466fb7d9e4" providerId="AD"/>
  <p188:author id="{1885B139-15BC-551F-4DAD-16280B3F586B}" name="Lauren Valentine" initials="LV" userId="S::lvalentine@electoralcommission.org.uk::beef5a57-e985-43f7-be51-e6e522a875b7" providerId="AD"/>
  <p188:author id="{6D13D0B8-FECF-8E51-FD93-752E9FFA8549}" name="Lauren Valentine" initials="LV" userId="S::LValentine@electoralcommission.org.uk::beef5a57-e985-43f7-be51-e6e522a875b7" providerId="AD"/>
  <p188:author id="{BE8DA9C0-318A-B95C-9133-286E928E9627}" name="Tom Hawthorn" initials="TH" userId="S::thawthorn@electoralcommission.org.uk::2ecd7021-6950-4b62-9ef0-2868c16ea7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BD"/>
    <a:srgbClr val="FFFFFF"/>
    <a:srgbClr val="00E7BD"/>
    <a:srgbClr val="FF8BFF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5" autoAdjust="0"/>
    <p:restoredTop sz="78391" autoAdjust="0"/>
  </p:normalViewPr>
  <p:slideViewPr>
    <p:cSldViewPr snapToGrid="0" snapToObjects="1" showGuides="1">
      <p:cViewPr varScale="1">
        <p:scale>
          <a:sx n="54" d="100"/>
          <a:sy n="54" d="100"/>
        </p:scale>
        <p:origin x="51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8/10/relationships/authors" Target="author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3F8F5-BCB1-D346-B0B8-60F9494CBE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D6723-1A60-0442-910D-F7FD6328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register-to-vot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0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6: Quiz Question 1 (1 minute) </a:t>
            </a:r>
            <a:endParaRPr dirty="0"/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Read out the slide</a:t>
            </a:r>
            <a:r>
              <a:rPr lang="en-GB" dirty="0"/>
              <a:t> and ask the students to answer.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to reveal the answer.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again to reveal the explanation. </a:t>
            </a:r>
            <a:endParaRPr dirty="0"/>
          </a:p>
        </p:txBody>
      </p:sp>
      <p:sp>
        <p:nvSpPr>
          <p:cNvPr id="428" name="Google Shape;42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7: Quiz Question 2 (1 minute) </a:t>
            </a:r>
            <a:endParaRPr dirty="0"/>
          </a:p>
          <a:p>
            <a:pPr marL="171450" indent="-17145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en-GB" b="0" dirty="0"/>
              <a:t>Read out the slide</a:t>
            </a:r>
            <a:r>
              <a:rPr lang="en-GB" dirty="0"/>
              <a:t> and ask the students to answer</a:t>
            </a:r>
            <a:r>
              <a:rPr lang="en-GB" b="0" dirty="0"/>
              <a:t>.</a:t>
            </a:r>
            <a:endParaRPr lang="en-US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to reveal the answer.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again to reveal the explanation.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0" name="Google Shape;44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8: Quiz Question 3 (1 minute) </a:t>
            </a:r>
            <a:endParaRPr/>
          </a:p>
          <a:p>
            <a:pPr marL="171450" indent="-17145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en-GB" b="0" dirty="0"/>
              <a:t>Read out the slide</a:t>
            </a:r>
            <a:r>
              <a:rPr lang="en-GB" dirty="0"/>
              <a:t> and ask the students to answer</a:t>
            </a:r>
            <a:r>
              <a:rPr lang="en-GB" b="0" dirty="0"/>
              <a:t>.</a:t>
            </a:r>
            <a:endParaRPr lang="en-US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to reveal the answer.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again to reveal the explanation.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2" name="Google Shape;45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9: Quiz Question 4 (1 minute) </a:t>
            </a:r>
            <a:endParaRPr/>
          </a:p>
          <a:p>
            <a:pPr marL="171450" indent="-17145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en-GB" b="0" dirty="0"/>
              <a:t>Read out the slide</a:t>
            </a:r>
            <a:r>
              <a:rPr lang="en-GB" dirty="0"/>
              <a:t> and ask the students to answer</a:t>
            </a:r>
            <a:r>
              <a:rPr lang="en-GB" b="0" dirty="0"/>
              <a:t>.</a:t>
            </a:r>
            <a:endParaRPr lang="en-US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to reveal the answer.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again to reveal the explanation.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4" name="Google Shape;4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10: Quiz Question 5 (1 minute) </a:t>
            </a:r>
            <a:endParaRPr dirty="0"/>
          </a:p>
          <a:p>
            <a:pPr marL="171450" indent="-17145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en-GB" b="0" dirty="0"/>
              <a:t>Read out the slide</a:t>
            </a:r>
            <a:r>
              <a:rPr lang="en-GB" dirty="0"/>
              <a:t> and ask the students to answer</a:t>
            </a:r>
            <a:r>
              <a:rPr lang="en-GB" b="0" dirty="0"/>
              <a:t>.</a:t>
            </a:r>
            <a:endParaRPr lang="en-US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to reveal the answer.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 dirty="0"/>
              <a:t>Click ‘next’ again to reveal the explanation.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6" name="Google Shape;47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B5EA8BA2-74C8-D304-5FBA-8810D82EB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>
            <a:extLst>
              <a:ext uri="{FF2B5EF4-FFF2-40B4-BE49-F238E27FC236}">
                <a16:creationId xmlns:a16="http://schemas.microsoft.com/office/drawing/2014/main" id="{04008F0C-3A7B-BCD2-924A-40825E27E7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4:notes">
            <a:extLst>
              <a:ext uri="{FF2B5EF4-FFF2-40B4-BE49-F238E27FC236}">
                <a16:creationId xmlns:a16="http://schemas.microsoft.com/office/drawing/2014/main" id="{6F425174-5F59-AEE0-1B36-4C8356C69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Slide 3: “What is the difference between?” (1 minute)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/>
              <a:t>Read the </a:t>
            </a:r>
            <a:r>
              <a:rPr lang="en-GB"/>
              <a:t>instructions and questions</a:t>
            </a:r>
            <a:r>
              <a:rPr lang="en-GB" b="0"/>
              <a:t> on the slide.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This should be a brief discussion. If preferred, this can be done as a group instead. </a:t>
            </a:r>
            <a:endParaRPr/>
          </a:p>
        </p:txBody>
      </p:sp>
      <p:sp>
        <p:nvSpPr>
          <p:cNvPr id="405" name="Google Shape;405;p4:notes">
            <a:extLst>
              <a:ext uri="{FF2B5EF4-FFF2-40B4-BE49-F238E27FC236}">
                <a16:creationId xmlns:a16="http://schemas.microsoft.com/office/drawing/2014/main" id="{EFEA6802-34AB-723C-7B85-CBDB4E7CA2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864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video does not work, you can access it here – please pause at 3 minutes and 20 seconds: https://www.youtube.com/watch?v=kKhgSMzGcbs&amp;list=PLm0G6YKL5VxImoHfRFJugHUicYdX_dAoF&amp;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43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0DB2D-89DA-DECB-5174-D4B5849E3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F0A008-6E4D-25B3-8E54-611A4EAC2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CD6C6-A195-E1EE-8252-3280B5027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714D4-B562-DD2D-5E1C-E834B81C55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23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A4986-F187-6F15-F9C5-6D99A283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B8608-9833-4AD4-9F96-4DB4406FD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8366D-1330-7CC0-1D13-B34CD7B56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GB" sz="1200" b="0" dirty="0"/>
              <a:t>Candidates</a:t>
            </a:r>
          </a:p>
          <a:p>
            <a:pPr marL="0" indent="0">
              <a:buFont typeface="Wingdings" pitchFamily="2" charset="2"/>
              <a:buNone/>
            </a:pPr>
            <a:r>
              <a:rPr lang="en-GB" sz="1200" b="0" dirty="0"/>
              <a:t>Scottish Parliament </a:t>
            </a:r>
          </a:p>
          <a:p>
            <a:pPr marL="0" indent="0">
              <a:buFont typeface="Wingdings" pitchFamily="2" charset="2"/>
              <a:buNone/>
            </a:pPr>
            <a:r>
              <a:rPr lang="en-GB" sz="1200" b="0" dirty="0"/>
              <a:t>Eight</a:t>
            </a:r>
          </a:p>
          <a:p>
            <a:pPr marL="0" indent="0">
              <a:buFont typeface="Wingdings" pitchFamily="2" charset="2"/>
              <a:buNone/>
            </a:pPr>
            <a:r>
              <a:rPr lang="en-GB" sz="1200" b="0" dirty="0"/>
              <a:t>Ballot papers</a:t>
            </a:r>
          </a:p>
          <a:p>
            <a:pPr marL="0" indent="0">
              <a:buFont typeface="Wingdings" pitchFamily="2" charset="2"/>
              <a:buNone/>
            </a:pPr>
            <a:r>
              <a:rPr lang="en-GB" sz="1200" b="0" dirty="0"/>
              <a:t>Votes </a:t>
            </a:r>
          </a:p>
          <a:p>
            <a:pPr marL="0" indent="0">
              <a:buFont typeface="Wingdings" pitchFamily="2" charset="2"/>
              <a:buNone/>
            </a:pPr>
            <a:r>
              <a:rPr lang="en-GB" sz="1200" b="0" dirty="0"/>
              <a:t>Constituency</a:t>
            </a:r>
          </a:p>
          <a:p>
            <a:pPr marL="0" indent="0">
              <a:buFont typeface="Wingdings" pitchFamily="2" charset="2"/>
              <a:buNone/>
            </a:pPr>
            <a:r>
              <a:rPr lang="en-GB" sz="1200" b="0" dirty="0"/>
              <a:t>Regional </a:t>
            </a:r>
          </a:p>
          <a:p>
            <a:endParaRPr lang="en-US" dirty="0"/>
          </a:p>
          <a:p>
            <a:r>
              <a:rPr lang="en-US" dirty="0"/>
              <a:t>Don’t worry if you can’t remember this information – there will always be instructions on your ballot paper, and people in the polling place who you can ask for help.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673C5-B55C-CB79-8FD3-FC8F48F85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8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Voters get </a:t>
            </a:r>
            <a:r>
              <a:rPr lang="en-GB" b="1" dirty="0"/>
              <a:t>two</a:t>
            </a:r>
            <a:r>
              <a:rPr lang="en-GB" dirty="0"/>
              <a:t> votes: </a:t>
            </a:r>
          </a:p>
          <a:p>
            <a:r>
              <a:rPr lang="en-GB" dirty="0"/>
              <a:t>-The constituency vote: this is to choose one local MSP to represent your area (constituency). You vote for a person, and the person with the most votes in your area wins. </a:t>
            </a:r>
          </a:p>
          <a:p>
            <a:r>
              <a:rPr lang="en-GB" dirty="0"/>
              <a:t>-The regional vote: this is for choosing extra MSPs. You vote for a party or independent candidate, and these votes help to choose MSPs from your wider region.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4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01CE7-7E92-8A38-6B46-BEF12BBDB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ECB69-C133-BE2A-3E4A-618628FFB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7484B-1250-5A36-EFE7-1509A5353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Scottish Parliament is in </a:t>
            </a:r>
            <a:r>
              <a:rPr lang="en-GB" b="1" dirty="0"/>
              <a:t>Holyrood, Edinburgh. </a:t>
            </a:r>
            <a:r>
              <a:rPr lang="en-GB" b="0" dirty="0"/>
              <a:t>The building is open to the public, and v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isitors can explore the building, participate in guided tours, and even watch debates. 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4F3E3-FC45-E534-EF87-D8DF0D8B9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9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must register to vote before voting in an election. </a:t>
            </a:r>
            <a:r>
              <a:rPr lang="en-GB" b="0" i="0" dirty="0">
                <a:solidFill>
                  <a:srgbClr val="1A1A1A"/>
                </a:solidFill>
                <a:effectLst/>
                <a:latin typeface="Roboto" panose="020F0502020204030204" pitchFamily="2" charset="0"/>
              </a:rPr>
              <a:t>You only need to register to vote once, not for every election. </a:t>
            </a:r>
            <a:r>
              <a:rPr lang="en-GB" b="0" i="0" u="sng" dirty="0">
                <a:solidFill>
                  <a:srgbClr val="0065BD"/>
                </a:solidFill>
                <a:effectLst/>
                <a:latin typeface="Roboto" panose="02000000000000000000" pitchFamily="2" charset="0"/>
                <a:hlinkClick r:id="rId3"/>
              </a:rPr>
              <a:t>You can register to vote online on GOV.UK</a:t>
            </a:r>
            <a:r>
              <a:rPr lang="en-GB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1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76259-50E4-115E-E05F-E8957F6FE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2DA5A-2B0F-4B05-6419-605607506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8A10A-95A9-2791-3289-0A501C3A9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F57FC-F67A-726A-7972-9D816CB84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0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Explainers for the ‘rubbish’ statements: </a:t>
            </a:r>
          </a:p>
          <a:p>
            <a:pPr marL="228600" indent="-228600">
              <a:buAutoNum type="arabicPeriod"/>
            </a:pPr>
            <a:r>
              <a:rPr lang="en-US" dirty="0"/>
              <a:t>You don’t need anyone’s permission to vote – if you’re eligible and registered, it’s your right. </a:t>
            </a:r>
          </a:p>
          <a:p>
            <a:pPr marL="228600" indent="-228600">
              <a:buAutoNum type="arabicPeriod"/>
            </a:pPr>
            <a:r>
              <a:rPr lang="en-US" dirty="0"/>
              <a:t>In Scottish Parliament elections, you don’t need photo ID – just your name and address. (However, if you’re voting in a UK Parliament election, you will need ID) </a:t>
            </a:r>
          </a:p>
          <a:p>
            <a:pPr marL="228600" indent="-228600">
              <a:buAutoNum type="arabicPeriod"/>
            </a:pPr>
            <a:r>
              <a:rPr lang="en-US" dirty="0"/>
              <a:t>Registering and voting are completely free – you should never pay to take part in an election. </a:t>
            </a:r>
          </a:p>
          <a:p>
            <a:pPr marL="228600" indent="-228600">
              <a:buAutoNum type="arabicPeriod"/>
            </a:pPr>
            <a:r>
              <a:rPr lang="en-US" dirty="0"/>
              <a:t>It’s OK to talk about politics, but your vote is your choice – it should reflect your views and values.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2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Slide 3: “What is the difference between?” (1 minute)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/>
              <a:t>Read the </a:t>
            </a:r>
            <a:r>
              <a:rPr lang="en-GB"/>
              <a:t>instructions and questions</a:t>
            </a:r>
            <a:r>
              <a:rPr lang="en-GB" b="0"/>
              <a:t> on the slide.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This should be a brief discussion. If preferred, this can be done as a group instead. </a:t>
            </a:r>
            <a:endParaRPr/>
          </a:p>
        </p:txBody>
      </p:sp>
      <p:sp>
        <p:nvSpPr>
          <p:cNvPr id="405" name="Google Shape;4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Slide 4: Video (2 minutes)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0"/>
              <a:t>Watch video on how to dismiss dis/misinformation (YouTube link: https://youtube.com/shorts/CuariWFkSU0?feature=shared)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i="0"/>
              <a:t>Slide </a:t>
            </a:r>
            <a:r>
              <a:rPr lang="en-GB" b="1"/>
              <a:t>5</a:t>
            </a:r>
            <a:r>
              <a:rPr lang="en-GB" b="1" i="0"/>
              <a:t>: Quiz set up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i="0"/>
              <a:t>This quiz can be done as a group using hands up polling. If preferred, students can be put into teams/pairs to answer instead.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i="1"/>
              <a:t>Please note: there are 6 questions in the quiz.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421" name="Google Shape;42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4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Footer Placeholder 40">
            <a:hlinkClick r:id="rId5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5428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98481-9685-6643-B405-447CEACFB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1602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7005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F01D4-EDE1-5A42-80EB-AC3EB61B5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552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530EBA1-26F8-B74E-9E2D-891C18D2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13779B56-C50B-524F-BFE8-9D7D0565D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55979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C0C7C-BCDF-5145-8102-C3AF0EF3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E5DE9C6-D72F-2E4D-9B9E-EDC4EA190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57B3F263-4676-A44E-9AFF-EE6FF3358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58401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Title 1" descr="Large 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A9F8D64-5966-3049-8413-6A1571A6D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Footer Placeholder 40">
            <a:hlinkClick r:id="rId4"/>
            <a:extLst>
              <a:ext uri="{FF2B5EF4-FFF2-40B4-BE49-F238E27FC236}">
                <a16:creationId xmlns:a16="http://schemas.microsoft.com/office/drawing/2014/main" id="{7194B3DA-2EDB-1F47-A94A-DAA8EA865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9312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 descr="Left hand Side Image&#10;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Half page caption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D2479B8-70EE-5D43-8EAB-8E67C0A86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3" name="Footer Placeholder 40">
            <a:hlinkClick r:id="rId4"/>
            <a:extLst>
              <a:ext uri="{FF2B5EF4-FFF2-40B4-BE49-F238E27FC236}">
                <a16:creationId xmlns:a16="http://schemas.microsoft.com/office/drawing/2014/main" id="{D78B451D-8147-0B4E-BC3A-198350B72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33595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Main Caption" descr="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B4D20-04A1-9247-8D72-AA1E69094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A1ECA7-33A9-F544-8B2E-0DE459F81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6BB3C-BA96-684F-AA07-03763AA52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4" name="Picture 13" descr="Outline of a hand pointing at an image&#10;">
            <a:extLst>
              <a:ext uri="{FF2B5EF4-FFF2-40B4-BE49-F238E27FC236}">
                <a16:creationId xmlns:a16="http://schemas.microsoft.com/office/drawing/2014/main" id="{4D7DC8F0-7092-AB4D-9A67-29A0B5240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6E55B73-65A7-5E48-A39D-179CE61C5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9F28AC9-8D23-774D-907F-9E63E7E3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2591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hand side image">
            <a:extLst>
              <a:ext uri="{FF2B5EF4-FFF2-40B4-BE49-F238E27FC236}">
                <a16:creationId xmlns:a16="http://schemas.microsoft.com/office/drawing/2014/main" id="{61E192B6-5A5F-E947-96A6-7A501DB8B6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17" name="Main Caption" descr="Caption&#10;">
            <a:extLst>
              <a:ext uri="{FF2B5EF4-FFF2-40B4-BE49-F238E27FC236}">
                <a16:creationId xmlns:a16="http://schemas.microsoft.com/office/drawing/2014/main" id="{C409EEA0-299C-E441-B859-6B8AC6EB2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2D2EFA2F-70F2-7D4A-80D6-13474A102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9" name="Picture 18" descr="Outline of a hand pointing at an image&#10;">
            <a:extLst>
              <a:ext uri="{FF2B5EF4-FFF2-40B4-BE49-F238E27FC236}">
                <a16:creationId xmlns:a16="http://schemas.microsoft.com/office/drawing/2014/main" id="{142EF67F-F08A-9546-AB11-A538543EC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E96A1-FF6E-F340-8DC9-35E8B97A1DEA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4074F-E391-1F4C-B38D-A820D17E0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C94EC99-B9F0-F14D-93AC-E9756C1680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3E1BBFE-78D4-7B4F-A76B-467B80FF1797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87696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" descr="Image of teenage girl pondering with finger on chin">
            <a:extLst>
              <a:ext uri="{FF2B5EF4-FFF2-40B4-BE49-F238E27FC236}">
                <a16:creationId xmlns:a16="http://schemas.microsoft.com/office/drawing/2014/main" id="{89ACCAE7-F79D-1244-9E82-D871927DB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EBDE36F-3F1F-8545-B061-931E3103E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8" name="Title 1" descr="Main Quote&#10;">
            <a:extLst>
              <a:ext uri="{FF2B5EF4-FFF2-40B4-BE49-F238E27FC236}">
                <a16:creationId xmlns:a16="http://schemas.microsoft.com/office/drawing/2014/main" id="{CEFA90B8-DDDF-0749-AD7D-37B2C322D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E57269-2D63-2547-8D46-F20246CF0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AF50D2-F68C-9247-971B-26DEF29D2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 icon" descr="Clock Icon&#10;">
            <a:extLst>
              <a:ext uri="{FF2B5EF4-FFF2-40B4-BE49-F238E27FC236}">
                <a16:creationId xmlns:a16="http://schemas.microsoft.com/office/drawing/2014/main" id="{81233334-9C7C-FA45-9A0F-305FCE417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028" y="904775"/>
            <a:ext cx="1207281" cy="1207281"/>
          </a:xfrm>
          <a:prstGeom prst="rect">
            <a:avLst/>
          </a:prstGeom>
        </p:spPr>
      </p:pic>
      <p:pic>
        <p:nvPicPr>
          <p:cNvPr id="3" name="Clock Icon">
            <a:extLst>
              <a:ext uri="{FF2B5EF4-FFF2-40B4-BE49-F238E27FC236}">
                <a16:creationId xmlns:a16="http://schemas.microsoft.com/office/drawing/2014/main" id="{80256BA0-99CF-0249-B055-44AA018C1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2F06-448D-2D4F-8701-179E143DE1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9898" y="2221719"/>
            <a:ext cx="1207281" cy="1207281"/>
          </a:xfrm>
          <a:prstGeom prst="rect">
            <a:avLst/>
          </a:prstGeom>
        </p:spPr>
      </p:pic>
      <p:pic>
        <p:nvPicPr>
          <p:cNvPr id="5" name="Picture 4" descr="Outline of a hand pointing at an image&#10;">
            <a:extLst>
              <a:ext uri="{FF2B5EF4-FFF2-40B4-BE49-F238E27FC236}">
                <a16:creationId xmlns:a16="http://schemas.microsoft.com/office/drawing/2014/main" id="{780F56F2-D4D4-C74E-A204-1A630EA72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</p:spPr>
      </p:pic>
      <p:pic>
        <p:nvPicPr>
          <p:cNvPr id="12" name="Picture 11" descr="Large thumbs up image">
            <a:extLst>
              <a:ext uri="{FF2B5EF4-FFF2-40B4-BE49-F238E27FC236}">
                <a16:creationId xmlns:a16="http://schemas.microsoft.com/office/drawing/2014/main" id="{E9B57D97-8DAE-4249-B6B3-9685105D3D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68" t="1275" r="-2802" b="-6322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</p:spPr>
      </p:pic>
      <p:pic>
        <p:nvPicPr>
          <p:cNvPr id="13" name="Picture 12" descr="15 year old boy smiling in a puffer jacket">
            <a:extLst>
              <a:ext uri="{FF2B5EF4-FFF2-40B4-BE49-F238E27FC236}">
                <a16:creationId xmlns:a16="http://schemas.microsoft.com/office/drawing/2014/main" id="{C70302E2-C5FC-4143-8D48-933F4C37E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</p:spPr>
      </p:pic>
      <p:pic>
        <p:nvPicPr>
          <p:cNvPr id="14" name="Page Image" descr="16 year old girl with glasses , smiling, and carrying bag over one shoulder.">
            <a:extLst>
              <a:ext uri="{FF2B5EF4-FFF2-40B4-BE49-F238E27FC236}">
                <a16:creationId xmlns:a16="http://schemas.microsoft.com/office/drawing/2014/main" id="{AFA65587-F487-174F-80AD-2B1F9BFA76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</p:spPr>
      </p:pic>
      <p:pic>
        <p:nvPicPr>
          <p:cNvPr id="15" name="Picture 14" descr="14 year old girl with thick black glasses and a pony tail. She leans slightly back, looking upwards with her finger on her chin she posing in deep thought.">
            <a:extLst>
              <a:ext uri="{FF2B5EF4-FFF2-40B4-BE49-F238E27FC236}">
                <a16:creationId xmlns:a16="http://schemas.microsoft.com/office/drawing/2014/main" id="{6C338992-763E-0E40-BBBE-9D17AB9A9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</p:spPr>
      </p:pic>
      <p:pic>
        <p:nvPicPr>
          <p:cNvPr id="16" name="Picture 15" descr="17 year old young male, smiling and holding backpack over one shoulder">
            <a:extLst>
              <a:ext uri="{FF2B5EF4-FFF2-40B4-BE49-F238E27FC236}">
                <a16:creationId xmlns:a16="http://schemas.microsoft.com/office/drawing/2014/main" id="{F7A4DB0F-0EDB-5348-98B5-2B790507F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</p:spPr>
      </p:pic>
      <p:pic>
        <p:nvPicPr>
          <p:cNvPr id="17" name="Picture 16" descr="16 year old girl with long wavy hair and glasses, her head tilted slightly to one side.">
            <a:extLst>
              <a:ext uri="{FF2B5EF4-FFF2-40B4-BE49-F238E27FC236}">
                <a16:creationId xmlns:a16="http://schemas.microsoft.com/office/drawing/2014/main" id="{CE8AB85E-4E52-014B-8FC3-49C090BB3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11876" b="27367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</p:spPr>
      </p:pic>
      <p:pic>
        <p:nvPicPr>
          <p:cNvPr id="18" name="Picture 17" descr="18 year old female with nose ring, with her head slightly tilted back and a hint of a smile she exudes confidence.">
            <a:extLst>
              <a:ext uri="{FF2B5EF4-FFF2-40B4-BE49-F238E27FC236}">
                <a16:creationId xmlns:a16="http://schemas.microsoft.com/office/drawing/2014/main" id="{9CEC0F06-A9A2-7949-82CC-E93EC1D50A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359" r="12231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4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" descr="Image of teenage girl pondering with finger on chin">
            <a:extLst>
              <a:ext uri="{FF2B5EF4-FFF2-40B4-BE49-F238E27FC236}">
                <a16:creationId xmlns:a16="http://schemas.microsoft.com/office/drawing/2014/main" id="{AF6F1F5F-250A-FE4A-ACD7-2D05B5CF7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95C43-CD70-EA49-B257-3390055E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0BFB95-A8CC-5A4C-9753-98855CE18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7" name="Title 1" descr="Main Quote&#10;">
            <a:extLst>
              <a:ext uri="{FF2B5EF4-FFF2-40B4-BE49-F238E27FC236}">
                <a16:creationId xmlns:a16="http://schemas.microsoft.com/office/drawing/2014/main" id="{03559090-BADF-C94D-8E1B-1DB60FDEF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763833-69F3-6B41-85E8-FFA2E28E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51FCA7-2B5A-B547-84B4-B375ADF39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5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94624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3147289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00599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270980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FF1B7C6-6E20-CB4D-80E7-BFB6C3DA2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52A27B6B-C1FB-F84D-B32E-2284DF72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51355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7656918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4C3B688-999A-5447-9DBA-652646CA3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77BCF7-CD93-7A49-9226-91BD8E9E1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8665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25110943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845E985-17D4-6B47-9D46-CCDEF1856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EE69F6-8F5A-B944-9F99-948300CE7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3119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ain title">
            <a:extLst>
              <a:ext uri="{FF2B5EF4-FFF2-40B4-BE49-F238E27FC236}">
                <a16:creationId xmlns:a16="http://schemas.microsoft.com/office/drawing/2014/main" id="{B58F0B3C-D295-FF44-AF15-E3683C23AE75}"/>
              </a:ext>
            </a:extLst>
          </p:cNvPr>
          <p:cNvSpPr txBox="1">
            <a:spLocks/>
          </p:cNvSpPr>
          <p:nvPr userDrawn="1"/>
        </p:nvSpPr>
        <p:spPr>
          <a:xfrm>
            <a:off x="6240462" y="2198274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BINGO!</a:t>
            </a:r>
          </a:p>
        </p:txBody>
      </p:sp>
      <p:pic>
        <p:nvPicPr>
          <p:cNvPr id="23" name="Main Image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2A8B07-4FFF-4F42-8E35-0C5425578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1123100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18692AA-6DA9-7247-9E3D-A3425B6CC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7807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CA1753D-B243-014E-92F0-8E592D4D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4398863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9EC8F16-FC3B-AA40-BBB1-7E0659FA7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331364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30BF9A5-9C01-4D4E-AD84-8223F52AC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3E37FD08-65BB-EC45-BC73-DB06F804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699056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F61710B-A6E9-F24E-AB4A-EF9A39AAA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77E145-9901-A34C-900B-BEDD4B8786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B5E8E0F-8ABE-5141-8B58-45EFEDFAE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8539CC6-ABD0-8E47-8A80-B78BEA3974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7CEA9B-81F3-5946-8974-A19F69EE5D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3" name="Picture 22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FBE5A209-02AB-2E4A-A0D6-580E2365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518ED22E-CF47-CB49-B148-A90F0C8E4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263213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95977E2-1626-9F42-9995-149D90931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53EA5F-DE35-9946-A18F-18DDF276C6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65ACEB7-0798-1443-AF35-4981F842DC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B531B7-A03A-A14A-B851-21307400C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0079FF-61F9-3B4C-B606-4644D67F60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657A7F-118A-1D49-A661-4E14BF47B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pic>
        <p:nvPicPr>
          <p:cNvPr id="27" name="Picture 26" descr="Large thumbs up image">
            <a:extLst>
              <a:ext uri="{FF2B5EF4-FFF2-40B4-BE49-F238E27FC236}">
                <a16:creationId xmlns:a16="http://schemas.microsoft.com/office/drawing/2014/main" id="{EC213E02-69B6-2143-A88E-06C4B948BD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B5CE8D6-2C3F-9246-B7A4-66112B1C5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896A6BA4-B40C-E34C-841A-1FB6E6F4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42709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84826"/>
            <a:ext cx="4724671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3" name="Clock Icon" descr="Clock Icon&#10;">
            <a:extLst>
              <a:ext uri="{FF2B5EF4-FFF2-40B4-BE49-F238E27FC236}">
                <a16:creationId xmlns:a16="http://schemas.microsoft.com/office/drawing/2014/main" id="{6E4074F5-43E7-7043-91BF-4B3DCA9FD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731" y="1917190"/>
            <a:ext cx="340759" cy="340759"/>
          </a:xfrm>
          <a:prstGeom prst="rect">
            <a:avLst/>
          </a:prstGeom>
        </p:spPr>
      </p:pic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5" name="Footer Placeholder 40">
            <a:hlinkClick r:id="rId6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8002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in Title">
            <a:extLst>
              <a:ext uri="{FF2B5EF4-FFF2-40B4-BE49-F238E27FC236}">
                <a16:creationId xmlns:a16="http://schemas.microsoft.com/office/drawing/2014/main" id="{66451B6A-5012-C24E-8ECD-87E6945AD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9" name="Sub Title">
            <a:extLst>
              <a:ext uri="{FF2B5EF4-FFF2-40B4-BE49-F238E27FC236}">
                <a16:creationId xmlns:a16="http://schemas.microsoft.com/office/drawing/2014/main" id="{CDF75089-E164-A44F-8EE6-578E665C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682C2FF-C7C7-614B-9F07-171119A50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455522B-C290-8E4D-B882-6B34B07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DBA0254-2C90-3047-BC32-A31021E0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9375F67-D9BE-E648-987E-36075FF8C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06DBDFE-F0C9-4F42-A70B-3C737983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pic>
        <p:nvPicPr>
          <p:cNvPr id="12" name="Picture 11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B20774-D146-1541-AE93-78C3564AD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93986D-7C72-D644-AFBD-36A82CE7E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A3B0875-622B-174D-80CE-A546A8138D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84826"/>
            <a:ext cx="5209679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5" name="Footer Placeholder 40">
            <a:hlinkClick r:id="rId5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246283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78216"/>
            <a:ext cx="4724671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6F75D2-1137-CA45-AFB2-267C4F6EB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9" name="Footer Placeholder 40">
            <a:hlinkClick r:id="rId6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411686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78216"/>
            <a:ext cx="5209679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9" name="Footer Placeholder 40">
            <a:hlinkClick r:id="rId5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60140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8" name="Time Icon" descr="Icon&#10;&#10;Description automatically generated">
            <a:extLst>
              <a:ext uri="{FF2B5EF4-FFF2-40B4-BE49-F238E27FC236}">
                <a16:creationId xmlns:a16="http://schemas.microsoft.com/office/drawing/2014/main" id="{41F7F007-0A35-7B4B-A950-A835AE2F4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6725" y="1917190"/>
            <a:ext cx="340759" cy="340759"/>
          </a:xfrm>
          <a:prstGeom prst="rect">
            <a:avLst/>
          </a:prstGeom>
        </p:spPr>
      </p:pic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977269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7191" y="1784826"/>
            <a:ext cx="5143610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28488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D8FB1E-5945-4349-A719-0D5CF93E5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34" name="Footer Placeholder 40">
            <a:hlinkClick r:id="rId6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96623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239" y="1784826"/>
            <a:ext cx="5151562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34" name="Footer Placeholder 40">
            <a:hlinkClick r:id="rId5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87323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5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416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5_Title and Content 2co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01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in Title">
            <a:extLst>
              <a:ext uri="{FF2B5EF4-FFF2-40B4-BE49-F238E27FC236}">
                <a16:creationId xmlns:a16="http://schemas.microsoft.com/office/drawing/2014/main" id="{8722B233-0B7D-1F43-B47E-C89A5D66C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electoralcommission.org.uk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/learning</a:t>
            </a:r>
          </a:p>
          <a:p>
            <a:pPr lvl="0"/>
            <a:endParaRPr lang="en-GB" sz="1500" b="1" dirty="0" err="1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4" name="The Electoral Commision Logo" descr="A picture containing text&#10;&#10;Description automatically generated">
            <a:extLst>
              <a:ext uri="{FF2B5EF4-FFF2-40B4-BE49-F238E27FC236}">
                <a16:creationId xmlns:a16="http://schemas.microsoft.com/office/drawing/2014/main" id="{A5A67777-AD8C-B84D-8B31-01F41FC54F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16E882-5483-9A4D-888D-34F476A939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3BC4A4-2A90-FC43-82E6-D946279D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E890287-29E2-4C40-B8FC-0F98ACD76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A1E29E1-B67C-F345-8DE7-DE7F4F60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A7FC44-7815-804B-9C3C-3F759C101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C07E39-15D3-1F4C-AB33-372E24BBE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</p:spTree>
    <p:extLst>
      <p:ext uri="{BB962C8B-B14F-4D97-AF65-F5344CB8AC3E}">
        <p14:creationId xmlns:p14="http://schemas.microsoft.com/office/powerpoint/2010/main" val="270017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URL">
            <a:hlinkClick r:id="rId5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04851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URL">
            <a:hlinkClick r:id="rId5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9896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8" name="Footer Placeholder 40">
            <a:hlinkClick r:id="rId5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643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8" name="Footer Placeholder 40">
            <a:hlinkClick r:id="rId5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2663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5" name="Clock Icon">
            <a:extLst>
              <a:ext uri="{FF2B5EF4-FFF2-40B4-BE49-F238E27FC236}">
                <a16:creationId xmlns:a16="http://schemas.microsoft.com/office/drawing/2014/main" id="{3B6F75D2-1137-CA45-AFB2-267C4F6EB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Footer Placeholder 40">
            <a:hlinkClick r:id="rId6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6824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2605799E-3C53-A84D-9EE0-17323F52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age copy">
            <a:extLst>
              <a:ext uri="{FF2B5EF4-FFF2-40B4-BE49-F238E27FC236}">
                <a16:creationId xmlns:a16="http://schemas.microsoft.com/office/drawing/2014/main" id="{987F9996-A406-314D-BFF7-25EC3CE2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6EFD54-0B76-9142-B3BA-8C5FA281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49" r:id="rId3"/>
    <p:sldLayoutId id="2147483660" r:id="rId4"/>
    <p:sldLayoutId id="2147483650" r:id="rId5"/>
    <p:sldLayoutId id="2147483683" r:id="rId6"/>
    <p:sldLayoutId id="2147483661" r:id="rId7"/>
    <p:sldLayoutId id="2147483686" r:id="rId8"/>
    <p:sldLayoutId id="2147483662" r:id="rId9"/>
    <p:sldLayoutId id="2147483684" r:id="rId10"/>
    <p:sldLayoutId id="2147483663" r:id="rId11"/>
    <p:sldLayoutId id="2147483685" r:id="rId12"/>
    <p:sldLayoutId id="2147483651" r:id="rId13"/>
    <p:sldLayoutId id="2147483665" r:id="rId14"/>
    <p:sldLayoutId id="2147483671" r:id="rId15"/>
    <p:sldLayoutId id="2147483667" r:id="rId16"/>
    <p:sldLayoutId id="2147483672" r:id="rId17"/>
    <p:sldLayoutId id="2147483673" r:id="rId18"/>
    <p:sldLayoutId id="2147483664" r:id="rId19"/>
    <p:sldLayoutId id="2147483666" r:id="rId20"/>
    <p:sldLayoutId id="2147483652" r:id="rId21"/>
    <p:sldLayoutId id="2147483681" r:id="rId22"/>
    <p:sldLayoutId id="2147483669" r:id="rId23"/>
    <p:sldLayoutId id="2147483668" r:id="rId24"/>
    <p:sldLayoutId id="2147483670" r:id="rId25"/>
    <p:sldLayoutId id="2147483676" r:id="rId26"/>
    <p:sldLayoutId id="2147483675" r:id="rId27"/>
    <p:sldLayoutId id="2147483674" r:id="rId28"/>
    <p:sldLayoutId id="2147483679" r:id="rId29"/>
    <p:sldLayoutId id="2147483687" r:id="rId30"/>
    <p:sldLayoutId id="2147483677" r:id="rId31"/>
    <p:sldLayoutId id="2147483688" r:id="rId32"/>
    <p:sldLayoutId id="2147483680" r:id="rId33"/>
    <p:sldLayoutId id="2147483689" r:id="rId34"/>
    <p:sldLayoutId id="2147483678" r:id="rId35"/>
    <p:sldLayoutId id="2147483690" r:id="rId36"/>
    <p:sldLayoutId id="2147483693" r:id="rId37"/>
    <p:sldLayoutId id="2147483694" r:id="rId3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>
              <a:lumMod val="95000"/>
              <a:lumOff val="5000"/>
            </a:schemeClr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00E7BD"/>
        </a:buClr>
        <a:buSzPct val="140000"/>
        <a:buFont typeface="Wingdings" pitchFamily="2" charset="2"/>
        <a:buChar char="§"/>
        <a:defRPr sz="2000" b="1" i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8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6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4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2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2BFFC07-E828-EB4C-ACED-BFD41C5FC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WELCOME TO YOUR VOTE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537B87-F8BE-BB41-9DCC-C33CAA9F6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0C3D47D-8DE8-4B4A-B982-F96FD4FA9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BE40216-F82A-DA42-B70D-D53A9D8A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00F8EB5-6449-5A4F-9096-5C0771BAA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56454A-882D-DC4C-86C5-6035E61B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8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41" y="5162319"/>
            <a:ext cx="5257800" cy="383807"/>
          </a:xfrm>
        </p:spPr>
        <p:txBody>
          <a:bodyPr/>
          <a:lstStyle/>
          <a:p>
            <a:r>
              <a:rPr lang="en-GB" dirty="0"/>
              <a:t>Scottish Parliament Election 2026: short activities</a:t>
            </a:r>
          </a:p>
        </p:txBody>
      </p:sp>
    </p:spTree>
    <p:extLst>
      <p:ext uri="{BB962C8B-B14F-4D97-AF65-F5344CB8AC3E}">
        <p14:creationId xmlns:p14="http://schemas.microsoft.com/office/powerpoint/2010/main" val="366425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ABEB-795C-F088-5F55-065C8E998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75AFDD-A5A1-8025-80A9-B757EC03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4217459"/>
          </a:xfrm>
        </p:spPr>
        <p:txBody>
          <a:bodyPr anchor="t">
            <a:normAutofit/>
          </a:bodyPr>
          <a:lstStyle/>
          <a:p>
            <a:r>
              <a:rPr lang="en-GB" sz="5400" dirty="0"/>
              <a:t>4. The Scottish Parliament is based in Glasgow.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5F9FB-06F1-7A48-A4C8-8F9D34F1349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8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2A971-8A81-E150-26A6-38202E88B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ECBFF7-B8C1-CC6A-D371-B4F96C7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4535786"/>
          </a:xfrm>
        </p:spPr>
        <p:txBody>
          <a:bodyPr anchor="t">
            <a:normAutofit/>
          </a:bodyPr>
          <a:lstStyle/>
          <a:p>
            <a:r>
              <a:rPr lang="en-GB" sz="5400" dirty="0"/>
              <a:t>4. The Scottish Parliament is based in Glasgow.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2E342-9174-058C-F105-5C3917E352B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2402E1A-80C5-5029-41A1-CB12D937DFA8}"/>
              </a:ext>
            </a:extLst>
          </p:cNvPr>
          <p:cNvSpPr txBox="1">
            <a:spLocks/>
          </p:cNvSpPr>
          <p:nvPr/>
        </p:nvSpPr>
        <p:spPr>
          <a:xfrm>
            <a:off x="280516" y="4418094"/>
            <a:ext cx="6332625" cy="2685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False</a:t>
            </a:r>
            <a:r>
              <a:rPr lang="en-GB" b="0" dirty="0">
                <a:solidFill>
                  <a:schemeClr val="bg1"/>
                </a:solidFill>
              </a:rPr>
              <a:t>✘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248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E0732-9E32-5B9C-250D-99ADC577F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BE7DE5-B1F9-AF95-0FFD-DA52083C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4217459"/>
          </a:xfrm>
        </p:spPr>
        <p:txBody>
          <a:bodyPr anchor="t">
            <a:normAutofit/>
          </a:bodyPr>
          <a:lstStyle/>
          <a:p>
            <a:r>
              <a:rPr lang="en-GB" sz="5400" dirty="0"/>
              <a:t>5. You need to register before you can vote in the election.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3FD81-9F25-6B14-7B71-D7F3517BA5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30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7D66D-8B62-92FC-B393-F378D5E2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05BBFD-6F79-A33A-643E-52C714D7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2924269"/>
          </a:xfrm>
        </p:spPr>
        <p:txBody>
          <a:bodyPr anchor="t">
            <a:normAutofit fontScale="90000"/>
          </a:bodyPr>
          <a:lstStyle/>
          <a:p>
            <a:r>
              <a:rPr lang="en-GB" sz="6000" dirty="0"/>
              <a:t>5. You need to register before you can vote in the election.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CBF74-8A8C-C6C0-F691-34E050B746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D96A7AC-8DD0-D913-146D-5ACDCC1BB4DF}"/>
              </a:ext>
            </a:extLst>
          </p:cNvPr>
          <p:cNvSpPr txBox="1">
            <a:spLocks/>
          </p:cNvSpPr>
          <p:nvPr/>
        </p:nvSpPr>
        <p:spPr>
          <a:xfrm>
            <a:off x="280516" y="4354717"/>
            <a:ext cx="6332625" cy="29937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True ✓ </a:t>
            </a:r>
          </a:p>
        </p:txBody>
      </p:sp>
    </p:spTree>
    <p:extLst>
      <p:ext uri="{BB962C8B-B14F-4D97-AF65-F5344CB8AC3E}">
        <p14:creationId xmlns:p14="http://schemas.microsoft.com/office/powerpoint/2010/main" val="339092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1944BD-1C14-6F4D-B578-DEC93001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2</a:t>
            </a:r>
            <a:br>
              <a:rPr lang="en-US" dirty="0"/>
            </a:br>
            <a:r>
              <a:rPr lang="en-US" sz="4400" dirty="0">
                <a:solidFill>
                  <a:schemeClr val="bg1"/>
                </a:solidFill>
              </a:rPr>
              <a:t>Real or rubbish?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A8BD5-B8CC-3049-B26E-3952134A8B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0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8DAFC-ACC7-5FA6-319C-CEBABD47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2C21-B542-74EB-215A-7929A7C8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9211354" cy="1093304"/>
          </a:xfrm>
        </p:spPr>
        <p:txBody>
          <a:bodyPr>
            <a:normAutofit fontScale="90000"/>
          </a:bodyPr>
          <a:lstStyle/>
          <a:p>
            <a:r>
              <a:rPr lang="en-US" dirty="0"/>
              <a:t>Election checklist: real or rubbish?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5A594-A848-0E40-C175-3CAB14455A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6997" y="1815447"/>
            <a:ext cx="5661082" cy="3194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 minutes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F02A2-1F2F-4D99-F9BD-02D753D89C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416950"/>
            <a:ext cx="10266677" cy="160839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b="0" dirty="0"/>
              <a:t>You’ll see a list of tasks that people might do to get ready for the Scottish Parliament election. </a:t>
            </a:r>
          </a:p>
          <a:p>
            <a:pPr>
              <a:buFont typeface="+mj-lt"/>
              <a:buAutoNum type="arabicPeriod"/>
            </a:pPr>
            <a:r>
              <a:rPr lang="en-US" sz="1800" b="0" dirty="0"/>
              <a:t>Some of them are real steps that every voter should take - others are made up!</a:t>
            </a:r>
          </a:p>
          <a:p>
            <a:pPr>
              <a:buFont typeface="+mj-lt"/>
              <a:buAutoNum type="arabicPeriod"/>
            </a:pPr>
            <a:r>
              <a:rPr lang="en-US" sz="1800" b="0" dirty="0"/>
              <a:t>In your groups, work out which are real, and which are rubbish.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514AB-6DED-CD68-59B7-328B9BFFD8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pic>
        <p:nvPicPr>
          <p:cNvPr id="11" name="Clock Icon">
            <a:extLst>
              <a:ext uri="{FF2B5EF4-FFF2-40B4-BE49-F238E27FC236}">
                <a16:creationId xmlns:a16="http://schemas.microsoft.com/office/drawing/2014/main" id="{ED0A86A8-1ED1-FE0D-A45D-6F18021DE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3" y="1733852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9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D01B3-3F00-49DA-FFE5-1F3C45773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A5E665F-A434-923D-89D3-3D8A21D1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9123176" cy="1093304"/>
          </a:xfrm>
        </p:spPr>
        <p:txBody>
          <a:bodyPr>
            <a:normAutofit fontScale="90000"/>
          </a:bodyPr>
          <a:lstStyle/>
          <a:p>
            <a:r>
              <a:rPr lang="en-US" dirty="0"/>
              <a:t>Election checklist: real or rubbish?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A7D47B-AEB0-2F53-1436-A86C4EDD8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1560444"/>
            <a:ext cx="9616492" cy="3627506"/>
          </a:xfrm>
        </p:spPr>
        <p:txBody>
          <a:bodyPr>
            <a:normAutofit/>
          </a:bodyPr>
          <a:lstStyle/>
          <a:p>
            <a:r>
              <a:rPr lang="en-GB" sz="1800" b="0" dirty="0"/>
              <a:t>Check if you’re eligible to vote</a:t>
            </a:r>
          </a:p>
          <a:p>
            <a:r>
              <a:rPr lang="en-GB" sz="1800" b="0" dirty="0"/>
              <a:t>Learn about the parties and what they stand for </a:t>
            </a:r>
          </a:p>
          <a:p>
            <a:r>
              <a:rPr lang="en-GB" sz="1800" b="0" dirty="0"/>
              <a:t>Write to your MSP to ask permission to vote</a:t>
            </a:r>
          </a:p>
          <a:p>
            <a:r>
              <a:rPr lang="en-GB" sz="1800" b="0" dirty="0"/>
              <a:t>Ask your friends who to vote for</a:t>
            </a:r>
          </a:p>
          <a:p>
            <a:r>
              <a:rPr lang="en-GB" sz="1800" b="0" dirty="0"/>
              <a:t>Go online to register to vote </a:t>
            </a:r>
          </a:p>
          <a:p>
            <a:r>
              <a:rPr lang="en-GB" sz="1800" b="0" dirty="0"/>
              <a:t>Take your passport to vote </a:t>
            </a:r>
          </a:p>
          <a:p>
            <a:r>
              <a:rPr lang="en-GB" sz="1800" b="0" dirty="0"/>
              <a:t>Decide whether to vote in person or by post </a:t>
            </a:r>
          </a:p>
          <a:p>
            <a:r>
              <a:rPr lang="en-GB" sz="1800" b="0" dirty="0"/>
              <a:t>Pay the voting fee when you register </a:t>
            </a:r>
          </a:p>
          <a:p>
            <a:r>
              <a:rPr lang="en-GB" sz="1800" b="0" dirty="0"/>
              <a:t>Check your polling place and what time it opens </a:t>
            </a:r>
          </a:p>
          <a:p>
            <a:endParaRPr lang="en-GB" sz="1800" b="0" dirty="0"/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EC703-82BC-AE62-4B07-8B003AA9CA9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2030D-85B5-81F7-7A90-65E869B99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92262" l="9954" r="89815">
                        <a14:foregroundMark x1="64815" y1="92262" x2="34954" y2="90675"/>
                        <a14:foregroundMark x1="20139" y1="15278" x2="25463" y2="45635"/>
                        <a14:foregroundMark x1="44907" y1="29167" x2="56481" y2="66270"/>
                        <a14:foregroundMark x1="80093" y1="23413" x2="77083" y2="51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488">
            <a:off x="9228618" y="3428206"/>
            <a:ext cx="1266730" cy="1477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600D7-D726-C941-ECC3-8AB2360C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6" b="94811" l="9910" r="89790">
                        <a14:foregroundMark x1="43544" y1="94811" x2="41742" y2="81604"/>
                        <a14:foregroundMark x1="69069" y1="17453" x2="69069" y2="17453"/>
                        <a14:foregroundMark x1="83183" y1="26179" x2="83183" y2="26179"/>
                        <a14:foregroundMark x1="49249" y1="12028" x2="49249" y2="12028"/>
                        <a14:foregroundMark x1="30931" y1="14151" x2="30931" y2="14151"/>
                        <a14:foregroundMark x1="14414" y1="23585" x2="14414" y2="2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13462">
            <a:off x="9019027" y="1349440"/>
            <a:ext cx="1227413" cy="15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6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59EB92C-AE79-77C1-EA9F-A156594E5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633447" y="1838738"/>
            <a:ext cx="4928612" cy="3337186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txBody>
          <a:bodyPr vert="horz" lIns="180000" tIns="180000" rIns="180000" bIns="18000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20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8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6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4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2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Montserrat"/>
                <a:cs typeface="Futura Medium"/>
              </a:rPr>
              <a:t>Rubbish</a:t>
            </a:r>
            <a:endParaRPr lang="en-GB" sz="1800" dirty="0"/>
          </a:p>
          <a:p>
            <a:r>
              <a:rPr lang="en-GB" sz="1800" b="0" dirty="0"/>
              <a:t>Write to your MSP to ask permission to vote</a:t>
            </a:r>
          </a:p>
          <a:p>
            <a:r>
              <a:rPr lang="en-GB" sz="1800" b="0" dirty="0"/>
              <a:t>Take your passport to vote </a:t>
            </a:r>
          </a:p>
          <a:p>
            <a:r>
              <a:rPr lang="en-GB" sz="1800" b="0" dirty="0"/>
              <a:t>Pay the voting fee when you register </a:t>
            </a:r>
          </a:p>
          <a:p>
            <a:r>
              <a:rPr lang="en-GB" sz="1800" b="0" dirty="0"/>
              <a:t>Ask your friends who to vote for</a:t>
            </a:r>
          </a:p>
          <a:p>
            <a:endParaRPr lang="en-US" sz="1800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BCED5B3-B920-FB49-AA41-D3BCF48B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9123176" cy="1093304"/>
          </a:xfrm>
        </p:spPr>
        <p:txBody>
          <a:bodyPr>
            <a:normAutofit fontScale="90000"/>
          </a:bodyPr>
          <a:lstStyle/>
          <a:p>
            <a:r>
              <a:rPr lang="en-US" dirty="0"/>
              <a:t>Election checklist: real or rubbish?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F6AD01-79ED-2246-BE3D-2A5824C9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1838738"/>
            <a:ext cx="4928612" cy="3337187"/>
          </a:xfrm>
        </p:spPr>
        <p:txBody>
          <a:bodyPr vert="horz" lIns="180000" tIns="180000" rIns="180000" bIns="180000" rtlCol="0" anchor="t"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Montserrat"/>
                <a:cs typeface="Futura Medium"/>
              </a:rPr>
              <a:t>Real</a:t>
            </a:r>
            <a:endParaRPr lang="en-GB" sz="1800" dirty="0"/>
          </a:p>
          <a:p>
            <a:r>
              <a:rPr lang="en-GB" sz="1800" b="0" dirty="0"/>
              <a:t>Check if you’re eligible to vote</a:t>
            </a:r>
          </a:p>
          <a:p>
            <a:r>
              <a:rPr lang="en-GB" sz="1800" b="0" dirty="0"/>
              <a:t>Learn about the parties and what they stand for </a:t>
            </a:r>
          </a:p>
          <a:p>
            <a:r>
              <a:rPr lang="en-GB" sz="1800" b="0" dirty="0"/>
              <a:t>Go online to register to vote </a:t>
            </a:r>
          </a:p>
          <a:p>
            <a:r>
              <a:rPr lang="en-GB" sz="1800" b="0" dirty="0"/>
              <a:t>Decide whether to vote in person or by post </a:t>
            </a:r>
          </a:p>
          <a:p>
            <a:r>
              <a:rPr lang="en-GB" sz="1800" b="0" dirty="0"/>
              <a:t>Check your polling place and what time it opens 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77AF3-BF61-1F43-8DB5-2B6448FA429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6CDE47-96C2-22D1-91E7-0793A756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92262" l="9954" r="89815">
                        <a14:foregroundMark x1="64815" y1="92262" x2="34954" y2="90675"/>
                        <a14:foregroundMark x1="20139" y1="15278" x2="25463" y2="45635"/>
                        <a14:foregroundMark x1="44907" y1="29167" x2="56481" y2="66270"/>
                        <a14:foregroundMark x1="80093" y1="23413" x2="77083" y2="51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488">
            <a:off x="9582218" y="1287315"/>
            <a:ext cx="942651" cy="1099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B92162-2E33-E836-A4B9-8ECE9EA63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6" b="94811" l="9910" r="89790">
                        <a14:foregroundMark x1="43544" y1="94811" x2="41742" y2="81604"/>
                        <a14:foregroundMark x1="69069" y1="17453" x2="69069" y2="17453"/>
                        <a14:foregroundMark x1="83183" y1="26179" x2="83183" y2="26179"/>
                        <a14:foregroundMark x1="49249" y1="12028" x2="49249" y2="12028"/>
                        <a14:foregroundMark x1="30931" y1="14151" x2="30931" y2="14151"/>
                        <a14:foregroundMark x1="14414" y1="23585" x2="14414" y2="2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13462">
            <a:off x="4394832" y="1122894"/>
            <a:ext cx="914422" cy="11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1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A2115-D044-BBBD-496C-C32F5F5B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C57A1-472E-370A-59D6-A899E2F820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CBCD4F-B596-CA80-C333-7085B637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1754021"/>
            <a:ext cx="6915414" cy="2852737"/>
          </a:xfrm>
        </p:spPr>
        <p:txBody>
          <a:bodyPr/>
          <a:lstStyle/>
          <a:p>
            <a:r>
              <a:rPr lang="en-GB" dirty="0"/>
              <a:t>Activity 3</a:t>
            </a:r>
            <a:br>
              <a:rPr lang="en-GB" dirty="0"/>
            </a:br>
            <a:r>
              <a:rPr lang="en-US" sz="4400" dirty="0">
                <a:solidFill>
                  <a:schemeClr val="bg1"/>
                </a:solidFill>
              </a:rPr>
              <a:t>Mis- and disinformation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14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100363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Misinformation or disinformation?</a:t>
            </a:r>
            <a:endParaRPr dirty="0"/>
          </a:p>
        </p:txBody>
      </p:sp>
      <p:sp>
        <p:nvSpPr>
          <p:cNvPr id="408" name="Google Shape;408;p4"/>
          <p:cNvSpPr txBox="1">
            <a:spLocks noGrp="1"/>
          </p:cNvSpPr>
          <p:nvPr>
            <p:ph type="body" idx="2"/>
          </p:nvPr>
        </p:nvSpPr>
        <p:spPr>
          <a:xfrm>
            <a:off x="285211" y="2593297"/>
            <a:ext cx="9204000" cy="152150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+mj-lt"/>
              <a:buAutoNum type="arabicPeriod"/>
            </a:pPr>
            <a:r>
              <a:rPr lang="en-GB" sz="1800" b="0" dirty="0"/>
              <a:t>Watch the video to find out the difference between misinformation and disinformation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+mj-lt"/>
              <a:buAutoNum type="arabicPeriod"/>
            </a:pPr>
            <a:r>
              <a:rPr lang="en-GB" sz="1800" b="0" dirty="0"/>
              <a:t>Take the quiz to test your knowledge!</a:t>
            </a:r>
            <a:endParaRPr sz="1800" b="0" dirty="0"/>
          </a:p>
        </p:txBody>
      </p:sp>
      <p:sp>
        <p:nvSpPr>
          <p:cNvPr id="409" name="Google Shape;409;p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4E32E8-4092-50F3-4358-DFC8E144B4FD}"/>
              </a:ext>
            </a:extLst>
          </p:cNvPr>
          <p:cNvSpPr txBox="1">
            <a:spLocks/>
          </p:cNvSpPr>
          <p:nvPr/>
        </p:nvSpPr>
        <p:spPr>
          <a:xfrm>
            <a:off x="946997" y="1815447"/>
            <a:ext cx="5661082" cy="31941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20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8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6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4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2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10 minutes</a:t>
            </a:r>
          </a:p>
        </p:txBody>
      </p:sp>
      <p:pic>
        <p:nvPicPr>
          <p:cNvPr id="6" name="Clock Icon">
            <a:extLst>
              <a:ext uri="{FF2B5EF4-FFF2-40B4-BE49-F238E27FC236}">
                <a16:creationId xmlns:a16="http://schemas.microsoft.com/office/drawing/2014/main" id="{BA9D2B14-A446-0274-0563-D776CD9E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3" y="1733852"/>
            <a:ext cx="411086" cy="4110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27B81-74DD-2235-EE7A-4E0743DB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266FC-E4D6-0000-CD24-D241621957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6C2535-2155-0F7A-8967-09794EC0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1</a:t>
            </a:r>
            <a:br>
              <a:rPr lang="en-GB" dirty="0"/>
            </a:br>
            <a:r>
              <a:rPr lang="en-US" sz="4400" dirty="0">
                <a:solidFill>
                  <a:schemeClr val="bg1"/>
                </a:solidFill>
              </a:rPr>
              <a:t>True or false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007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4806201" cy="2042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Watch this video to find out more about misinformation and disinformation:</a:t>
            </a:r>
            <a:endParaRPr dirty="0"/>
          </a:p>
        </p:txBody>
      </p:sp>
      <p:sp>
        <p:nvSpPr>
          <p:cNvPr id="416" name="Google Shape;416;p1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pic>
        <p:nvPicPr>
          <p:cNvPr id="2" name="Dismiss Dis_misinfo (Mini 1)">
            <a:hlinkClick r:id="" action="ppaction://media"/>
            <a:extLst>
              <a:ext uri="{FF2B5EF4-FFF2-40B4-BE49-F238E27FC236}">
                <a16:creationId xmlns:a16="http://schemas.microsoft.com/office/drawing/2014/main" id="{BC5335BF-8913-C141-1FA2-165D84B58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089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GB" sz="6000" dirty="0">
                <a:latin typeface="Montserrat ExtraBold" panose="00000900000000000000" pitchFamily="2" charset="0"/>
                <a:ea typeface="Montserrat"/>
                <a:cs typeface="Montserrat"/>
                <a:sym typeface="Montserrat"/>
              </a:rPr>
              <a:t>Let’s look at some examples in this quiz! </a:t>
            </a:r>
            <a:br>
              <a:rPr lang="en-GB" sz="5400" dirty="0">
                <a:latin typeface="Montserrat ExtraBold" panose="00000900000000000000" pitchFamily="2" charset="0"/>
                <a:ea typeface="Calibri"/>
                <a:cs typeface="Calibri"/>
                <a:sym typeface="Calibri"/>
              </a:rPr>
            </a:br>
            <a:endParaRPr dirty="0">
              <a:latin typeface="Montserrat ExtraBold" panose="00000900000000000000" pitchFamily="2" charset="0"/>
            </a:endParaRPr>
          </a:p>
        </p:txBody>
      </p:sp>
      <p:sp>
        <p:nvSpPr>
          <p:cNvPr id="424" name="Google Shape;424;p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9286681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Quiz: Mis or disinformation?</a:t>
            </a:r>
            <a:endParaRPr dirty="0"/>
          </a:p>
        </p:txBody>
      </p:sp>
      <p:sp>
        <p:nvSpPr>
          <p:cNvPr id="4" name="Google Shape;448;p7">
            <a:extLst>
              <a:ext uri="{FF2B5EF4-FFF2-40B4-BE49-F238E27FC236}">
                <a16:creationId xmlns:a16="http://schemas.microsoft.com/office/drawing/2014/main" id="{1DFCAD59-95E5-1D5B-2BCC-70A4C2AC42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1800" b="0">
                <a:solidFill>
                  <a:srgbClr val="000000"/>
                </a:solidFill>
                <a:latin typeface="Montserrat" panose="00000500000000000000" pitchFamily="2" charset="0"/>
                <a:sym typeface="Montserrat"/>
              </a:rPr>
              <a:t>1) An influencer </a:t>
            </a:r>
            <a:r>
              <a:rPr lang="en-GB" sz="1800" b="0" i="0" u="none" strike="noStrike">
                <a:solidFill>
                  <a:srgbClr val="000000"/>
                </a:solidFill>
                <a:latin typeface="Montserrat" panose="00000500000000000000" pitchFamily="2" charset="0"/>
              </a:rPr>
              <a:t>advertises a health supplement that causes harmful side effects that were not previously known. </a:t>
            </a:r>
            <a:endParaRPr sz="1800" b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Google Shape;451;p7">
            <a:extLst>
              <a:ext uri="{FF2B5EF4-FFF2-40B4-BE49-F238E27FC236}">
                <a16:creationId xmlns:a16="http://schemas.microsoft.com/office/drawing/2014/main" id="{13CAE209-7135-3298-4380-5635AA188843}"/>
              </a:ext>
            </a:extLst>
          </p:cNvPr>
          <p:cNvSpPr txBox="1"/>
          <p:nvPr/>
        </p:nvSpPr>
        <p:spPr>
          <a:xfrm>
            <a:off x="340712" y="2812558"/>
            <a:ext cx="4072543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6" name="Google Shape;452;p7">
            <a:extLst>
              <a:ext uri="{FF2B5EF4-FFF2-40B4-BE49-F238E27FC236}">
                <a16:creationId xmlns:a16="http://schemas.microsoft.com/office/drawing/2014/main" id="{CD6E2BFA-C76D-A307-CA80-A7B3866D25E4}"/>
              </a:ext>
            </a:extLst>
          </p:cNvPr>
          <p:cNvSpPr txBox="1"/>
          <p:nvPr/>
        </p:nvSpPr>
        <p:spPr>
          <a:xfrm>
            <a:off x="5009755" y="2812558"/>
            <a:ext cx="4072543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7" name="Google Shape;453;p7">
            <a:extLst>
              <a:ext uri="{FF2B5EF4-FFF2-40B4-BE49-F238E27FC236}">
                <a16:creationId xmlns:a16="http://schemas.microsoft.com/office/drawing/2014/main" id="{C5072461-87ED-084A-F9BE-95D9F8ADB4F4}"/>
              </a:ext>
            </a:extLst>
          </p:cNvPr>
          <p:cNvSpPr/>
          <p:nvPr/>
        </p:nvSpPr>
        <p:spPr>
          <a:xfrm>
            <a:off x="340712" y="2812558"/>
            <a:ext cx="4125272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Google Shape;454;p7">
            <a:extLst>
              <a:ext uri="{FF2B5EF4-FFF2-40B4-BE49-F238E27FC236}">
                <a16:creationId xmlns:a16="http://schemas.microsoft.com/office/drawing/2014/main" id="{BEA1E960-67D5-38A7-4421-263D55345BD3}"/>
              </a:ext>
            </a:extLst>
          </p:cNvPr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Explanation</a:t>
            </a:r>
            <a:r>
              <a:rPr lang="en-GB" sz="18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: It's likely the influencer didn't know about the side effects, so they were spreading false information unintentionally.</a:t>
            </a:r>
            <a:endParaRPr sz="1800" b="0" i="0" u="none" strike="noStrike" cap="none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444" name="Google Shape;444;p8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8741586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Quiz: Mis or disinformation?</a:t>
            </a:r>
            <a:endParaRPr dirty="0"/>
          </a:p>
        </p:txBody>
      </p:sp>
      <p:sp>
        <p:nvSpPr>
          <p:cNvPr id="4" name="Google Shape;460;p8">
            <a:extLst>
              <a:ext uri="{FF2B5EF4-FFF2-40B4-BE49-F238E27FC236}">
                <a16:creationId xmlns:a16="http://schemas.microsoft.com/office/drawing/2014/main" id="{54FB6A6A-8B13-3D63-99C4-1A201FDA8D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1800" b="0" dirty="0">
                <a:solidFill>
                  <a:srgbClr val="000000"/>
                </a:solidFill>
                <a:latin typeface="Montserrat" panose="00000500000000000000" pitchFamily="2" charset="0"/>
                <a:sym typeface="Montserrat"/>
              </a:rPr>
              <a:t>2) Someone creates a deepfake video of a politician saying something the politician never said</a:t>
            </a:r>
            <a:r>
              <a:rPr lang="en-GB" sz="1800" b="0" i="0" u="none" strike="noStrike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  <a:endParaRPr sz="1800" b="0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Google Shape;463;p8">
            <a:extLst>
              <a:ext uri="{FF2B5EF4-FFF2-40B4-BE49-F238E27FC236}">
                <a16:creationId xmlns:a16="http://schemas.microsoft.com/office/drawing/2014/main" id="{19D6E256-CE63-C351-7D7E-A03BDC46970A}"/>
              </a:ext>
            </a:extLst>
          </p:cNvPr>
          <p:cNvSpPr txBox="1"/>
          <p:nvPr/>
        </p:nvSpPr>
        <p:spPr>
          <a:xfrm>
            <a:off x="340712" y="2812558"/>
            <a:ext cx="4085514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6" name="Google Shape;464;p8">
            <a:extLst>
              <a:ext uri="{FF2B5EF4-FFF2-40B4-BE49-F238E27FC236}">
                <a16:creationId xmlns:a16="http://schemas.microsoft.com/office/drawing/2014/main" id="{D054ECB0-DDA1-FEE5-72ED-2388C0CA0DF3}"/>
              </a:ext>
            </a:extLst>
          </p:cNvPr>
          <p:cNvSpPr txBox="1"/>
          <p:nvPr/>
        </p:nvSpPr>
        <p:spPr>
          <a:xfrm>
            <a:off x="5048907" y="2824937"/>
            <a:ext cx="4033391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7" name="Google Shape;465;p8">
            <a:extLst>
              <a:ext uri="{FF2B5EF4-FFF2-40B4-BE49-F238E27FC236}">
                <a16:creationId xmlns:a16="http://schemas.microsoft.com/office/drawing/2014/main" id="{813437DF-0869-42A5-820D-C9C941C77726}"/>
              </a:ext>
            </a:extLst>
          </p:cNvPr>
          <p:cNvSpPr/>
          <p:nvPr/>
        </p:nvSpPr>
        <p:spPr>
          <a:xfrm>
            <a:off x="5047040" y="2790720"/>
            <a:ext cx="408551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Google Shape;466;p8">
            <a:extLst>
              <a:ext uri="{FF2B5EF4-FFF2-40B4-BE49-F238E27FC236}">
                <a16:creationId xmlns:a16="http://schemas.microsoft.com/office/drawing/2014/main" id="{134FDF70-6D78-69EF-3686-7056A942233D}"/>
              </a:ext>
            </a:extLst>
          </p:cNvPr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Explanation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: Deepfakes of politicians are usually intentionally created to deceive. Manipulating audio/video of a politician can have serious consequences for individuals, society and politicians themselves. </a:t>
            </a:r>
            <a:endParaRPr sz="1800" b="0" i="0" u="none" strike="noStrike" cap="none" dirty="0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456" name="Google Shape;456;p9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8791842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Quiz: Mis or disinformation?</a:t>
            </a:r>
            <a:endParaRPr dirty="0"/>
          </a:p>
        </p:txBody>
      </p:sp>
      <p:sp>
        <p:nvSpPr>
          <p:cNvPr id="4" name="Google Shape;472;p9">
            <a:extLst>
              <a:ext uri="{FF2B5EF4-FFF2-40B4-BE49-F238E27FC236}">
                <a16:creationId xmlns:a16="http://schemas.microsoft.com/office/drawing/2014/main" id="{3377C900-CBE3-831A-96B2-6C482C4A09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1800" b="0">
                <a:solidFill>
                  <a:srgbClr val="000000"/>
                </a:solidFill>
                <a:latin typeface="Montserrat" panose="00000500000000000000" pitchFamily="2" charset="0"/>
                <a:sym typeface="Montserrat"/>
              </a:rPr>
              <a:t>3) Your friend sends you a video of a conspiracy theory they believe, but you know it includes false information.</a:t>
            </a:r>
            <a:endParaRPr sz="1800" b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Google Shape;478;p9">
            <a:extLst>
              <a:ext uri="{FF2B5EF4-FFF2-40B4-BE49-F238E27FC236}">
                <a16:creationId xmlns:a16="http://schemas.microsoft.com/office/drawing/2014/main" id="{53EE83EE-7E01-09B0-48CD-944BC93761E5}"/>
              </a:ext>
            </a:extLst>
          </p:cNvPr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Explanation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: Your friend is likely sharing the video because they believe it, not with the intent to deceive you. This makes it misinformation - false information spread unintentionally.</a:t>
            </a:r>
            <a:endParaRPr sz="1800" b="0" i="0" u="none" strike="noStrike" cap="none" dirty="0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51;p7">
            <a:extLst>
              <a:ext uri="{FF2B5EF4-FFF2-40B4-BE49-F238E27FC236}">
                <a16:creationId xmlns:a16="http://schemas.microsoft.com/office/drawing/2014/main" id="{190CBC4E-61D7-A3D7-6571-065812E6B2F4}"/>
              </a:ext>
            </a:extLst>
          </p:cNvPr>
          <p:cNvSpPr txBox="1"/>
          <p:nvPr/>
        </p:nvSpPr>
        <p:spPr>
          <a:xfrm>
            <a:off x="340712" y="2812558"/>
            <a:ext cx="4072543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7" name="Google Shape;452;p7">
            <a:extLst>
              <a:ext uri="{FF2B5EF4-FFF2-40B4-BE49-F238E27FC236}">
                <a16:creationId xmlns:a16="http://schemas.microsoft.com/office/drawing/2014/main" id="{CAFD6114-9048-A5A1-1AB9-FD2971D1E18D}"/>
              </a:ext>
            </a:extLst>
          </p:cNvPr>
          <p:cNvSpPr txBox="1"/>
          <p:nvPr/>
        </p:nvSpPr>
        <p:spPr>
          <a:xfrm>
            <a:off x="5009755" y="2812558"/>
            <a:ext cx="4072543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8" name="Google Shape;453;p7">
            <a:extLst>
              <a:ext uri="{FF2B5EF4-FFF2-40B4-BE49-F238E27FC236}">
                <a16:creationId xmlns:a16="http://schemas.microsoft.com/office/drawing/2014/main" id="{828EDC73-F05D-8F9B-C94E-B5DE8505D095}"/>
              </a:ext>
            </a:extLst>
          </p:cNvPr>
          <p:cNvSpPr/>
          <p:nvPr/>
        </p:nvSpPr>
        <p:spPr>
          <a:xfrm>
            <a:off x="340712" y="2812558"/>
            <a:ext cx="4125272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0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987285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r>
              <a:rPr lang="en-GB" sz="1800" b="0" dirty="0">
                <a:solidFill>
                  <a:srgbClr val="000000"/>
                </a:solidFill>
                <a:latin typeface="Montserrat"/>
                <a:cs typeface="Futura Medium"/>
                <a:sym typeface="Montserrat"/>
              </a:rPr>
              <a:t>4) A family member tells you that you can only register to vote in the Scottish Parliament election at 16, but you learnt in school that you can register at 14. </a:t>
            </a:r>
            <a:endParaRPr sz="1800" b="0" dirty="0">
              <a:solidFill>
                <a:srgbClr val="000000"/>
              </a:solidFill>
              <a:latin typeface="Montserrat"/>
              <a:cs typeface="Futura Medium"/>
            </a:endParaRPr>
          </a:p>
        </p:txBody>
      </p:sp>
      <p:sp>
        <p:nvSpPr>
          <p:cNvPr id="467" name="Google Shape;467;p1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468" name="Google Shape;468;p10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899792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Quiz: Mis or disinformation?</a:t>
            </a:r>
            <a:endParaRPr dirty="0"/>
          </a:p>
        </p:txBody>
      </p:sp>
      <p:sp>
        <p:nvSpPr>
          <p:cNvPr id="472" name="Google Shape;472;p10"/>
          <p:cNvSpPr/>
          <p:nvPr/>
        </p:nvSpPr>
        <p:spPr>
          <a:xfrm>
            <a:off x="332474" y="4508314"/>
            <a:ext cx="8741586" cy="987285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Explanation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Your family member is likely mistaken about the voting age, rather than deliberately trying to tell you false information. This is another example of misinformation.</a:t>
            </a:r>
            <a:endParaRPr sz="1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451;p7">
            <a:extLst>
              <a:ext uri="{FF2B5EF4-FFF2-40B4-BE49-F238E27FC236}">
                <a16:creationId xmlns:a16="http://schemas.microsoft.com/office/drawing/2014/main" id="{A486416E-8CDE-A566-0D11-966A43136C9E}"/>
              </a:ext>
            </a:extLst>
          </p:cNvPr>
          <p:cNvSpPr txBox="1"/>
          <p:nvPr/>
        </p:nvSpPr>
        <p:spPr>
          <a:xfrm>
            <a:off x="340712" y="2812558"/>
            <a:ext cx="4072543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3" name="Google Shape;452;p7">
            <a:extLst>
              <a:ext uri="{FF2B5EF4-FFF2-40B4-BE49-F238E27FC236}">
                <a16:creationId xmlns:a16="http://schemas.microsoft.com/office/drawing/2014/main" id="{9BEF364C-3EAE-F62B-22FF-D17F46200C5B}"/>
              </a:ext>
            </a:extLst>
          </p:cNvPr>
          <p:cNvSpPr txBox="1"/>
          <p:nvPr/>
        </p:nvSpPr>
        <p:spPr>
          <a:xfrm>
            <a:off x="5009755" y="2812558"/>
            <a:ext cx="4072543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4" name="Google Shape;453;p7">
            <a:extLst>
              <a:ext uri="{FF2B5EF4-FFF2-40B4-BE49-F238E27FC236}">
                <a16:creationId xmlns:a16="http://schemas.microsoft.com/office/drawing/2014/main" id="{183A32E1-424B-D619-9BF6-B8FD2FF4C72E}"/>
              </a:ext>
            </a:extLst>
          </p:cNvPr>
          <p:cNvSpPr/>
          <p:nvPr/>
        </p:nvSpPr>
        <p:spPr>
          <a:xfrm>
            <a:off x="340712" y="2812558"/>
            <a:ext cx="4125272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480" name="Google Shape;480;p11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9415018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Quiz: Mis or disinformation?</a:t>
            </a:r>
            <a:endParaRPr dirty="0"/>
          </a:p>
        </p:txBody>
      </p:sp>
      <p:sp>
        <p:nvSpPr>
          <p:cNvPr id="4" name="Google Shape;496;p11">
            <a:extLst>
              <a:ext uri="{FF2B5EF4-FFF2-40B4-BE49-F238E27FC236}">
                <a16:creationId xmlns:a16="http://schemas.microsoft.com/office/drawing/2014/main" id="{F6A64145-9300-F9BB-6321-D27FA7CD2D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None/>
            </a:pPr>
            <a:r>
              <a:rPr lang="en-GB" sz="1800" b="0">
                <a:latin typeface="Montserrat" panose="00000500000000000000" pitchFamily="2" charset="0"/>
              </a:rPr>
              <a:t>5) Someone chooses to present statistics in a way that creates a false impression, while attacking a political party. </a:t>
            </a:r>
            <a:endParaRPr sz="1800" b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Google Shape;502;p11">
            <a:extLst>
              <a:ext uri="{FF2B5EF4-FFF2-40B4-BE49-F238E27FC236}">
                <a16:creationId xmlns:a16="http://schemas.microsoft.com/office/drawing/2014/main" id="{CF18391A-DBEA-5A14-C0CD-305556D8582D}"/>
              </a:ext>
            </a:extLst>
          </p:cNvPr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Explanation</a:t>
            </a:r>
            <a:r>
              <a:rPr lang="en-GB" sz="18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: The word "chooses" highlights the intent to mislead, making this disinformation. Although statistics seem more “factual”, they can be used to mislead people about political parties.</a:t>
            </a:r>
            <a:endParaRPr sz="1800" b="0" i="0" u="none" strike="noStrike" cap="none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63;p8">
            <a:extLst>
              <a:ext uri="{FF2B5EF4-FFF2-40B4-BE49-F238E27FC236}">
                <a16:creationId xmlns:a16="http://schemas.microsoft.com/office/drawing/2014/main" id="{248B79B7-A820-62E2-D08A-EDF3358788EF}"/>
              </a:ext>
            </a:extLst>
          </p:cNvPr>
          <p:cNvSpPr txBox="1"/>
          <p:nvPr/>
        </p:nvSpPr>
        <p:spPr>
          <a:xfrm>
            <a:off x="340712" y="2812558"/>
            <a:ext cx="4085514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Misinformation</a:t>
            </a:r>
            <a:r>
              <a:rPr lang="en-GB" sz="3200" b="0" i="0" u="none" strike="noStrike" cap="none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 dirty="0">
              <a:latin typeface="Montserrat" panose="00000500000000000000" pitchFamily="2" charset="0"/>
            </a:endParaRPr>
          </a:p>
        </p:txBody>
      </p:sp>
      <p:sp>
        <p:nvSpPr>
          <p:cNvPr id="7" name="Google Shape;464;p8">
            <a:extLst>
              <a:ext uri="{FF2B5EF4-FFF2-40B4-BE49-F238E27FC236}">
                <a16:creationId xmlns:a16="http://schemas.microsoft.com/office/drawing/2014/main" id="{5F0B753F-3740-7416-4A38-F85013AC8A81}"/>
              </a:ext>
            </a:extLst>
          </p:cNvPr>
          <p:cNvSpPr txBox="1"/>
          <p:nvPr/>
        </p:nvSpPr>
        <p:spPr>
          <a:xfrm>
            <a:off x="5048907" y="2824937"/>
            <a:ext cx="4033391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en-GB" sz="3200" b="1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 panose="00000500000000000000" pitchFamily="2" charset="0"/>
            </a:endParaRPr>
          </a:p>
        </p:txBody>
      </p:sp>
      <p:sp>
        <p:nvSpPr>
          <p:cNvPr id="8" name="Google Shape;465;p8">
            <a:extLst>
              <a:ext uri="{FF2B5EF4-FFF2-40B4-BE49-F238E27FC236}">
                <a16:creationId xmlns:a16="http://schemas.microsoft.com/office/drawing/2014/main" id="{5A256721-7C82-C6E1-4A2A-97FDBF7F6C45}"/>
              </a:ext>
            </a:extLst>
          </p:cNvPr>
          <p:cNvSpPr/>
          <p:nvPr/>
        </p:nvSpPr>
        <p:spPr>
          <a:xfrm>
            <a:off x="5047040" y="2790720"/>
            <a:ext cx="408551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Disinformation</a:t>
            </a:r>
            <a:r>
              <a:rPr lang="en-GB" sz="32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9E055-5462-196A-4A36-7BCDD5EFC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26C69B-9C05-E9A4-97CF-F03A6F7D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4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How we vote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0A8D3-777D-B488-5B33-B7F65EDEF7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81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1A61B028-18C9-9865-5523-B25F23C82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>
            <a:extLst>
              <a:ext uri="{FF2B5EF4-FFF2-40B4-BE49-F238E27FC236}">
                <a16:creationId xmlns:a16="http://schemas.microsoft.com/office/drawing/2014/main" id="{AFF17266-EB54-17F9-4A5F-91450C2BF4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100363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en-GB" dirty="0"/>
              <a:t>How we vote</a:t>
            </a:r>
            <a:endParaRPr dirty="0"/>
          </a:p>
        </p:txBody>
      </p:sp>
      <p:sp>
        <p:nvSpPr>
          <p:cNvPr id="408" name="Google Shape;408;p4">
            <a:extLst>
              <a:ext uri="{FF2B5EF4-FFF2-40B4-BE49-F238E27FC236}">
                <a16:creationId xmlns:a16="http://schemas.microsoft.com/office/drawing/2014/main" id="{5A38F627-F6E3-AD83-C177-7A7AE2D848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5211" y="2593297"/>
            <a:ext cx="9204000" cy="152150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+mj-lt"/>
              <a:buAutoNum type="arabicPeriod"/>
            </a:pPr>
            <a:r>
              <a:rPr lang="en-GB" sz="1800" b="0" dirty="0"/>
              <a:t>Watch the video to learn about how we vote in a Scottish Parliament election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+mj-lt"/>
              <a:buAutoNum type="arabicPeriod"/>
            </a:pPr>
            <a:r>
              <a:rPr lang="en-GB" sz="1800" b="0" dirty="0"/>
              <a:t>Fill in the gaps in the sentences with the missing words in the box.</a:t>
            </a:r>
            <a:endParaRPr sz="1800" b="0" dirty="0"/>
          </a:p>
        </p:txBody>
      </p:sp>
      <p:sp>
        <p:nvSpPr>
          <p:cNvPr id="409" name="Google Shape;409;p4">
            <a:extLst>
              <a:ext uri="{FF2B5EF4-FFF2-40B4-BE49-F238E27FC236}">
                <a16:creationId xmlns:a16="http://schemas.microsoft.com/office/drawing/2014/main" id="{9D24CFAB-BEF7-A311-8EDC-939F6C3A042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Welcome to Your Vote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893ED75-B26D-4FFE-F4A8-1BA0B082540E}"/>
              </a:ext>
            </a:extLst>
          </p:cNvPr>
          <p:cNvSpPr txBox="1">
            <a:spLocks/>
          </p:cNvSpPr>
          <p:nvPr/>
        </p:nvSpPr>
        <p:spPr>
          <a:xfrm>
            <a:off x="946997" y="1815447"/>
            <a:ext cx="5661082" cy="31941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20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8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6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4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2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10 minutes</a:t>
            </a:r>
          </a:p>
        </p:txBody>
      </p:sp>
      <p:pic>
        <p:nvPicPr>
          <p:cNvPr id="6" name="Clock Icon">
            <a:extLst>
              <a:ext uri="{FF2B5EF4-FFF2-40B4-BE49-F238E27FC236}">
                <a16:creationId xmlns:a16="http://schemas.microsoft.com/office/drawing/2014/main" id="{EE92FA2B-30EE-77E7-A94E-12A14B441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3" y="1733852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14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F926-8592-1167-9E55-35CA24C9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vote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E2095-64F3-D687-7B0F-479F287621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cotland voting systems - cropped">
            <a:hlinkClick r:id="" action="ppaction://media"/>
            <a:extLst>
              <a:ext uri="{FF2B5EF4-FFF2-40B4-BE49-F238E27FC236}">
                <a16:creationId xmlns:a16="http://schemas.microsoft.com/office/drawing/2014/main" id="{82280AC6-0672-9530-6B0A-728F823150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05" y="1308378"/>
            <a:ext cx="7539990" cy="42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8CC1-FFD6-B443-91C4-8EDE6730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10E82-D6BD-6741-B6AF-0E5CA6451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6997" y="1815447"/>
            <a:ext cx="5661082" cy="3194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 minutes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D7C3C4-0C38-744A-9A63-7E347DA3A1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416950"/>
            <a:ext cx="10266677" cy="964879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Put your hands up to show whether you think these statements about the next Scottish Parliament election are true or false.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77AF3-BF61-1F43-8DB5-2B6448FA429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pic>
        <p:nvPicPr>
          <p:cNvPr id="11" name="Clock Icon">
            <a:extLst>
              <a:ext uri="{FF2B5EF4-FFF2-40B4-BE49-F238E27FC236}">
                <a16:creationId xmlns:a16="http://schemas.microsoft.com/office/drawing/2014/main" id="{9B492330-F332-3848-86D1-1FB9DD921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3" y="1733852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05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00550-93A2-1AAA-4328-69821EA6E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C9C366D-BDD9-039D-968C-873044FA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9123176" cy="1093304"/>
          </a:xfrm>
        </p:spPr>
        <p:txBody>
          <a:bodyPr>
            <a:normAutofit/>
          </a:bodyPr>
          <a:lstStyle/>
          <a:p>
            <a:r>
              <a:rPr lang="en-US" dirty="0"/>
              <a:t>How we vote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5FF6E5-2C06-34C3-432A-74A3A96D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2" y="1560445"/>
            <a:ext cx="7279157" cy="3686258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GB" sz="1800" b="0" dirty="0"/>
              <a:t>People standing for election are called ____________.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We use a system called the additional members system to elect members of the _________________.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Everyone in Scotland is represented by _______ members of the Scottish Parliament (MSPs).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When voting in an election which uses the additional member system, you get two __________ and two ___________. 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To vote for your _____________ MSP, mark an X in the box next to their name on the ballot paper. 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To vote for your ____________ MSPs, mark an X in the box next to the political party or independent candidate that you support.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7F068-3304-90FE-FBBB-8BF7EBF5D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E30DFC-1AD7-EA4E-DCBC-859E4FED2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918882" y="1560444"/>
            <a:ext cx="3009530" cy="3686257"/>
          </a:xfrm>
          <a:prstGeom prst="rect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txBody>
          <a:bodyPr vert="horz" lIns="180000" tIns="180000" rIns="180000" bIns="18000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20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8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6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4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2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8BFF"/>
              </a:buClr>
              <a:buNone/>
            </a:pPr>
            <a:r>
              <a:rPr lang="en-GB" sz="1800" b="0" dirty="0"/>
              <a:t>Missing words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Votes 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Regional 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Scottish Parliament 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Ballot papers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Constituency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Candidates</a:t>
            </a:r>
          </a:p>
          <a:p>
            <a:pPr>
              <a:buClr>
                <a:srgbClr val="FF8BFF"/>
              </a:buClr>
            </a:pPr>
            <a:r>
              <a:rPr lang="en-GB" sz="1800" b="0" dirty="0"/>
              <a:t>Eight</a:t>
            </a:r>
          </a:p>
          <a:p>
            <a:pPr>
              <a:buClr>
                <a:srgbClr val="FF8BFF"/>
              </a:buClr>
            </a:pP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285243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41175-F9CE-FE0B-C107-3C54A6B5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365013-FFD8-7ABD-081F-83106FF0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9123176" cy="1093304"/>
          </a:xfrm>
        </p:spPr>
        <p:txBody>
          <a:bodyPr>
            <a:normAutofit/>
          </a:bodyPr>
          <a:lstStyle/>
          <a:p>
            <a:r>
              <a:rPr lang="en-US" dirty="0"/>
              <a:t>How we vote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D9B9EA-7990-7CB5-7E7B-FAA1FCA46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2" y="1560445"/>
            <a:ext cx="10324198" cy="378391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1800" b="0" dirty="0"/>
              <a:t>People standing for election are called </a:t>
            </a:r>
            <a:r>
              <a:rPr lang="en-GB" sz="1800" dirty="0"/>
              <a:t>candidates.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We use a system called the additional members system to elect members of the </a:t>
            </a:r>
            <a:r>
              <a:rPr lang="en-GB" sz="1800" dirty="0"/>
              <a:t>Scottish Parliament.</a:t>
            </a:r>
            <a:r>
              <a:rPr lang="en-GB" sz="1800" b="0" dirty="0"/>
              <a:t> 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Everyone in Scotland is represented by </a:t>
            </a:r>
            <a:r>
              <a:rPr lang="en-GB" sz="1800" dirty="0"/>
              <a:t>eight</a:t>
            </a:r>
            <a:r>
              <a:rPr lang="en-GB" sz="1800" b="0" dirty="0"/>
              <a:t> members of the Scottish Parliament (MSPs).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When voting in an election which uses the additional member system, you get two </a:t>
            </a:r>
            <a:r>
              <a:rPr lang="en-GB" sz="1800" dirty="0"/>
              <a:t>ballot papers </a:t>
            </a:r>
            <a:r>
              <a:rPr lang="en-GB" sz="1800" b="0" dirty="0"/>
              <a:t>and two </a:t>
            </a:r>
            <a:r>
              <a:rPr lang="en-GB" sz="1800" dirty="0"/>
              <a:t>votes</a:t>
            </a:r>
            <a:r>
              <a:rPr lang="en-GB" sz="1800" b="0" dirty="0"/>
              <a:t>. 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To vote for your </a:t>
            </a:r>
            <a:r>
              <a:rPr lang="en-GB" sz="1800" dirty="0"/>
              <a:t>constituency</a:t>
            </a:r>
            <a:r>
              <a:rPr lang="en-GB" sz="1800" b="0" dirty="0"/>
              <a:t> MSP, mark an X in the box next to their name on the ballot paper.</a:t>
            </a:r>
          </a:p>
          <a:p>
            <a:pPr>
              <a:buFont typeface="+mj-lt"/>
              <a:buAutoNum type="arabicPeriod"/>
            </a:pPr>
            <a:r>
              <a:rPr lang="en-GB" sz="1800" b="0" dirty="0"/>
              <a:t>To vote for your </a:t>
            </a:r>
            <a:r>
              <a:rPr lang="en-GB" sz="1800" dirty="0"/>
              <a:t>regional</a:t>
            </a:r>
            <a:r>
              <a:rPr lang="en-GB" sz="1800" b="0" dirty="0"/>
              <a:t> MSPs, mark an X in the box next to the political party or independent candidate that you support.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E0A59-A916-30F2-5C3A-20F1FBE59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58358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0516" y="389299"/>
            <a:ext cx="6827294" cy="4217459"/>
          </a:xfrm>
        </p:spPr>
        <p:txBody>
          <a:bodyPr anchor="t">
            <a:normAutofit fontScale="90000"/>
          </a:bodyPr>
          <a:lstStyle/>
          <a:p>
            <a:r>
              <a:rPr lang="en-GB" sz="5400" dirty="0">
                <a:latin typeface="Montserrat ExtraBold"/>
              </a:rPr>
              <a:t>1. The next Scottish Parliament election will take place on </a:t>
            </a:r>
            <a:br>
              <a:rPr lang="en-GB" sz="5400" dirty="0">
                <a:latin typeface="Montserrat ExtraBold"/>
              </a:rPr>
            </a:br>
            <a:r>
              <a:rPr lang="en-GB" sz="5400" dirty="0">
                <a:latin typeface="Montserrat ExtraBold"/>
              </a:rPr>
              <a:t>7 May 2026.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2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27B81-74DD-2235-EE7A-4E0743DB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E71DC8-978C-EE0E-CE6A-72799FE2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742453" cy="2924269"/>
          </a:xfrm>
        </p:spPr>
        <p:txBody>
          <a:bodyPr anchor="t">
            <a:normAutofit fontScale="90000"/>
          </a:bodyPr>
          <a:lstStyle/>
          <a:p>
            <a:r>
              <a:rPr lang="en-GB" sz="5400" dirty="0">
                <a:latin typeface="Montserrat ExtraBold"/>
              </a:rPr>
              <a:t>1. The next Scottish Parliament election will take place on </a:t>
            </a:r>
            <a:br>
              <a:rPr lang="en-GB" sz="5400" dirty="0">
                <a:latin typeface="Montserrat ExtraBold"/>
              </a:rPr>
            </a:br>
            <a:r>
              <a:rPr lang="en-GB" sz="5400" dirty="0">
                <a:latin typeface="Montserrat ExtraBold"/>
              </a:rPr>
              <a:t>7 May 2026.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266FC-E4D6-0000-CD24-D241621957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78D8120-3D8C-2CC4-C229-B683E0D31B29}"/>
              </a:ext>
            </a:extLst>
          </p:cNvPr>
          <p:cNvSpPr txBox="1">
            <a:spLocks/>
          </p:cNvSpPr>
          <p:nvPr/>
        </p:nvSpPr>
        <p:spPr>
          <a:xfrm>
            <a:off x="280516" y="3874416"/>
            <a:ext cx="6332625" cy="2804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True ✓ </a:t>
            </a:r>
          </a:p>
        </p:txBody>
      </p:sp>
    </p:spTree>
    <p:extLst>
      <p:ext uri="{BB962C8B-B14F-4D97-AF65-F5344CB8AC3E}">
        <p14:creationId xmlns:p14="http://schemas.microsoft.com/office/powerpoint/2010/main" val="411780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E3DD8-3C48-BCCC-E6DF-D792F75A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6EAD06-0FB8-D309-6187-044D2DF0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4217459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2. 16- and 17-year-olds can vote in Scottish Parliament elections.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C6563-F2F0-5E40-6B05-D549B7AD83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09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FA35-401E-B2C6-0E41-4A24D208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13EE21-AE9F-AA3D-75E0-FCB24A80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2924269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2. 16- and 17-year-olds can vote in Scottish Parliament elections.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C3662-04EC-944F-8B26-E7E12195EE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6056316-9650-C7DB-4A92-2193854FC1DA}"/>
              </a:ext>
            </a:extLst>
          </p:cNvPr>
          <p:cNvSpPr txBox="1">
            <a:spLocks/>
          </p:cNvSpPr>
          <p:nvPr/>
        </p:nvSpPr>
        <p:spPr>
          <a:xfrm>
            <a:off x="280516" y="4354717"/>
            <a:ext cx="6332625" cy="29937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True ✓ </a:t>
            </a:r>
          </a:p>
        </p:txBody>
      </p:sp>
    </p:spTree>
    <p:extLst>
      <p:ext uri="{BB962C8B-B14F-4D97-AF65-F5344CB8AC3E}">
        <p14:creationId xmlns:p14="http://schemas.microsoft.com/office/powerpoint/2010/main" val="346495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0B9E-119F-EBD3-6158-09A9D1BA4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640C4E-AAC6-886D-F87B-782F6D67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4217459"/>
          </a:xfrm>
        </p:spPr>
        <p:txBody>
          <a:bodyPr anchor="t">
            <a:normAutofit/>
          </a:bodyPr>
          <a:lstStyle/>
          <a:p>
            <a:r>
              <a:rPr lang="en-GB" sz="5400" dirty="0"/>
              <a:t>3. You only get one type of vote in the Scottish Parliament election.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6D972-4679-AF84-184D-CA6249E92B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B5EB6-033D-58CE-B4D1-DDA23D03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E1A585-7C5F-F649-CBAE-96D6AC2F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" y="389299"/>
            <a:ext cx="6332625" cy="4535786"/>
          </a:xfrm>
        </p:spPr>
        <p:txBody>
          <a:bodyPr anchor="t">
            <a:normAutofit/>
          </a:bodyPr>
          <a:lstStyle/>
          <a:p>
            <a:r>
              <a:rPr lang="en-GB" sz="5400" dirty="0"/>
              <a:t>3. You only get one type of vote in the Scottish Parliament election.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B0304-6EDC-13D8-5AD0-6E645075435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7804DE4-EF7F-CE5B-6665-92A114F51174}"/>
              </a:ext>
            </a:extLst>
          </p:cNvPr>
          <p:cNvSpPr txBox="1">
            <a:spLocks/>
          </p:cNvSpPr>
          <p:nvPr/>
        </p:nvSpPr>
        <p:spPr>
          <a:xfrm>
            <a:off x="280516" y="4418094"/>
            <a:ext cx="6332625" cy="2685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False</a:t>
            </a:r>
            <a:r>
              <a:rPr lang="en-GB" b="0" dirty="0">
                <a:solidFill>
                  <a:schemeClr val="bg1"/>
                </a:solidFill>
              </a:rPr>
              <a:t>✘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129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9ca678d06974d1b9a589aa70f41520a xmlns="30b63e1e-73f1-4ef2-940b-208105d938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UK wide</TermName>
          <TermId xmlns="http://schemas.microsoft.com/office/infopath/2007/PartnerControls">6834a7d2-fb91-47b3-99a3-3181df52306f</TermId>
        </TermInfo>
      </Terms>
    </b9ca678d06974d1b9a589aa70f41520a>
    <Owner xmlns="30b63e1e-73f1-4ef2-940b-208105d9380d">
      <UserInfo>
        <DisplayName/>
        <AccountId xsi:nil="true"/>
        <AccountType/>
      </UserInfo>
    </Owner>
    <ArticleName xmlns="30b63e1e-73f1-4ef2-940b-208105d9380d" xsi:nil="true"/>
    <j5093c87c62f4e2ea96105d295eed61a xmlns="30b63e1e-73f1-4ef2-940b-208105d938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77462fb2-11a1-4cd5-8628-4e6081b9477e</TermId>
        </TermInfo>
      </Terms>
    </j5093c87c62f4e2ea96105d295eed61a>
    <j4f12893337a4eac9e2d2c696f543b80 xmlns="30b63e1e-73f1-4ef2-940b-208105d9380d">
      <Terms xmlns="http://schemas.microsoft.com/office/infopath/2007/PartnerControls"/>
    </j4f12893337a4eac9e2d2c696f543b80>
    <k8d136f7c151492e9a8c9a3ff7eb0306 xmlns="30b63e1e-73f1-4ef2-940b-208105d938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Learning</TermName>
          <TermId xmlns="http://schemas.microsoft.com/office/infopath/2007/PartnerControls">e6beb499-5ab0-4760-8695-75ca908008ae</TermId>
        </TermInfo>
      </Terms>
    </k8d136f7c151492e9a8c9a3ff7eb0306>
    <lcf76f155ced4ddcb4097134ff3c332f xmlns="82942b53-8f24-4dfd-9267-698600683b7b">
      <Terms xmlns="http://schemas.microsoft.com/office/infopath/2007/PartnerControls"/>
    </lcf76f155ced4ddcb4097134ff3c332f>
    <TaxCatchAll xmlns="30b63e1e-73f1-4ef2-940b-208105d9380d">
      <Value>6</Value>
      <Value>12</Value>
      <Value>3</Value>
      <Value>2</Value>
      <Value>5</Value>
    </TaxCatchAll>
    <b78556a5ab004a83993a9660bce6152c xmlns="30b63e1e-73f1-4ef2-940b-208105d938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staff</TermName>
          <TermId xmlns="http://schemas.microsoft.com/office/infopath/2007/PartnerControls">1a1e0e6e-8d96-4235-ac5f-9f1dcc3600b0</TermId>
        </TermInfo>
      </Terms>
    </b78556a5ab004a83993a9660bce6152c>
    <_dlc_DocIdPersistId xmlns="30b63e1e-73f1-4ef2-940b-208105d9380d" xsi:nil="true"/>
    <o4f6c70134b64a99b8a9c18b6cabc6d3 xmlns="30b63e1e-73f1-4ef2-940b-208105d938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c28d532a-8b9f-4fd1-84bc-f5832c3e2076</TermId>
        </TermInfo>
      </Terms>
    </o4f6c70134b64a99b8a9c18b6cabc6d3>
    <Retention xmlns="30b63e1e-73f1-4ef2-940b-208105d9380d">7 years</Retention>
    <_dlc_DocId xmlns="30b63e1e-73f1-4ef2-940b-208105d9380d">ECHDL-328810635-2422</_dlc_DocId>
    <_dlc_DocIdUrl xmlns="30b63e1e-73f1-4ef2-940b-208105d9380d">
      <Url>https://electoralcommissionorguk.sharepoint.com/teams/TS_DCVE/_layouts/15/DocIdRedir.aspx?ID=ECHDL-328810635-2422</Url>
      <Description>ECHDL-328810635-2422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ord document" ma:contentTypeID="0x010100B7A576E24D85D744A218EDA9FB9A2BB503008CB7D649532E194E9162043D42ED7EFC" ma:contentTypeVersion="34" ma:contentTypeDescription="Word Document Content Type" ma:contentTypeScope="" ma:versionID="9c080d86114f5c85f9b5f9936dc6767d">
  <xsd:schema xmlns:xsd="http://www.w3.org/2001/XMLSchema" xmlns:xs="http://www.w3.org/2001/XMLSchema" xmlns:p="http://schemas.microsoft.com/office/2006/metadata/properties" xmlns:ns2="30b63e1e-73f1-4ef2-940b-208105d9380d" xmlns:ns3="82942b53-8f24-4dfd-9267-698600683b7b" targetNamespace="http://schemas.microsoft.com/office/2006/metadata/properties" ma:root="true" ma:fieldsID="7ca87307ab0566578d78f8ce56b3a1e9" ns2:_="" ns3:_="">
    <xsd:import namespace="30b63e1e-73f1-4ef2-940b-208105d9380d"/>
    <xsd:import namespace="82942b53-8f24-4dfd-9267-698600683b7b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Retention" minOccurs="0"/>
                <xsd:element ref="ns2:ArticleName" minOccurs="0"/>
                <xsd:element ref="ns2:TaxCatchAll" minOccurs="0"/>
                <xsd:element ref="ns2:j5093c87c62f4e2ea96105d295eed61a" minOccurs="0"/>
                <xsd:element ref="ns2:TaxCatchAllLabel" minOccurs="0"/>
                <xsd:element ref="ns2:k8d136f7c151492e9a8c9a3ff7eb0306" minOccurs="0"/>
                <xsd:element ref="ns2:o4f6c70134b64a99b8a9c18b6cabc6d3" minOccurs="0"/>
                <xsd:element ref="ns2:b78556a5ab004a83993a9660bce6152c" minOccurs="0"/>
                <xsd:element ref="ns2:b9ca678d06974d1b9a589aa70f41520a" minOccurs="0"/>
                <xsd:element ref="ns2:j4f12893337a4eac9e2d2c696f543b80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63e1e-73f1-4ef2-940b-208105d9380d" elementFormDefault="qualified">
    <xsd:import namespace="http://schemas.microsoft.com/office/2006/documentManagement/types"/>
    <xsd:import namespace="http://schemas.microsoft.com/office/infopath/2007/PartnerControls"/>
    <xsd:element name="Owner" ma:index="4" nillable="true" ma:displayName="Owner" ma:list="UserInfo" ma:SharePointGroup="0" ma:internalName="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tention" ma:index="5" nillable="true" ma:displayName="Retention" ma:default="7 years" ma:format="Dropdown" ma:internalName="Retention" ma:readOnly="false">
      <xsd:simpleType>
        <xsd:restriction base="dms:Choice">
          <xsd:enumeration value="6 months"/>
          <xsd:enumeration value="1 year"/>
          <xsd:enumeration value="3 years"/>
          <xsd:enumeration value="7 years"/>
          <xsd:enumeration value="12 years"/>
          <xsd:enumeration value="100 years"/>
        </xsd:restriction>
      </xsd:simpleType>
    </xsd:element>
    <xsd:element name="ArticleName" ma:index="10" nillable="true" ma:displayName="Name" ma:hidden="true" ma:internalName="ArticleName" ma:readOnly="false">
      <xsd:simpleType>
        <xsd:restriction base="dms:Text"/>
      </xsd:simpleType>
    </xsd:element>
    <xsd:element name="TaxCatchAll" ma:index="12" nillable="true" ma:displayName="Taxonomy Catch All Column" ma:hidden="true" ma:list="{e631fc33-798a-4ff9-b624-0a4135b09c37}" ma:internalName="TaxCatchAll" ma:readOnly="false" ma:showField="CatchAllData" ma:web="30b63e1e-73f1-4ef2-940b-208105d93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5093c87c62f4e2ea96105d295eed61a" ma:index="18" nillable="true" ma:taxonomy="true" ma:internalName="j5093c87c62f4e2ea96105d295eed61a" ma:taxonomyFieldName="GPMS_x0020_marking" ma:displayName="GPMS marking" ma:readOnly="false" ma:default="3;#Official|77462fb2-11a1-4cd5-8628-4e6081b9477e" ma:fieldId="{35093c87-c62f-4e2e-a961-05d295eed61a}" ma:sspId="7c0fde62-7cba-4014-acb1-76457a673074" ma:termSetId="1f343abd-db6c-4475-a574-cc7b5b5bdee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Label" ma:index="19" nillable="true" ma:displayName="Taxonomy Catch All Column1" ma:hidden="true" ma:list="{e631fc33-798a-4ff9-b624-0a4135b09c37}" ma:internalName="TaxCatchAllLabel" ma:readOnly="true" ma:showField="CatchAllDataLabel" ma:web="30b63e1e-73f1-4ef2-940b-208105d93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8d136f7c151492e9a8c9a3ff7eb0306" ma:index="20" nillable="true" ma:taxonomy="true" ma:internalName="k8d136f7c151492e9a8c9a3ff7eb0306" ma:taxonomyFieldName="ECSubject" ma:displayName="EC Subject" ma:readOnly="false" ma:default="12;#Learning|e6beb499-5ab0-4760-8695-75ca908008ae" ma:fieldId="{48d136f7-c151-492e-9a8c-9a3ff7eb0306}" ma:taxonomyMulti="true" ma:sspId="7c0fde62-7cba-4014-acb1-76457a673074" ma:termSetId="6d04cb1f-98d7-495e-bc41-9376ad697b6d" ma:anchorId="644f64a9-227c-4a14-b71b-d9c00214587f" ma:open="true" ma:isKeyword="false">
      <xsd:complexType>
        <xsd:sequence>
          <xsd:element ref="pc:Terms" minOccurs="0" maxOccurs="1"/>
        </xsd:sequence>
      </xsd:complexType>
    </xsd:element>
    <xsd:element name="o4f6c70134b64a99b8a9c18b6cabc6d3" ma:index="21" nillable="true" ma:taxonomy="true" ma:internalName="o4f6c70134b64a99b8a9c18b6cabc6d3" ma:taxonomyFieldName="Calendar_x0020_Year" ma:displayName="Calendar Year" ma:readOnly="false" ma:default="5;#2020|c28d532a-8b9f-4fd1-84bc-f5832c3e2076" ma:fieldId="{84f6c701-34b6-4a99-b8a9-c18b6cabc6d3}" ma:sspId="7c0fde62-7cba-4014-acb1-76457a673074" ma:termSetId="edba5c96-86f2-4f08-a5c2-e39c740b563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b78556a5ab004a83993a9660bce6152c" ma:index="22" nillable="true" ma:taxonomy="true" ma:internalName="b78556a5ab004a83993a9660bce6152c" ma:taxonomyFieldName="Audience1" ma:displayName="Audience" ma:readOnly="false" ma:default="2;#All staff|1a1e0e6e-8d96-4235-ac5f-9f1dcc3600b0" ma:fieldId="{b78556a5-ab00-4a83-993a-9660bce6152c}" ma:taxonomyMulti="true" ma:sspId="7c0fde62-7cba-4014-acb1-76457a673074" ma:termSetId="12a82b95-0313-4ef6-8f09-a1fc7e7a52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9ca678d06974d1b9a589aa70f41520a" ma:index="23" nillable="true" ma:taxonomy="true" ma:internalName="b9ca678d06974d1b9a589aa70f41520a" ma:taxonomyFieldName="Countries" ma:displayName="Country" ma:readOnly="false" ma:default="6;#UK wide|6834a7d2-fb91-47b3-99a3-3181df52306f" ma:fieldId="{b9ca678d-0697-4d1b-9a58-9aa70f41520a}" ma:taxonomyMulti="true" ma:sspId="7c0fde62-7cba-4014-acb1-76457a673074" ma:termSetId="84dafbee-6db0-42d8-9610-c7f28f591f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f12893337a4eac9e2d2c696f543b80" ma:index="24" nillable="true" ma:taxonomy="true" ma:internalName="j4f12893337a4eac9e2d2c696f543b80" ma:taxonomyFieldName="Financial_x0020_year" ma:displayName="Financial year" ma:readOnly="false" ma:fieldId="{34f12893-337a-4eac-9e2d-2c696f543b80}" ma:sspId="7c0fde62-7cba-4014-acb1-76457a673074" ma:termSetId="e63f34e3-1607-4f97-aade-c4ace54ed86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42b53-8f24-4dfd-9267-698600683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7c0fde62-7cba-4014-acb1-76457a673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4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4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4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9913AA-6154-415A-B91F-3C879A79ED9D}">
  <ds:schemaRefs>
    <ds:schemaRef ds:uri="1c1f4285-2815-43cb-9964-6388e3ed2cd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d2e1d86-c86b-43fd-9db4-93ab99a38982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30b63e1e-73f1-4ef2-940b-208105d9380d"/>
    <ds:schemaRef ds:uri="82942b53-8f24-4dfd-9267-698600683b7b"/>
  </ds:schemaRefs>
</ds:datastoreItem>
</file>

<file path=customXml/itemProps2.xml><?xml version="1.0" encoding="utf-8"?>
<ds:datastoreItem xmlns:ds="http://schemas.openxmlformats.org/officeDocument/2006/customXml" ds:itemID="{82098C49-6489-4AB7-9206-0E83638194F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245C34A-9AB7-4A2E-9BBF-07A1773DDC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b63e1e-73f1-4ef2-940b-208105d9380d"/>
    <ds:schemaRef ds:uri="82942b53-8f24-4dfd-9267-698600683b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5C4F63D-165B-4BD7-A9C0-D305B5F41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8286</TotalTime>
  <Words>1811</Words>
  <Application>Microsoft Office PowerPoint</Application>
  <PresentationFormat>Widescreen</PresentationFormat>
  <Paragraphs>217</Paragraphs>
  <Slides>31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Activity 1 True or false</vt:lpstr>
      <vt:lpstr>True or false?</vt:lpstr>
      <vt:lpstr>1. The next Scottish Parliament election will take place on  7 May 2026.</vt:lpstr>
      <vt:lpstr>1. The next Scottish Parliament election will take place on  7 May 2026.</vt:lpstr>
      <vt:lpstr>2. 16- and 17-year-olds can vote in Scottish Parliament elections.</vt:lpstr>
      <vt:lpstr>2. 16- and 17-year-olds can vote in Scottish Parliament elections.</vt:lpstr>
      <vt:lpstr>3. You only get one type of vote in the Scottish Parliament election.</vt:lpstr>
      <vt:lpstr>3. You only get one type of vote in the Scottish Parliament election.</vt:lpstr>
      <vt:lpstr>4. The Scottish Parliament is based in Glasgow.</vt:lpstr>
      <vt:lpstr>4. The Scottish Parliament is based in Glasgow.</vt:lpstr>
      <vt:lpstr>5. You need to register before you can vote in the election.</vt:lpstr>
      <vt:lpstr>5. You need to register before you can vote in the election.</vt:lpstr>
      <vt:lpstr>Activity 2 Real or rubbish?</vt:lpstr>
      <vt:lpstr>Election checklist: real or rubbish?</vt:lpstr>
      <vt:lpstr>Election checklist: real or rubbish?</vt:lpstr>
      <vt:lpstr>Election checklist: real or rubbish?</vt:lpstr>
      <vt:lpstr>Activity 3 Mis- and disinformation</vt:lpstr>
      <vt:lpstr>Misinformation or disinformation?</vt:lpstr>
      <vt:lpstr>Watch this video to find out more about misinformation and disinformation:</vt:lpstr>
      <vt:lpstr>Let’s look at some examples in this quiz!  </vt:lpstr>
      <vt:lpstr>Quiz: Mis or disinformation?</vt:lpstr>
      <vt:lpstr>Quiz: Mis or disinformation?</vt:lpstr>
      <vt:lpstr>Quiz: Mis or disinformation?</vt:lpstr>
      <vt:lpstr>Quiz: Mis or disinformation?</vt:lpstr>
      <vt:lpstr>Quiz: Mis or disinformation?</vt:lpstr>
      <vt:lpstr>Activity 4 How we vote</vt:lpstr>
      <vt:lpstr>How we vote</vt:lpstr>
      <vt:lpstr>How we vote</vt:lpstr>
      <vt:lpstr>How we vote</vt:lpstr>
      <vt:lpstr>How we vote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114</cp:revision>
  <dcterms:created xsi:type="dcterms:W3CDTF">2021-02-10T12:48:52Z</dcterms:created>
  <dcterms:modified xsi:type="dcterms:W3CDTF">2026-01-28T11:45:54Z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0x010100B7A576E24D85D744A218EDA9FB9A2BB503008CB7D649532E194E9162043D42ED7EFC</vt:lpwstr>
  </property>
  <property fmtid="{D5CDD505-2E9C-101B-9397-08002B2CF9AE}" pid="3" name="Financial_x0020_year">
    <vt:lpwstr/>
  </property>
  <property fmtid="{D5CDD505-2E9C-101B-9397-08002B2CF9AE}" pid="4" name="Countries">
    <vt:lpwstr>6;#UK wide|6834a7d2-fb91-47b3-99a3-3181df52306f</vt:lpwstr>
  </property>
  <property fmtid="{D5CDD505-2E9C-101B-9397-08002B2CF9AE}" pid="5" name="Board Paper Subject">
    <vt:lpwstr/>
  </property>
  <property fmtid="{D5CDD505-2E9C-101B-9397-08002B2CF9AE}" pid="6" name="MediaServiceImageTags">
    <vt:lpwstr/>
  </property>
  <property fmtid="{D5CDD505-2E9C-101B-9397-08002B2CF9AE}" pid="7" name="Board_x0020_Paper_x0020_Subject">
    <vt:lpwstr/>
  </property>
  <property fmtid="{D5CDD505-2E9C-101B-9397-08002B2CF9AE}" pid="8" name="Financial year">
    <vt:lpwstr/>
  </property>
  <property fmtid="{D5CDD505-2E9C-101B-9397-08002B2CF9AE}" pid="9" name="f9169cbde8cd43d083a6796edf077c19">
    <vt:lpwstr/>
  </property>
  <property fmtid="{D5CDD505-2E9C-101B-9397-08002B2CF9AE}" pid="10" name="Calendar_x0020_Year">
    <vt:lpwstr>5;#2020|c28d532a-8b9f-4fd1-84bc-f5832c3e2076</vt:lpwstr>
  </property>
  <property fmtid="{D5CDD505-2E9C-101B-9397-08002B2CF9AE}" pid="11" name="n0ecf30723e04ad4a18670a4e17a3129">
    <vt:lpwstr/>
  </property>
  <property fmtid="{D5CDD505-2E9C-101B-9397-08002B2CF9AE}" pid="12" name="Audience1">
    <vt:lpwstr>2;#All staff|1a1e0e6e-8d96-4235-ac5f-9f1dcc3600b0</vt:lpwstr>
  </property>
  <property fmtid="{D5CDD505-2E9C-101B-9397-08002B2CF9AE}" pid="13" name="Electoral_x0020_Event">
    <vt:lpwstr/>
  </property>
  <property fmtid="{D5CDD505-2E9C-101B-9397-08002B2CF9AE}" pid="14" name="ECSubject">
    <vt:lpwstr>12;#Learning|e6beb499-5ab0-4760-8695-75ca908008ae</vt:lpwstr>
  </property>
  <property fmtid="{D5CDD505-2E9C-101B-9397-08002B2CF9AE}" pid="15" name="GPMS marking">
    <vt:lpwstr>3;#Official|77462fb2-11a1-4cd5-8628-4e6081b9477e</vt:lpwstr>
  </property>
  <property fmtid="{D5CDD505-2E9C-101B-9397-08002B2CF9AE}" pid="16" name="Calendar Year">
    <vt:lpwstr>5;#2020|c28d532a-8b9f-4fd1-84bc-f5832c3e2076</vt:lpwstr>
  </property>
  <property fmtid="{D5CDD505-2E9C-101B-9397-08002B2CF9AE}" pid="17" name="Electoral Event">
    <vt:lpwstr/>
  </property>
  <property fmtid="{D5CDD505-2E9C-101B-9397-08002B2CF9AE}" pid="18" name="GPMS_x0020_marking">
    <vt:lpwstr>3;#Official|77462fb2-11a1-4cd5-8628-4e6081b9477e</vt:lpwstr>
  </property>
  <property fmtid="{D5CDD505-2E9C-101B-9397-08002B2CF9AE}" pid="19" name="_dlc_DocIdItemGuid">
    <vt:lpwstr>43a67b91-ec17-42a1-bc41-993679d914d2</vt:lpwstr>
  </property>
</Properties>
</file>