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heme/themeOverride3.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theme/themeOverride4.xml" ContentType="application/vnd.openxmlformats-officedocument.themeOverr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6"/>
    <p:sldMasterId id="2147485043" r:id="rId7"/>
  </p:sldMasterIdLst>
  <p:notesMasterIdLst>
    <p:notesMasterId r:id="rId70"/>
  </p:notesMasterIdLst>
  <p:handoutMasterIdLst>
    <p:handoutMasterId r:id="rId71"/>
  </p:handoutMasterIdLst>
  <p:sldIdLst>
    <p:sldId id="257" r:id="rId8"/>
    <p:sldId id="270" r:id="rId9"/>
    <p:sldId id="336" r:id="rId10"/>
    <p:sldId id="295" r:id="rId11"/>
    <p:sldId id="329" r:id="rId12"/>
    <p:sldId id="282" r:id="rId13"/>
    <p:sldId id="321" r:id="rId14"/>
    <p:sldId id="352" r:id="rId15"/>
    <p:sldId id="378" r:id="rId16"/>
    <p:sldId id="405" r:id="rId17"/>
    <p:sldId id="379" r:id="rId18"/>
    <p:sldId id="398" r:id="rId19"/>
    <p:sldId id="399" r:id="rId20"/>
    <p:sldId id="400" r:id="rId21"/>
    <p:sldId id="404" r:id="rId22"/>
    <p:sldId id="402" r:id="rId23"/>
    <p:sldId id="403" r:id="rId24"/>
    <p:sldId id="337" r:id="rId25"/>
    <p:sldId id="354" r:id="rId26"/>
    <p:sldId id="365" r:id="rId27"/>
    <p:sldId id="380" r:id="rId28"/>
    <p:sldId id="382" r:id="rId29"/>
    <p:sldId id="384" r:id="rId30"/>
    <p:sldId id="385" r:id="rId31"/>
    <p:sldId id="339" r:id="rId32"/>
    <p:sldId id="291" r:id="rId33"/>
    <p:sldId id="340" r:id="rId34"/>
    <p:sldId id="331" r:id="rId35"/>
    <p:sldId id="357" r:id="rId36"/>
    <p:sldId id="292" r:id="rId37"/>
    <p:sldId id="370" r:id="rId38"/>
    <p:sldId id="371" r:id="rId39"/>
    <p:sldId id="343" r:id="rId40"/>
    <p:sldId id="386" r:id="rId41"/>
    <p:sldId id="372" r:id="rId42"/>
    <p:sldId id="348" r:id="rId43"/>
    <p:sldId id="377" r:id="rId44"/>
    <p:sldId id="389" r:id="rId45"/>
    <p:sldId id="390" r:id="rId46"/>
    <p:sldId id="393" r:id="rId47"/>
    <p:sldId id="394" r:id="rId48"/>
    <p:sldId id="395" r:id="rId49"/>
    <p:sldId id="387" r:id="rId50"/>
    <p:sldId id="388" r:id="rId51"/>
    <p:sldId id="342" r:id="rId52"/>
    <p:sldId id="345" r:id="rId53"/>
    <p:sldId id="351" r:id="rId54"/>
    <p:sldId id="373" r:id="rId55"/>
    <p:sldId id="396" r:id="rId56"/>
    <p:sldId id="397" r:id="rId57"/>
    <p:sldId id="391" r:id="rId58"/>
    <p:sldId id="374" r:id="rId59"/>
    <p:sldId id="272" r:id="rId60"/>
    <p:sldId id="392" r:id="rId61"/>
    <p:sldId id="307" r:id="rId62"/>
    <p:sldId id="367" r:id="rId63"/>
    <p:sldId id="368" r:id="rId64"/>
    <p:sldId id="327" r:id="rId65"/>
    <p:sldId id="332" r:id="rId66"/>
    <p:sldId id="296" r:id="rId67"/>
    <p:sldId id="283" r:id="rId68"/>
    <p:sldId id="297" r:id="rId69"/>
  </p:sldIdLst>
  <p:sldSz cx="9144000" cy="6858000" type="screen4x3"/>
  <p:notesSz cx="6669088" cy="9925050"/>
  <p:custDataLst>
    <p:tags r:id="rId72"/>
  </p:custDataLst>
  <p:defaultTextStyle>
    <a:defPPr>
      <a:defRPr lang="en-GB"/>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0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71BF721-483A-754D-F6A4-66EBC7169D96}" name="Helen Clark" initials="HC" userId="S::HClark@electoralcommission.org.uk::25982c10-e956-4431-8d3a-216a24c97af1" providerId="AD"/>
  <p188:author id="{6A509736-1FE0-C5FC-6649-AC283FAC3E64}" name="Sam Whiteley" initials="SW" userId="S::SWhiteley@electoralcommission.org.uk::abea6ed0-c880-4ceb-8a3e-eadf8d03c95c" providerId="AD"/>
  <p188:author id="{F9166641-C2E2-DA68-9BF1-6054B0E4FDF0}" name="Joanne Anderson" initials="JA" userId="S::janderson@electoralcommission.org.uk::b33c941b-691e-4b4c-848d-04922f4a0666" providerId="AD"/>
  <p188:author id="{C165BD64-8758-7261-E21C-0AFE42CED5D5}" name="Sam Whiteley" initials="SW" userId="S::swhiteley@electoralcommission.org.uk::abea6ed0-c880-4ceb-8a3e-eadf8d03c95c" providerId="AD"/>
  <p188:author id="{FB6F26C8-734C-61E6-AD55-E580CD45C532}" name="Charlotte Griffiths" initials="CG" userId="S::cgriffiths@electoralcommission.org.uk::80b912f7-6bcf-4844-b3c2-126bca51ce51" providerId="AD"/>
  <p188:author id="{6292BCCF-7DD7-8A64-415B-58CD6D555FBC}" name="Susanne Leach" initials="SL" userId="S::smalmgren@electoralcommission.org.uk::2e2cc05d-0a29-48aa-bead-0dd4d3e40fa0" providerId="AD"/>
  <p188:author id="{49A606E6-2B79-9A3B-43C2-B71631B31633}" name="Charlene Hannon" initials="CH" userId="S::channon@electoralcommission.org.uk::adcd2e62-b6ce-4b89-bbcd-7d34ebe173aa" providerId="AD"/>
  <p188:author id="{5A0A8AF2-03BB-0BE7-3369-EEC24896D7C9}" name="Sarah Hopson" initials="SH" userId="S::shopson@electoralcommission.org.uk::230cba28-7d49-47d9-b106-49a86788dc7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am Whiteley" initials="SW" lastIdx="0" clrIdx="6"/>
  <p:cmAuthor id="1" name="Susanne Malmgren" initials="" lastIdx="0" clrIdx="0"/>
  <p:cmAuthor id="2" name="Claire Wardle" initials="" lastIdx="0" clrIdx="1"/>
  <p:cmAuthor id="3" name="Mark Pascoe" initials="" lastIdx="0" clrIdx="2"/>
  <p:cmAuthor id="4" name="Unknown User1" initials="Unknown User1" lastIdx="0" clrIdx="3"/>
  <p:cmAuthor id="5" name="Ali Eastwood" initials="" lastIdx="0" clrIdx="4"/>
  <p:cmAuthor id="6" name="Sarah Hopson"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3" autoAdjust="0"/>
    <p:restoredTop sz="68499" autoAdjust="0"/>
  </p:normalViewPr>
  <p:slideViewPr>
    <p:cSldViewPr snapToGrid="0">
      <p:cViewPr varScale="1">
        <p:scale>
          <a:sx n="76" d="100"/>
          <a:sy n="76" d="100"/>
        </p:scale>
        <p:origin x="2232" y="7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6"/>
        <p:guide pos="210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9.xml"/><Relationship Id="rId21" Type="http://schemas.openxmlformats.org/officeDocument/2006/relationships/slide" Target="slides/slide14.xml"/><Relationship Id="rId42" Type="http://schemas.openxmlformats.org/officeDocument/2006/relationships/slide" Target="slides/slide35.xml"/><Relationship Id="rId47" Type="http://schemas.openxmlformats.org/officeDocument/2006/relationships/slide" Target="slides/slide40.xml"/><Relationship Id="rId63" Type="http://schemas.openxmlformats.org/officeDocument/2006/relationships/slide" Target="slides/slide56.xml"/><Relationship Id="rId68" Type="http://schemas.openxmlformats.org/officeDocument/2006/relationships/slide" Target="slides/slide61.xml"/><Relationship Id="rId16" Type="http://schemas.openxmlformats.org/officeDocument/2006/relationships/slide" Target="slides/slide9.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slide" Target="slides/slide59.xml"/><Relationship Id="rId74" Type="http://schemas.openxmlformats.org/officeDocument/2006/relationships/presProps" Target="presProps.xml"/><Relationship Id="rId5" Type="http://schemas.openxmlformats.org/officeDocument/2006/relationships/customXml" Target="../customXml/item5.xml"/><Relationship Id="rId61" Type="http://schemas.openxmlformats.org/officeDocument/2006/relationships/slide" Target="slides/slide54.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slide" Target="slides/slide62.xml"/><Relationship Id="rId77" Type="http://schemas.openxmlformats.org/officeDocument/2006/relationships/tableStyles" Target="tableStyles.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tags" Target="tags/tag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slide" Target="slides/slide60.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notesMaster" Target="notesMasters/notesMaster1.xml"/><Relationship Id="rId75"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73" Type="http://schemas.openxmlformats.org/officeDocument/2006/relationships/commentAuthors" Target="commentAuthors.xml"/><Relationship Id="rId78" Type="http://schemas.microsoft.com/office/2018/10/relationships/authors" Target="authors.xml"/><Relationship Id="rId4" Type="http://schemas.openxmlformats.org/officeDocument/2006/relationships/customXml" Target="../customXml/item4.xml"/><Relationship Id="rId9" Type="http://schemas.openxmlformats.org/officeDocument/2006/relationships/slide" Target="slides/slide2.xml"/><Relationship Id="rId13" Type="http://schemas.openxmlformats.org/officeDocument/2006/relationships/slide" Target="slides/slide6.xml"/><Relationship Id="rId18" Type="http://schemas.openxmlformats.org/officeDocument/2006/relationships/slide" Target="slides/slide11.xml"/><Relationship Id="rId39" Type="http://schemas.openxmlformats.org/officeDocument/2006/relationships/slide" Target="slides/slide32.xml"/><Relationship Id="rId34" Type="http://schemas.openxmlformats.org/officeDocument/2006/relationships/slide" Target="slides/slide27.xml"/><Relationship Id="rId50" Type="http://schemas.openxmlformats.org/officeDocument/2006/relationships/slide" Target="slides/slide43.xml"/><Relationship Id="rId55" Type="http://schemas.openxmlformats.org/officeDocument/2006/relationships/slide" Target="slides/slide48.xml"/><Relationship Id="rId76" Type="http://schemas.openxmlformats.org/officeDocument/2006/relationships/theme" Target="theme/theme1.xml"/><Relationship Id="rId7" Type="http://schemas.openxmlformats.org/officeDocument/2006/relationships/slideMaster" Target="slideMasters/slideMaster2.xml"/><Relationship Id="rId71" Type="http://schemas.openxmlformats.org/officeDocument/2006/relationships/handoutMaster" Target="handoutMasters/handoutMaster1.xml"/><Relationship Id="rId2" Type="http://schemas.openxmlformats.org/officeDocument/2006/relationships/customXml" Target="../customXml/item2.xml"/><Relationship Id="rId29" Type="http://schemas.openxmlformats.org/officeDocument/2006/relationships/slide" Target="slides/slide2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035AF461-06A9-B886-493A-A114C3B390A8}"/>
              </a:ext>
            </a:extLst>
          </p:cNvPr>
          <p:cNvSpPr>
            <a:spLocks noGrp="1" noChangeArrowheads="1"/>
          </p:cNvSpPr>
          <p:nvPr>
            <p:ph type="hdr" sz="quarter"/>
          </p:nvPr>
        </p:nvSpPr>
        <p:spPr bwMode="auto">
          <a:xfrm>
            <a:off x="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defRPr sz="1200">
                <a:latin typeface="Times" pitchFamily="18" charset="0"/>
                <a:cs typeface="+mn-cs"/>
              </a:defRPr>
            </a:lvl1pPr>
          </a:lstStyle>
          <a:p>
            <a:pPr>
              <a:defRPr/>
            </a:pPr>
            <a:endParaRPr lang="en-GB"/>
          </a:p>
        </p:txBody>
      </p:sp>
      <p:sp>
        <p:nvSpPr>
          <p:cNvPr id="56323" name="Rectangle 3">
            <a:extLst>
              <a:ext uri="{FF2B5EF4-FFF2-40B4-BE49-F238E27FC236}">
                <a16:creationId xmlns:a16="http://schemas.microsoft.com/office/drawing/2014/main" id="{99EDC678-C5BA-6E92-CCF4-E8598C02C724}"/>
              </a:ext>
            </a:extLst>
          </p:cNvPr>
          <p:cNvSpPr>
            <a:spLocks noGrp="1" noChangeArrowheads="1"/>
          </p:cNvSpPr>
          <p:nvPr>
            <p:ph type="dt" sz="quarter" idx="1"/>
          </p:nvPr>
        </p:nvSpPr>
        <p:spPr bwMode="auto">
          <a:xfrm>
            <a:off x="377825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Times" pitchFamily="18" charset="0"/>
                <a:cs typeface="+mn-cs"/>
              </a:defRPr>
            </a:lvl1pPr>
          </a:lstStyle>
          <a:p>
            <a:pPr>
              <a:defRPr/>
            </a:pPr>
            <a:endParaRPr lang="en-GB"/>
          </a:p>
        </p:txBody>
      </p:sp>
      <p:sp>
        <p:nvSpPr>
          <p:cNvPr id="56324" name="Rectangle 4">
            <a:extLst>
              <a:ext uri="{FF2B5EF4-FFF2-40B4-BE49-F238E27FC236}">
                <a16:creationId xmlns:a16="http://schemas.microsoft.com/office/drawing/2014/main" id="{FB809ADD-43AE-505F-F4C9-0E599C3313C2}"/>
              </a:ext>
            </a:extLst>
          </p:cNvPr>
          <p:cNvSpPr>
            <a:spLocks noGrp="1" noChangeArrowheads="1"/>
          </p:cNvSpPr>
          <p:nvPr>
            <p:ph type="ftr" sz="quarter" idx="2"/>
          </p:nvPr>
        </p:nvSpPr>
        <p:spPr bwMode="auto">
          <a:xfrm>
            <a:off x="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defRPr sz="1200">
                <a:latin typeface="Times" pitchFamily="18" charset="0"/>
                <a:cs typeface="+mn-cs"/>
              </a:defRPr>
            </a:lvl1pPr>
          </a:lstStyle>
          <a:p>
            <a:pPr>
              <a:defRPr/>
            </a:pPr>
            <a:endParaRPr lang="en-GB"/>
          </a:p>
        </p:txBody>
      </p:sp>
      <p:sp>
        <p:nvSpPr>
          <p:cNvPr id="56325" name="Rectangle 5">
            <a:extLst>
              <a:ext uri="{FF2B5EF4-FFF2-40B4-BE49-F238E27FC236}">
                <a16:creationId xmlns:a16="http://schemas.microsoft.com/office/drawing/2014/main" id="{3756573C-A3BD-B76C-00E3-3B248F1F8ED4}"/>
              </a:ext>
            </a:extLst>
          </p:cNvPr>
          <p:cNvSpPr>
            <a:spLocks noGrp="1" noChangeArrowheads="1"/>
          </p:cNvSpPr>
          <p:nvPr>
            <p:ph type="sldNum" sz="quarter" idx="3"/>
          </p:nvPr>
        </p:nvSpPr>
        <p:spPr bwMode="auto">
          <a:xfrm>
            <a:off x="377825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pitchFamily="18" charset="0"/>
              </a:defRPr>
            </a:lvl1pPr>
          </a:lstStyle>
          <a:p>
            <a:fld id="{C8DAC65F-C3AA-4120-9E69-2580F4082808}" type="slidenum">
              <a:rPr lang="en-GB" altLang="en-US"/>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2D5D079-FD5D-1814-108C-040CFF8F76A5}"/>
              </a:ext>
            </a:extLst>
          </p:cNvPr>
          <p:cNvSpPr>
            <a:spLocks noGrp="1" noChangeArrowheads="1"/>
          </p:cNvSpPr>
          <p:nvPr>
            <p:ph type="hdr" sz="quarter"/>
          </p:nvPr>
        </p:nvSpPr>
        <p:spPr bwMode="auto">
          <a:xfrm>
            <a:off x="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defRPr sz="1200">
                <a:latin typeface="Times"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3A97CB59-BD1A-33CB-9939-0D9EE556E96B}"/>
              </a:ext>
            </a:extLst>
          </p:cNvPr>
          <p:cNvSpPr>
            <a:spLocks noGrp="1" noChangeArrowheads="1"/>
          </p:cNvSpPr>
          <p:nvPr>
            <p:ph type="dt" idx="1"/>
          </p:nvPr>
        </p:nvSpPr>
        <p:spPr bwMode="auto">
          <a:xfrm>
            <a:off x="377825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Times"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AF636E1D-C9D2-D6FE-B742-DA9D50855D48}"/>
              </a:ext>
            </a:extLst>
          </p:cNvPr>
          <p:cNvSpPr>
            <a:spLocks noGrp="1" noRot="1" noChangeAspect="1" noChangeArrowheads="1" noTextEdit="1"/>
          </p:cNvSpPr>
          <p:nvPr>
            <p:ph type="sldImg" idx="2"/>
          </p:nvPr>
        </p:nvSpPr>
        <p:spPr bwMode="auto">
          <a:xfrm>
            <a:off x="852488" y="744538"/>
            <a:ext cx="4964112" cy="3722687"/>
          </a:xfrm>
          <a:prstGeom prst="rect">
            <a:avLst/>
          </a:prstGeom>
          <a:noFill/>
          <a:ln w="9525">
            <a:solidFill>
              <a:srgbClr val="000000"/>
            </a:solidFill>
            <a:miter lim="800000"/>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46B237A5-7A25-6297-4C23-1A930DDB61CB}"/>
              </a:ext>
            </a:extLst>
          </p:cNvPr>
          <p:cNvSpPr>
            <a:spLocks noGrp="1" noChangeArrowheads="1"/>
          </p:cNvSpPr>
          <p:nvPr>
            <p:ph type="body" sz="quarter" idx="3"/>
          </p:nvPr>
        </p:nvSpPr>
        <p:spPr bwMode="auto">
          <a:xfrm>
            <a:off x="890588" y="4714875"/>
            <a:ext cx="4887912" cy="446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83B1CCA-558F-B0BB-7DE4-3CC6417E6DA3}"/>
              </a:ext>
            </a:extLst>
          </p:cNvPr>
          <p:cNvSpPr>
            <a:spLocks noGrp="1" noChangeArrowheads="1"/>
          </p:cNvSpPr>
          <p:nvPr>
            <p:ph type="ftr" sz="quarter" idx="4"/>
          </p:nvPr>
        </p:nvSpPr>
        <p:spPr bwMode="auto">
          <a:xfrm>
            <a:off x="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defRPr sz="1200">
                <a:latin typeface="Times"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E17E2889-40B6-5EEC-0E8D-76EF0237D5B9}"/>
              </a:ext>
            </a:extLst>
          </p:cNvPr>
          <p:cNvSpPr>
            <a:spLocks noGrp="1" noChangeArrowheads="1"/>
          </p:cNvSpPr>
          <p:nvPr>
            <p:ph type="sldNum" sz="quarter" idx="5"/>
          </p:nvPr>
        </p:nvSpPr>
        <p:spPr bwMode="auto">
          <a:xfrm>
            <a:off x="377825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pitchFamily="18" charset="0"/>
              </a:defRPr>
            </a:lvl1pPr>
          </a:lstStyle>
          <a:p>
            <a:fld id="{45E519A7-0525-4EFE-B650-C2889EAEB186}" type="slidenum">
              <a:rPr lang="en-GB" altLang="en-US"/>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 TargetMode="External"/><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 TargetMode="External"/><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postal-voting-documents" TargetMode="External"/><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C2AB576-FBF7-DBC2-DBF8-AD848DB2202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A71B416D-7AA4-4B1A-9C26-872FC610B17B}" type="slidenum">
              <a:rPr lang="en-GB" altLang="en-US"/>
              <a:pPr>
                <a:spcBef>
                  <a:spcPct val="0"/>
                </a:spcBef>
              </a:pPr>
              <a:t>1</a:t>
            </a:fld>
            <a:endParaRPr lang="en-GB" altLang="en-US"/>
          </a:p>
        </p:txBody>
      </p:sp>
      <p:sp>
        <p:nvSpPr>
          <p:cNvPr id="6147" name="Rectangle 2">
            <a:extLst>
              <a:ext uri="{FF2B5EF4-FFF2-40B4-BE49-F238E27FC236}">
                <a16:creationId xmlns:a16="http://schemas.microsoft.com/office/drawing/2014/main" id="{5275E350-3FB0-5B92-8AA0-BDE8EEA4E32C}"/>
              </a:ext>
            </a:extLst>
          </p:cNvPr>
          <p:cNvSpPr>
            <a:spLocks noGrp="1" noRot="1" noChangeAspect="1" noChangeArrowheads="1" noTextEdit="1"/>
          </p:cNvSpPr>
          <p:nvPr>
            <p:ph type="sldImg"/>
          </p:nvPr>
        </p:nvSpPr>
        <p:spPr>
          <a:solidFill>
            <a:srgbClr val="FFFFFF"/>
          </a:solidFill>
        </p:spPr>
      </p:sp>
      <p:sp>
        <p:nvSpPr>
          <p:cNvPr id="6148" name="Rectangle 3">
            <a:extLst>
              <a:ext uri="{FF2B5EF4-FFF2-40B4-BE49-F238E27FC236}">
                <a16:creationId xmlns:a16="http://schemas.microsoft.com/office/drawing/2014/main" id="{EE767910-1991-511F-9CA5-851260A5DB29}"/>
              </a:ext>
            </a:extLst>
          </p:cNvPr>
          <p:cNvSpPr>
            <a:spLocks noGrp="1" noChangeArrowheads="1"/>
          </p:cNvSpPr>
          <p:nvPr>
            <p:ph type="body" idx="1"/>
          </p:nvPr>
        </p:nvSpPr>
        <p:spPr>
          <a:solidFill>
            <a:srgbClr val="FFFFFF"/>
          </a:solidFill>
          <a:ln>
            <a:solidFill>
              <a:srgbClr val="000000"/>
            </a:solidFill>
            <a:miter lim="800000"/>
          </a:ln>
        </p:spPr>
        <p:txBody>
          <a:bodyPr/>
          <a:lstStyle/>
          <a:p>
            <a:pPr eaLnBrk="1" hangingPunct="1"/>
            <a:r>
              <a:rPr lang="en-US" altLang="en-US" dirty="0">
                <a:latin typeface="Times"/>
                <a:cs typeface="Times"/>
              </a:rPr>
              <a:t>The slides in this presentation cover information for candidates and agents at combined [county] authority mayoral elections only. </a:t>
            </a:r>
          </a:p>
          <a:p>
            <a:pPr eaLnBrk="1" hangingPunct="1"/>
            <a:endParaRPr lang="en-US" altLang="en-US" dirty="0">
              <a:latin typeface="Times"/>
              <a:cs typeface="Times"/>
            </a:endParaRPr>
          </a:p>
          <a:p>
            <a:pPr eaLnBrk="1" hangingPunct="1"/>
            <a:r>
              <a:rPr lang="en-US" altLang="en-US" dirty="0">
                <a:latin typeface="Times"/>
                <a:cs typeface="Times"/>
              </a:rPr>
              <a:t>FOR QUALIFICATION AND DISQUALIFICATIONS</a:t>
            </a:r>
          </a:p>
          <a:p>
            <a:pPr eaLnBrk="1" hangingPunct="1"/>
            <a:r>
              <a:rPr lang="en-US" altLang="en-US" dirty="0">
                <a:latin typeface="Times"/>
                <a:cs typeface="Times"/>
              </a:rPr>
              <a:t>SLIDES 6 – 11 ARE FOR COMBINED AUTHORITY MAYORS (SLIDES 9-11 WITH PCC FUNCTIONS)</a:t>
            </a:r>
          </a:p>
          <a:p>
            <a:pPr eaLnBrk="1" hangingPunct="1"/>
            <a:r>
              <a:rPr lang="en-US" altLang="en-US" dirty="0">
                <a:latin typeface="Times"/>
                <a:cs typeface="Times"/>
              </a:rPr>
              <a:t>SLIDES 12-17 ARE FOR COMBINED COUNTRY AUTHORITY MAYORS (SLIDES 15-17 WITH PCC FUNCTIONS)</a:t>
            </a:r>
            <a:endParaRPr lang="en-US" altLang="en-US" dirty="0">
              <a:cs typeface="Times" panose="02020603050405020304" pitchFamily="18" charset="0"/>
            </a:endParaRPr>
          </a:p>
          <a:p>
            <a:pPr eaLnBrk="1" hangingPunct="1"/>
            <a:endParaRPr lang="en-US" altLang="en-US" dirty="0">
              <a:cs typeface="Times" panose="02020603050405020304" pitchFamily="18" charset="0"/>
            </a:endParaRPr>
          </a:p>
          <a:p>
            <a:r>
              <a:rPr lang="en-US" dirty="0">
                <a:latin typeface="Times"/>
                <a:cs typeface="Times"/>
              </a:rPr>
              <a:t>For the remainder of the presentation, for the purpose of combined county authority mayoral elections, references in this briefing to combined authorities should therefore, unless specifically indicated otherwise, be read as references to combined county authorities.  This also applies to the use of combined authority returning officer , this should unless specifically indicated otherwise be read as reference to combined county returning officer.</a:t>
            </a:r>
          </a:p>
          <a:p>
            <a:endParaRPr lang="en-US" dirty="0">
              <a:latin typeface="Times"/>
              <a:cs typeface="Time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ED189-381E-0CBB-3569-A74B2065643F}"/>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9FDF05F2-A9F3-B39E-C0C1-4B05D8266F7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941A131-EFE5-499C-9DAA-BCB0F3B5F1ED}" type="slidenum">
              <a:rPr lang="en-GB" altLang="en-US"/>
              <a:pPr>
                <a:spcBef>
                  <a:spcPct val="0"/>
                </a:spcBef>
              </a:pPr>
              <a:t>10</a:t>
            </a:fld>
            <a:endParaRPr lang="en-GB" altLang="en-US"/>
          </a:p>
        </p:txBody>
      </p:sp>
      <p:sp>
        <p:nvSpPr>
          <p:cNvPr id="24579" name="Rectangle 2">
            <a:extLst>
              <a:ext uri="{FF2B5EF4-FFF2-40B4-BE49-F238E27FC236}">
                <a16:creationId xmlns:a16="http://schemas.microsoft.com/office/drawing/2014/main" id="{5B31CDEB-DB10-8583-9E12-CEAC77A2EF51}"/>
              </a:ext>
            </a:extLst>
          </p:cNvPr>
          <p:cNvSpPr>
            <a:spLocks noGrp="1" noRot="1" noChangeAspect="1" noChangeArrowheads="1" noTextEdit="1"/>
          </p:cNvSpPr>
          <p:nvPr>
            <p:ph type="sldImg"/>
          </p:nvPr>
        </p:nvSpPr>
        <p:spPr/>
      </p:sp>
      <p:sp>
        <p:nvSpPr>
          <p:cNvPr id="24580" name="Rectangle 3">
            <a:extLst>
              <a:ext uri="{FF2B5EF4-FFF2-40B4-BE49-F238E27FC236}">
                <a16:creationId xmlns:a16="http://schemas.microsoft.com/office/drawing/2014/main" id="{D499A8D5-19A9-69F9-93A2-A2CF971D51D6}"/>
              </a:ext>
            </a:extLst>
          </p:cNvPr>
          <p:cNvSpPr>
            <a:spLocks noGrp="1" noChangeArrowheads="1"/>
          </p:cNvSpPr>
          <p:nvPr>
            <p:ph type="body" idx="1"/>
          </p:nvPr>
        </p:nvSpPr>
        <p:spPr>
          <a:noFill/>
        </p:spPr>
        <p:txBody>
          <a:bodyPr/>
          <a:lstStyle/>
          <a:p>
            <a:r>
              <a:rPr lang="en-GB" altLang="en-US" b="1" dirty="0">
                <a:latin typeface="Times"/>
                <a:cs typeface="Times"/>
              </a:rPr>
              <a:t>USE SLIDE AT COMBINED AUTHORITY MAYOR ELECTIONS WITH PCC FUNCTIONS ONLY</a:t>
            </a:r>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b="1" dirty="0">
                <a:latin typeface="Times"/>
                <a:cs typeface="Times"/>
              </a:rPr>
              <a:t>Emphasise this list is NOT comprehensive. </a:t>
            </a:r>
            <a:r>
              <a:rPr lang="en-GB" dirty="0">
                <a:latin typeface="Times"/>
                <a:cs typeface="Times"/>
              </a:rPr>
              <a:t>Candidates should read "What you need to know before you stand" in the Commission’s guidance for further information on disqualifications: https://www.electoralcommission.org.uk/guidance-candidates-and-agents-combined-authority-mayoral-elections/what-you-need-know-you-stand-a-candidate</a:t>
            </a:r>
          </a:p>
          <a:p>
            <a:endParaRPr lang="en-GB" altLang="en-US" dirty="0"/>
          </a:p>
          <a:p>
            <a:r>
              <a:rPr lang="en-GB" altLang="en-US" dirty="0">
                <a:latin typeface="Times"/>
                <a:cs typeface="Times"/>
              </a:rPr>
              <a:t>Explain ‘constituent council’: a county council that is wholly or partly within the combined authority area, or a district council that is within the combined authority area.</a:t>
            </a:r>
          </a:p>
          <a:p>
            <a:endParaRPr lang="en-GB" altLang="en-US" dirty="0"/>
          </a:p>
          <a:p>
            <a:r>
              <a:rPr lang="en-GB" altLang="en-US" dirty="0">
                <a:latin typeface="Times"/>
                <a:cs typeface="Times"/>
              </a:rPr>
              <a:t>The disqualification on the grounds of having been convicted of an imprisonable offence </a:t>
            </a:r>
            <a:r>
              <a:rPr lang="en-US" altLang="en-US" dirty="0">
                <a:latin typeface="Times"/>
                <a:cs typeface="Times"/>
              </a:rPr>
              <a:t>applies even where the candidate was not actually imprisoned for that offence, or the conviction has been spent</a:t>
            </a:r>
            <a:endParaRPr lang="en-GB" altLang="en-US" dirty="0">
              <a:latin typeface="Times"/>
              <a:cs typeface="Times"/>
            </a:endParaRP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Area Returning Officer will not be able to confirm whether or not candidates are disqualified.</a:t>
            </a:r>
            <a:endParaRPr lang="en-GB" altLang="en-US" dirty="0">
              <a:latin typeface="Times"/>
              <a:cs typeface="Times"/>
            </a:endParaRPr>
          </a:p>
        </p:txBody>
      </p:sp>
    </p:spTree>
    <p:extLst>
      <p:ext uri="{BB962C8B-B14F-4D97-AF65-F5344CB8AC3E}">
        <p14:creationId xmlns:p14="http://schemas.microsoft.com/office/powerpoint/2010/main" val="2936866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E02EE6D5-7347-6528-505C-2E9E6A274920}"/>
              </a:ext>
            </a:extLst>
          </p:cNvPr>
          <p:cNvSpPr>
            <a:spLocks noGrp="1" noRot="1" noChangeAspect="1" noTextEdit="1"/>
          </p:cNvSpPr>
          <p:nvPr>
            <p:ph type="sldImg"/>
          </p:nvPr>
        </p:nvSpPr>
        <p:spPr/>
      </p:sp>
      <p:sp>
        <p:nvSpPr>
          <p:cNvPr id="57347" name="Notes Placeholder 2">
            <a:extLst>
              <a:ext uri="{FF2B5EF4-FFF2-40B4-BE49-F238E27FC236}">
                <a16:creationId xmlns:a16="http://schemas.microsoft.com/office/drawing/2014/main" id="{22EDEC22-FD5C-0FFE-C050-8275D0170665}"/>
              </a:ext>
            </a:extLst>
          </p:cNvPr>
          <p:cNvSpPr>
            <a:spLocks noGrp="1"/>
          </p:cNvSpPr>
          <p:nvPr>
            <p:ph type="body" idx="1"/>
          </p:nvPr>
        </p:nvSpPr>
        <p:spPr/>
        <p:txBody>
          <a:bodyPr/>
          <a:lstStyle/>
          <a:p>
            <a:pPr>
              <a:defRPr/>
            </a:pPr>
            <a:r>
              <a:rPr lang="en-GB" altLang="en-US" b="1">
                <a:latin typeface="Times"/>
                <a:cs typeface="Times"/>
              </a:rPr>
              <a:t>USE SLIDE AT COMBINED AUTHORITY MAYOR ELECTIONS WITH PCC FUNCTIONS ONLY</a:t>
            </a:r>
            <a:endParaRPr lang="en-US"/>
          </a:p>
          <a:p>
            <a:pPr>
              <a:defRPr/>
            </a:pPr>
            <a:endParaRPr lang="en-GB">
              <a:effectLst>
                <a:glow>
                  <a:srgbClr val="000000"/>
                </a:glow>
                <a:outerShdw sx="0" sy="0">
                  <a:srgbClr val="000000"/>
                </a:outerShdw>
                <a:reflection stA="0" endPos="0" fadeDir="0" sx="0" sy="0"/>
              </a:effectLst>
              <a:cs typeface="Arial" panose="020B0604020202020204" pitchFamily="34" charset="0"/>
            </a:endParaRPr>
          </a:p>
        </p:txBody>
      </p:sp>
      <p:sp>
        <p:nvSpPr>
          <p:cNvPr id="26628" name="Slide Number Placeholder 3">
            <a:extLst>
              <a:ext uri="{FF2B5EF4-FFF2-40B4-BE49-F238E27FC236}">
                <a16:creationId xmlns:a16="http://schemas.microsoft.com/office/drawing/2014/main" id="{F615E090-DD1B-695C-2738-BEDF8D8799EB}"/>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70285A63-C89F-482E-9379-38B0A4B5E585}" type="slidenum">
              <a:rPr lang="en-GB" altLang="en-US"/>
              <a:pPr>
                <a:spcBef>
                  <a:spcPct val="0"/>
                </a:spcBef>
              </a:pPr>
              <a:t>11</a:t>
            </a:fld>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6F55C-5D4B-3484-2AC0-0A296711D8D6}"/>
            </a:ext>
          </a:extLst>
        </p:cNvPr>
        <p:cNvGrpSpPr/>
        <p:nvPr/>
      </p:nvGrpSpPr>
      <p:grpSpPr>
        <a:xfrm>
          <a:off x="0" y="0"/>
          <a:ext cx="0" cy="0"/>
          <a:chOff x="0" y="0"/>
          <a:chExt cx="0" cy="0"/>
        </a:xfrm>
      </p:grpSpPr>
      <p:sp>
        <p:nvSpPr>
          <p:cNvPr id="18434" name="Rectangle 7">
            <a:extLst>
              <a:ext uri="{FF2B5EF4-FFF2-40B4-BE49-F238E27FC236}">
                <a16:creationId xmlns:a16="http://schemas.microsoft.com/office/drawing/2014/main" id="{AC966823-8BDB-D698-A29C-C477306FB07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D36B7AA-23BF-4DE5-80F2-92464524DA1C}" type="slidenum">
              <a:rPr lang="en-GB" altLang="en-US"/>
              <a:pPr>
                <a:spcBef>
                  <a:spcPct val="0"/>
                </a:spcBef>
              </a:pPr>
              <a:t>12</a:t>
            </a:fld>
            <a:endParaRPr lang="en-GB" altLang="en-US"/>
          </a:p>
        </p:txBody>
      </p:sp>
      <p:sp>
        <p:nvSpPr>
          <p:cNvPr id="18435" name="Rectangle 2">
            <a:extLst>
              <a:ext uri="{FF2B5EF4-FFF2-40B4-BE49-F238E27FC236}">
                <a16:creationId xmlns:a16="http://schemas.microsoft.com/office/drawing/2014/main" id="{F7B5A8F7-811B-08B1-241E-97D764EEDA46}"/>
              </a:ext>
            </a:extLst>
          </p:cNvPr>
          <p:cNvSpPr>
            <a:spLocks noGrp="1" noRot="1" noChangeAspect="1" noChangeArrowheads="1" noTextEdit="1"/>
          </p:cNvSpPr>
          <p:nvPr>
            <p:ph type="sldImg"/>
          </p:nvPr>
        </p:nvSpPr>
        <p:spPr/>
      </p:sp>
      <p:sp>
        <p:nvSpPr>
          <p:cNvPr id="18436" name="Rectangle 3">
            <a:extLst>
              <a:ext uri="{FF2B5EF4-FFF2-40B4-BE49-F238E27FC236}">
                <a16:creationId xmlns:a16="http://schemas.microsoft.com/office/drawing/2014/main" id="{3E146F04-4AFE-50C1-6DCE-77932081B229}"/>
              </a:ext>
            </a:extLst>
          </p:cNvPr>
          <p:cNvSpPr>
            <a:spLocks noGrp="1" noChangeArrowheads="1"/>
          </p:cNvSpPr>
          <p:nvPr>
            <p:ph type="body" idx="1"/>
          </p:nvPr>
        </p:nvSpPr>
        <p:spPr>
          <a:noFill/>
        </p:spPr>
        <p:txBody>
          <a:bodyPr/>
          <a:lstStyle/>
          <a:p>
            <a:pPr eaLnBrk="1" hangingPunct="1"/>
            <a:r>
              <a:rPr lang="en-GB" altLang="en-US" b="1" dirty="0">
                <a:solidFill>
                  <a:srgbClr val="FF0000"/>
                </a:solidFill>
                <a:highlight>
                  <a:srgbClr val="FFFF00"/>
                </a:highlight>
              </a:rPr>
              <a:t>USE THIS SLIDE AT COMBINED COUNTY AUTHORITY MAYORAL ONLY</a:t>
            </a:r>
          </a:p>
          <a:p>
            <a:pPr eaLnBrk="1" hangingPunct="1"/>
            <a:endParaRPr lang="en-GB" altLang="en-US" dirty="0">
              <a:solidFill>
                <a:srgbClr val="FF0000"/>
              </a:solidFill>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latin typeface="Times"/>
                <a:cs typeface="Times"/>
              </a:rPr>
              <a:t>You should explain to candidates that to qualify to stand, they must be a British citizen, an eligible Commonwealth citizen, a qualifying EU citizen or an EU citizen with retained rights. The meaning of a qualifying EU citizen or an EU citizen with retained rights is provided in the candidates and agents guidance.</a:t>
            </a:r>
          </a:p>
          <a:p>
            <a:pPr eaLnBrk="1" hangingPunct="1"/>
            <a:endParaRPr lang="en-GB" altLang="en-US" dirty="0">
              <a:solidFill>
                <a:srgbClr val="FF0000"/>
              </a:solidFill>
            </a:endParaRPr>
          </a:p>
          <a:p>
            <a:pPr eaLnBrk="1" hangingPunct="1"/>
            <a:r>
              <a:rPr lang="en-GB" altLang="en-US" dirty="0">
                <a:solidFill>
                  <a:srgbClr val="FF0000"/>
                </a:solidFill>
              </a:rPr>
              <a:t>Explain what ‘qualifying’ means: i.e. someone who has indefinite leave to enter or remain in the UK, or does not require such leave.</a:t>
            </a:r>
          </a:p>
          <a:p>
            <a:pPr eaLnBrk="1" hangingPunct="1"/>
            <a:endParaRPr lang="en-GB" altLang="en-US" dirty="0">
              <a:solidFill>
                <a:srgbClr val="FF0000"/>
              </a:solidFill>
            </a:endParaRPr>
          </a:p>
          <a:p>
            <a:pPr eaLnBrk="1" hangingPunct="1"/>
            <a:r>
              <a:rPr lang="en-GB" altLang="en-US" dirty="0"/>
              <a:t>The qualification to be a registered elector is an on-going qualification that must be satisfied (unless qualified under another criterion stated above) for the duration of the term of office should a candidate be elected.</a:t>
            </a:r>
          </a:p>
          <a:p>
            <a:pPr eaLnBrk="1" hangingPunct="1"/>
            <a:endParaRPr lang="en-GB" altLang="en-US" dirty="0"/>
          </a:p>
          <a:p>
            <a:pPr eaLnBrk="1" hangingPunct="1"/>
            <a:r>
              <a:rPr lang="en-GB" altLang="en-US" dirty="0"/>
              <a:t>Highlight that someone does not need to be in paid employment in order to satisfy the principal/only place of work qualification. </a:t>
            </a:r>
          </a:p>
          <a:p>
            <a:pPr eaLnBrk="1" hangingPunct="1"/>
            <a:endParaRPr lang="en-GB" altLang="en-US" dirty="0">
              <a:solidFill>
                <a:srgbClr val="FF0000"/>
              </a:solidFill>
            </a:endParaRPr>
          </a:p>
          <a:p>
            <a:pPr eaLnBrk="1" hangingPunct="1"/>
            <a:endParaRPr lang="en-GB" altLang="en-US" dirty="0"/>
          </a:p>
        </p:txBody>
      </p:sp>
    </p:spTree>
    <p:extLst>
      <p:ext uri="{BB962C8B-B14F-4D97-AF65-F5344CB8AC3E}">
        <p14:creationId xmlns:p14="http://schemas.microsoft.com/office/powerpoint/2010/main" val="1006662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7E3FD-8130-577F-AA69-D71419DCA2E3}"/>
            </a:ext>
          </a:extLst>
        </p:cNvPr>
        <p:cNvGrpSpPr/>
        <p:nvPr/>
      </p:nvGrpSpPr>
      <p:grpSpPr>
        <a:xfrm>
          <a:off x="0" y="0"/>
          <a:ext cx="0" cy="0"/>
          <a:chOff x="0" y="0"/>
          <a:chExt cx="0" cy="0"/>
        </a:xfrm>
      </p:grpSpPr>
      <p:sp>
        <p:nvSpPr>
          <p:cNvPr id="20482" name="Rectangle 7">
            <a:extLst>
              <a:ext uri="{FF2B5EF4-FFF2-40B4-BE49-F238E27FC236}">
                <a16:creationId xmlns:a16="http://schemas.microsoft.com/office/drawing/2014/main" id="{57F61200-8DD3-0D2E-6B6C-9490D1F8DF23}"/>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4EAE7668-7A7E-4CDC-B7E8-570903E74380}" type="slidenum">
              <a:rPr lang="en-GB" altLang="en-US"/>
              <a:pPr>
                <a:spcBef>
                  <a:spcPct val="0"/>
                </a:spcBef>
              </a:pPr>
              <a:t>13</a:t>
            </a:fld>
            <a:endParaRPr lang="en-GB" altLang="en-US"/>
          </a:p>
        </p:txBody>
      </p:sp>
      <p:sp>
        <p:nvSpPr>
          <p:cNvPr id="20483" name="Rectangle 2">
            <a:extLst>
              <a:ext uri="{FF2B5EF4-FFF2-40B4-BE49-F238E27FC236}">
                <a16:creationId xmlns:a16="http://schemas.microsoft.com/office/drawing/2014/main" id="{747A4205-AE83-5D00-2272-1A2FB6E7BF15}"/>
              </a:ext>
            </a:extLst>
          </p:cNvPr>
          <p:cNvSpPr>
            <a:spLocks noGrp="1" noRot="1" noChangeAspect="1" noChangeArrowheads="1" noTextEdit="1"/>
          </p:cNvSpPr>
          <p:nvPr>
            <p:ph type="sldImg"/>
          </p:nvPr>
        </p:nvSpPr>
        <p:spPr/>
      </p:sp>
      <p:sp>
        <p:nvSpPr>
          <p:cNvPr id="20484" name="Rectangle 3">
            <a:extLst>
              <a:ext uri="{FF2B5EF4-FFF2-40B4-BE49-F238E27FC236}">
                <a16:creationId xmlns:a16="http://schemas.microsoft.com/office/drawing/2014/main" id="{5ED128D9-D9DB-6D76-AC8E-72FD7ED7DED8}"/>
              </a:ext>
            </a:extLst>
          </p:cNvPr>
          <p:cNvSpPr>
            <a:spLocks noGrp="1" noChangeArrowheads="1"/>
          </p:cNvSpPr>
          <p:nvPr>
            <p:ph type="body" idx="1"/>
          </p:nvPr>
        </p:nvSpPr>
        <p:spPr>
          <a:noFill/>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b="1" dirty="0">
                <a:solidFill>
                  <a:srgbClr val="FF0000"/>
                </a:solidFill>
                <a:highlight>
                  <a:srgbClr val="FFFF00"/>
                </a:highlight>
              </a:rPr>
              <a:t>USE THIS SLIDE AT COMBINED COUNTY AUTHORITY MAYORAL ONLY</a:t>
            </a:r>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altLang="en-US" b="1" dirty="0">
                <a:latin typeface="Times"/>
                <a:cs typeface="Times"/>
              </a:rPr>
              <a:t>Emphasise this list is NOT comprehensive. </a:t>
            </a:r>
            <a:r>
              <a:rPr lang="en-GB" altLang="en-US" dirty="0">
                <a:latin typeface="Times"/>
                <a:cs typeface="Times"/>
              </a:rPr>
              <a:t>Candidates should read "What you need to know before you stand" in the Commission’s guidance for further information on disqualifications: </a:t>
            </a:r>
            <a:r>
              <a:rPr lang="en-GB" dirty="0">
                <a:latin typeface="Times"/>
                <a:cs typeface="Times"/>
              </a:rPr>
              <a:t>https://www.electoralcommission.org.uk/guidance-candidates-and-agents-combined-county-authority-mayoral-elections/what-you-need-know-you-stand-a-candidate</a:t>
            </a:r>
          </a:p>
          <a:p>
            <a:endParaRPr lang="en-GB" altLang="en-US" dirty="0"/>
          </a:p>
          <a:p>
            <a:r>
              <a:rPr lang="en-GB" altLang="en-US" dirty="0">
                <a:latin typeface="Times"/>
                <a:cs typeface="Times"/>
              </a:rPr>
              <a:t>Explain ‘constituent council’: a county council that is within the combined county authority area, or a unitary district council that is within the combined county authority area.</a:t>
            </a: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County Area Returning Officer will not be able to confirm whether or not candidates are disqualified.</a:t>
            </a:r>
            <a:endParaRPr lang="en-GB" altLang="en-US" dirty="0">
              <a:latin typeface="Times"/>
              <a:cs typeface="Times"/>
            </a:endParaRPr>
          </a:p>
        </p:txBody>
      </p:sp>
    </p:spTree>
    <p:extLst>
      <p:ext uri="{BB962C8B-B14F-4D97-AF65-F5344CB8AC3E}">
        <p14:creationId xmlns:p14="http://schemas.microsoft.com/office/powerpoint/2010/main" val="1396008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EBE26-CBB9-5657-5459-ACE5F8958DF3}"/>
            </a:ext>
          </a:extLst>
        </p:cNvPr>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36F49EC3-65A9-DEAB-0369-021CE25FE9B6}"/>
              </a:ext>
            </a:extLst>
          </p:cNvPr>
          <p:cNvSpPr>
            <a:spLocks noGrp="1" noRot="1" noChangeAspect="1" noTextEdit="1"/>
          </p:cNvSpPr>
          <p:nvPr>
            <p:ph type="sldImg"/>
          </p:nvPr>
        </p:nvSpPr>
        <p:spPr/>
      </p:sp>
      <p:sp>
        <p:nvSpPr>
          <p:cNvPr id="22531" name="Notes Placeholder 2">
            <a:extLst>
              <a:ext uri="{FF2B5EF4-FFF2-40B4-BE49-F238E27FC236}">
                <a16:creationId xmlns:a16="http://schemas.microsoft.com/office/drawing/2014/main" id="{0E13EB58-2BF2-A6F0-ABCF-87ADB37B6611}"/>
              </a:ext>
            </a:extLst>
          </p:cNvPr>
          <p:cNvSpPr>
            <a:spLocks noGrp="1"/>
          </p:cNvSpPr>
          <p:nvPr>
            <p:ph type="body" idx="1"/>
          </p:nvPr>
        </p:nvSpPr>
        <p:spPr>
          <a:noFill/>
        </p:spPr>
        <p:txBody>
          <a:bodyPr/>
          <a:lstStyle/>
          <a:p>
            <a:r>
              <a:rPr lang="en-US" altLang="en-US" sz="1800" b="1"/>
              <a:t>USE THIS SLIDE AT COMBINED COUNTY AUTHORITY MAYOR ONLY</a:t>
            </a:r>
          </a:p>
        </p:txBody>
      </p:sp>
      <p:sp>
        <p:nvSpPr>
          <p:cNvPr id="22532" name="Slide Number Placeholder 3">
            <a:extLst>
              <a:ext uri="{FF2B5EF4-FFF2-40B4-BE49-F238E27FC236}">
                <a16:creationId xmlns:a16="http://schemas.microsoft.com/office/drawing/2014/main" id="{A2CEB291-0E42-5580-5B38-2D4B8B458880}"/>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8180672C-8377-4898-86FB-22ED8B0240DC}" type="slidenum">
              <a:rPr lang="en-GB" altLang="en-US"/>
              <a:pPr>
                <a:spcBef>
                  <a:spcPct val="0"/>
                </a:spcBef>
              </a:pPr>
              <a:t>14</a:t>
            </a:fld>
            <a:endParaRPr lang="en-GB" altLang="en-US"/>
          </a:p>
        </p:txBody>
      </p:sp>
    </p:spTree>
    <p:extLst>
      <p:ext uri="{BB962C8B-B14F-4D97-AF65-F5344CB8AC3E}">
        <p14:creationId xmlns:p14="http://schemas.microsoft.com/office/powerpoint/2010/main" val="2208046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DCBEB-8F54-5397-C8ED-61951B91BB0E}"/>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6096C414-EDB3-1A70-B63A-AC63F54ACF83}"/>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941A131-EFE5-499C-9DAA-BCB0F3B5F1ED}" type="slidenum">
              <a:rPr lang="en-GB" altLang="en-US"/>
              <a:pPr>
                <a:spcBef>
                  <a:spcPct val="0"/>
                </a:spcBef>
              </a:pPr>
              <a:t>15</a:t>
            </a:fld>
            <a:endParaRPr lang="en-GB" altLang="en-US"/>
          </a:p>
        </p:txBody>
      </p:sp>
      <p:sp>
        <p:nvSpPr>
          <p:cNvPr id="24579" name="Rectangle 2">
            <a:extLst>
              <a:ext uri="{FF2B5EF4-FFF2-40B4-BE49-F238E27FC236}">
                <a16:creationId xmlns:a16="http://schemas.microsoft.com/office/drawing/2014/main" id="{B5F8AAAE-F74D-C4AB-3799-4F73AD0191DC}"/>
              </a:ext>
            </a:extLst>
          </p:cNvPr>
          <p:cNvSpPr>
            <a:spLocks noGrp="1" noRot="1" noChangeAspect="1" noChangeArrowheads="1" noTextEdit="1"/>
          </p:cNvSpPr>
          <p:nvPr>
            <p:ph type="sldImg"/>
          </p:nvPr>
        </p:nvSpPr>
        <p:spPr/>
      </p:sp>
      <p:sp>
        <p:nvSpPr>
          <p:cNvPr id="24580" name="Rectangle 3">
            <a:extLst>
              <a:ext uri="{FF2B5EF4-FFF2-40B4-BE49-F238E27FC236}">
                <a16:creationId xmlns:a16="http://schemas.microsoft.com/office/drawing/2014/main" id="{5AA01084-5DB6-26EE-C4B3-2D5EBAC56ED6}"/>
              </a:ext>
            </a:extLst>
          </p:cNvPr>
          <p:cNvSpPr>
            <a:spLocks noGrp="1" noChangeArrowheads="1"/>
          </p:cNvSpPr>
          <p:nvPr>
            <p:ph type="body" idx="1"/>
          </p:nvPr>
        </p:nvSpPr>
        <p:spPr>
          <a:noFill/>
        </p:spPr>
        <p:txBody>
          <a:bodyPr/>
          <a:lstStyle/>
          <a:p>
            <a:r>
              <a:rPr lang="en-GB" altLang="en-US" b="1" dirty="0">
                <a:latin typeface="Times"/>
                <a:cs typeface="Times"/>
              </a:rPr>
              <a:t>USE SLIDE AT COMBINED COUNTY AUTHORITY MAYOR ELECTIONS WITH PCC FUNCTIONS ONLY</a:t>
            </a:r>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b="1" dirty="0">
                <a:latin typeface="Times"/>
                <a:cs typeface="Times"/>
              </a:rPr>
              <a:t>Emphasise this list is NOT comprehensive. </a:t>
            </a:r>
            <a:r>
              <a:rPr lang="en-GB" dirty="0">
                <a:latin typeface="Times"/>
                <a:cs typeface="Times"/>
              </a:rPr>
              <a:t>Candidates should read "What you need to know before you stand" in the Commission’s guidance for further information on disqualifications: https://www.electoralcommission.org.uk/guidance-candidates-and-agents-combined-county-authority-mayoral-elections/what-you-need-know-you-stand-a-candidate </a:t>
            </a:r>
          </a:p>
          <a:p>
            <a:endParaRPr lang="en-GB" altLang="en-US" dirty="0"/>
          </a:p>
          <a:p>
            <a:r>
              <a:rPr lang="en-GB" altLang="en-US" dirty="0">
                <a:latin typeface="Times"/>
                <a:cs typeface="Times"/>
              </a:rPr>
              <a:t>Explain ‘constituent council’: a county council that is within the combined county authority area, or a unitary district council that is within the combined county authority area.</a:t>
            </a:r>
          </a:p>
          <a:p>
            <a:endParaRPr lang="en-GB" altLang="en-US" dirty="0"/>
          </a:p>
          <a:p>
            <a:r>
              <a:rPr lang="en-GB" altLang="en-US" dirty="0">
                <a:latin typeface="Times"/>
                <a:cs typeface="Times"/>
              </a:rPr>
              <a:t>The disqualification on the grounds of having been convicted of an imprisonable offence </a:t>
            </a:r>
            <a:r>
              <a:rPr lang="en-US" altLang="en-US" dirty="0">
                <a:latin typeface="Times"/>
                <a:cs typeface="Times"/>
              </a:rPr>
              <a:t>applies even where the candidate was not actually imprisoned for that offence, or the conviction has been spent</a:t>
            </a:r>
            <a:endParaRPr lang="en-GB" altLang="en-US" dirty="0">
              <a:latin typeface="Times"/>
              <a:cs typeface="Times"/>
            </a:endParaRP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Area Returning Officer will not be able to confirm whether or not candidates are disqualified.</a:t>
            </a:r>
            <a:endParaRPr lang="en-GB" altLang="en-US" dirty="0">
              <a:latin typeface="Times"/>
              <a:cs typeface="Times"/>
            </a:endParaRPr>
          </a:p>
        </p:txBody>
      </p:sp>
    </p:spTree>
    <p:extLst>
      <p:ext uri="{BB962C8B-B14F-4D97-AF65-F5344CB8AC3E}">
        <p14:creationId xmlns:p14="http://schemas.microsoft.com/office/powerpoint/2010/main" val="23064394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E550E-794B-6AA0-F035-F800EB7FF721}"/>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5946DC87-249A-3026-6B3B-A4CB04B09EDF}"/>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941A131-EFE5-499C-9DAA-BCB0F3B5F1ED}" type="slidenum">
              <a:rPr lang="en-GB" altLang="en-US"/>
              <a:pPr>
                <a:spcBef>
                  <a:spcPct val="0"/>
                </a:spcBef>
              </a:pPr>
              <a:t>16</a:t>
            </a:fld>
            <a:endParaRPr lang="en-GB" altLang="en-US"/>
          </a:p>
        </p:txBody>
      </p:sp>
      <p:sp>
        <p:nvSpPr>
          <p:cNvPr id="24579" name="Rectangle 2">
            <a:extLst>
              <a:ext uri="{FF2B5EF4-FFF2-40B4-BE49-F238E27FC236}">
                <a16:creationId xmlns:a16="http://schemas.microsoft.com/office/drawing/2014/main" id="{9B74CF19-DED8-A264-D184-9D8CDE94C4D8}"/>
              </a:ext>
            </a:extLst>
          </p:cNvPr>
          <p:cNvSpPr>
            <a:spLocks noGrp="1" noRot="1" noChangeAspect="1" noChangeArrowheads="1" noTextEdit="1"/>
          </p:cNvSpPr>
          <p:nvPr>
            <p:ph type="sldImg"/>
          </p:nvPr>
        </p:nvSpPr>
        <p:spPr/>
      </p:sp>
      <p:sp>
        <p:nvSpPr>
          <p:cNvPr id="24580" name="Rectangle 3">
            <a:extLst>
              <a:ext uri="{FF2B5EF4-FFF2-40B4-BE49-F238E27FC236}">
                <a16:creationId xmlns:a16="http://schemas.microsoft.com/office/drawing/2014/main" id="{CD3A5C93-74AA-A867-5729-D0E882CD7B6C}"/>
              </a:ext>
            </a:extLst>
          </p:cNvPr>
          <p:cNvSpPr>
            <a:spLocks noGrp="1" noChangeArrowheads="1"/>
          </p:cNvSpPr>
          <p:nvPr>
            <p:ph type="body" idx="1"/>
          </p:nvPr>
        </p:nvSpPr>
        <p:spPr>
          <a:noFill/>
        </p:spPr>
        <p:txBody>
          <a:bodyPr/>
          <a:lstStyle/>
          <a:p>
            <a:r>
              <a:rPr lang="en-GB" altLang="en-US" b="1" dirty="0">
                <a:latin typeface="Times"/>
                <a:cs typeface="Times"/>
              </a:rPr>
              <a:t>USE SLIDE AT COMBINED COUNTY AUTHORITY MAYOR ELECTIONS WITH PCC FUNCTIONS ONLY</a:t>
            </a:r>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b="1" dirty="0">
                <a:latin typeface="Times"/>
                <a:cs typeface="Times"/>
              </a:rPr>
              <a:t>Emphasise this list is NOT comprehensive. </a:t>
            </a:r>
            <a:r>
              <a:rPr lang="en-GB" dirty="0">
                <a:latin typeface="Times"/>
                <a:cs typeface="Times"/>
              </a:rPr>
              <a:t>Candidates should read "What you need to know before you stand" in the Commission’s guidance for further information on disqualifications: https://www.electoralcommission.org.uk/guidance-candidates-and-agents-combined-county-authority-mayoral-elections/what-you-need-know-you-stand-a-candidate</a:t>
            </a:r>
          </a:p>
          <a:p>
            <a:endParaRPr lang="en-GB" altLang="en-US" dirty="0"/>
          </a:p>
          <a:p>
            <a:r>
              <a:rPr lang="en-GB" altLang="en-US" dirty="0">
                <a:latin typeface="Times"/>
                <a:cs typeface="Times"/>
              </a:rPr>
              <a:t>Explain ‘constituent council’: a county council that is within the combined authority area, or a district council that is within the combined authority area.</a:t>
            </a:r>
          </a:p>
          <a:p>
            <a:endParaRPr lang="en-GB" altLang="en-US" dirty="0"/>
          </a:p>
          <a:p>
            <a:r>
              <a:rPr lang="en-GB" altLang="en-US" dirty="0">
                <a:latin typeface="Times"/>
                <a:cs typeface="Times"/>
              </a:rPr>
              <a:t>The disqualification on the grounds of having been convicted of an imprisonable offence </a:t>
            </a:r>
            <a:r>
              <a:rPr lang="en-US" altLang="en-US" dirty="0">
                <a:latin typeface="Times"/>
                <a:cs typeface="Times"/>
              </a:rPr>
              <a:t>applies even where the candidate was not actually imprisoned for that offence, or the conviction has been spent</a:t>
            </a:r>
            <a:endParaRPr lang="en-GB" altLang="en-US" dirty="0">
              <a:latin typeface="Times"/>
              <a:cs typeface="Times"/>
            </a:endParaRP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Area Returning Officer will not be able to confirm whether or not candidates are disqualified.</a:t>
            </a:r>
            <a:endParaRPr lang="en-GB" altLang="en-US" dirty="0">
              <a:latin typeface="Times"/>
              <a:cs typeface="Times"/>
            </a:endParaRPr>
          </a:p>
        </p:txBody>
      </p:sp>
    </p:spTree>
    <p:extLst>
      <p:ext uri="{BB962C8B-B14F-4D97-AF65-F5344CB8AC3E}">
        <p14:creationId xmlns:p14="http://schemas.microsoft.com/office/powerpoint/2010/main" val="7602764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C6F09-6535-7735-6D51-843DC2329A3A}"/>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11278050-8495-04EC-46F1-56B9DF7FCE3C}"/>
              </a:ext>
            </a:extLst>
          </p:cNvPr>
          <p:cNvSpPr>
            <a:spLocks noGrp="1" noRot="1" noChangeAspect="1" noTextEdit="1"/>
          </p:cNvSpPr>
          <p:nvPr>
            <p:ph type="sldImg"/>
          </p:nvPr>
        </p:nvSpPr>
        <p:spPr/>
      </p:sp>
      <p:sp>
        <p:nvSpPr>
          <p:cNvPr id="57347" name="Notes Placeholder 2">
            <a:extLst>
              <a:ext uri="{FF2B5EF4-FFF2-40B4-BE49-F238E27FC236}">
                <a16:creationId xmlns:a16="http://schemas.microsoft.com/office/drawing/2014/main" id="{7BB6A5C2-0A24-2B07-595C-D62159C2A355}"/>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b="1">
                <a:latin typeface="Times"/>
                <a:cs typeface="Times"/>
              </a:rPr>
              <a:t>USE SLIDE AT COMBINED COUNTY AUTHORITY MAYOR ELECTIONS WITH PCC FUNCTIONS ONLY</a:t>
            </a:r>
          </a:p>
          <a:p>
            <a:pPr>
              <a:defRPr/>
            </a:pPr>
            <a:endParaRPr lang="en-GB">
              <a:effectLst>
                <a:glow>
                  <a:srgbClr val="000000"/>
                </a:glow>
                <a:outerShdw sx="0" sy="0">
                  <a:srgbClr val="000000"/>
                </a:outerShdw>
                <a:reflection stA="0" endPos="0" fadeDir="0" sx="0" sy="0"/>
              </a:effectLst>
              <a:cs typeface="Arial" panose="020B0604020202020204" pitchFamily="34" charset="0"/>
            </a:endParaRPr>
          </a:p>
        </p:txBody>
      </p:sp>
      <p:sp>
        <p:nvSpPr>
          <p:cNvPr id="26628" name="Slide Number Placeholder 3">
            <a:extLst>
              <a:ext uri="{FF2B5EF4-FFF2-40B4-BE49-F238E27FC236}">
                <a16:creationId xmlns:a16="http://schemas.microsoft.com/office/drawing/2014/main" id="{6F761BBB-3BA8-66F2-8686-CE3AAD86A843}"/>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70285A63-C89F-482E-9379-38B0A4B5E585}" type="slidenum">
              <a:rPr lang="en-GB" altLang="en-US"/>
              <a:pPr>
                <a:spcBef>
                  <a:spcPct val="0"/>
                </a:spcBef>
              </a:pPr>
              <a:t>17</a:t>
            </a:fld>
            <a:endParaRPr lang="en-GB" altLang="en-US"/>
          </a:p>
        </p:txBody>
      </p:sp>
    </p:spTree>
    <p:extLst>
      <p:ext uri="{BB962C8B-B14F-4D97-AF65-F5344CB8AC3E}">
        <p14:creationId xmlns:p14="http://schemas.microsoft.com/office/powerpoint/2010/main" val="24103862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E44A8DD9-DBB7-87E2-4DEA-AA231430119F}"/>
              </a:ext>
            </a:extLst>
          </p:cNvPr>
          <p:cNvSpPr>
            <a:spLocks noGrp="1" noRot="1" noChangeAspect="1" noTextEdit="1"/>
          </p:cNvSpPr>
          <p:nvPr>
            <p:ph type="sldImg"/>
          </p:nvPr>
        </p:nvSpPr>
        <p:spPr/>
      </p:sp>
      <p:sp>
        <p:nvSpPr>
          <p:cNvPr id="28675" name="Notes Placeholder 2">
            <a:extLst>
              <a:ext uri="{FF2B5EF4-FFF2-40B4-BE49-F238E27FC236}">
                <a16:creationId xmlns:a16="http://schemas.microsoft.com/office/drawing/2014/main" id="{F61F10C0-6BBB-7E9A-5839-7F337A685BA6}"/>
              </a:ext>
            </a:extLst>
          </p:cNvPr>
          <p:cNvSpPr>
            <a:spLocks noGrp="1"/>
          </p:cNvSpPr>
          <p:nvPr>
            <p:ph type="body" idx="1"/>
          </p:nvPr>
        </p:nvSpPr>
        <p:spPr>
          <a:noFill/>
        </p:spPr>
        <p:txBody>
          <a:bodyPr/>
          <a:lstStyle/>
          <a:p>
            <a:r>
              <a:rPr lang="en-GB" altLang="en-US"/>
              <a:t>Nomination guidance and forms can be found on the Electoral Commission’s website.</a:t>
            </a:r>
          </a:p>
          <a:p>
            <a:endParaRPr lang="en-GB" altLang="en-US"/>
          </a:p>
          <a:p>
            <a:r>
              <a:rPr lang="en-GB" altLang="en-US"/>
              <a:t>Highlight deadline can’t be moved.</a:t>
            </a:r>
          </a:p>
          <a:p>
            <a:endParaRPr lang="en-GB" altLang="en-US"/>
          </a:p>
        </p:txBody>
      </p:sp>
      <p:sp>
        <p:nvSpPr>
          <p:cNvPr id="28676" name="Slide Number Placeholder 3">
            <a:extLst>
              <a:ext uri="{FF2B5EF4-FFF2-40B4-BE49-F238E27FC236}">
                <a16:creationId xmlns:a16="http://schemas.microsoft.com/office/drawing/2014/main" id="{F6FF126C-AC7F-8F3B-2929-53186952BE6E}"/>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08DA5566-4BD3-4A12-B949-86DA215FEF29}" type="slidenum">
              <a:rPr lang="en-GB" altLang="en-US"/>
              <a:pPr>
                <a:spcBef>
                  <a:spcPct val="0"/>
                </a:spcBef>
              </a:pPr>
              <a:t>18</a:t>
            </a:fld>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745DD0EA-9AB4-3243-FF04-085AB622FB0A}"/>
              </a:ext>
            </a:extLst>
          </p:cNvPr>
          <p:cNvSpPr>
            <a:spLocks noGrp="1" noRot="1" noChangeAspect="1" noTextEdit="1"/>
          </p:cNvSpPr>
          <p:nvPr>
            <p:ph type="sldImg"/>
          </p:nvPr>
        </p:nvSpPr>
        <p:spPr/>
      </p:sp>
      <p:sp>
        <p:nvSpPr>
          <p:cNvPr id="32771" name="Notes Placeholder 2">
            <a:extLst>
              <a:ext uri="{FF2B5EF4-FFF2-40B4-BE49-F238E27FC236}">
                <a16:creationId xmlns:a16="http://schemas.microsoft.com/office/drawing/2014/main" id="{A4B0B6DE-6227-9FCB-4C76-E98B6DDED6EA}"/>
              </a:ext>
            </a:extLst>
          </p:cNvPr>
          <p:cNvSpPr>
            <a:spLocks noGrp="1"/>
          </p:cNvSpPr>
          <p:nvPr>
            <p:ph type="body" idx="1"/>
          </p:nvPr>
        </p:nvSpPr>
        <p:spPr>
          <a:noFill/>
        </p:spPr>
        <p:txBody>
          <a:bodyPr/>
          <a:lstStyle/>
          <a:p>
            <a:r>
              <a:rPr lang="en-GB" altLang="en-US"/>
              <a:t>Highlight additional methods of payment</a:t>
            </a:r>
          </a:p>
        </p:txBody>
      </p:sp>
      <p:sp>
        <p:nvSpPr>
          <p:cNvPr id="32772" name="Slide Number Placeholder 3">
            <a:extLst>
              <a:ext uri="{FF2B5EF4-FFF2-40B4-BE49-F238E27FC236}">
                <a16:creationId xmlns:a16="http://schemas.microsoft.com/office/drawing/2014/main" id="{0D7C47A0-A55B-29AE-C705-D1647414890A}"/>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D5076DB8-51D8-4820-BDE0-84C50611F525}" type="slidenum">
              <a:rPr lang="en-GB" altLang="en-US"/>
              <a:pPr>
                <a:spcBef>
                  <a:spcPct val="0"/>
                </a:spcBef>
              </a:pPr>
              <a:t>19</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52B3B4A4-FFB2-31CE-A11F-7909C53C4AE3}"/>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30198983-B594-46D1-98EB-91B860AB4577}" type="slidenum">
              <a:rPr lang="en-GB" altLang="en-US"/>
              <a:pPr>
                <a:spcBef>
                  <a:spcPct val="0"/>
                </a:spcBef>
              </a:pPr>
              <a:t>2</a:t>
            </a:fld>
            <a:endParaRPr lang="en-GB" altLang="en-US"/>
          </a:p>
        </p:txBody>
      </p:sp>
      <p:sp>
        <p:nvSpPr>
          <p:cNvPr id="8195" name="Rectangle 2">
            <a:extLst>
              <a:ext uri="{FF2B5EF4-FFF2-40B4-BE49-F238E27FC236}">
                <a16:creationId xmlns:a16="http://schemas.microsoft.com/office/drawing/2014/main" id="{570E92E5-EE47-22C8-63D5-277EEC33A42D}"/>
              </a:ext>
            </a:extLst>
          </p:cNvPr>
          <p:cNvSpPr>
            <a:spLocks noGrp="1" noRot="1" noChangeAspect="1" noChangeArrowheads="1" noTextEdit="1"/>
          </p:cNvSpPr>
          <p:nvPr>
            <p:ph type="sldImg"/>
          </p:nvPr>
        </p:nvSpPr>
        <p:spPr>
          <a:solidFill>
            <a:srgbClr val="FFFFFF"/>
          </a:solidFill>
        </p:spPr>
      </p:sp>
      <p:sp>
        <p:nvSpPr>
          <p:cNvPr id="8196" name="Rectangle 3">
            <a:extLst>
              <a:ext uri="{FF2B5EF4-FFF2-40B4-BE49-F238E27FC236}">
                <a16:creationId xmlns:a16="http://schemas.microsoft.com/office/drawing/2014/main" id="{C4B412E4-B804-1FB8-B3D2-CA4335A4AE92}"/>
              </a:ext>
            </a:extLst>
          </p:cNvPr>
          <p:cNvSpPr>
            <a:spLocks noGrp="1" noChangeArrowheads="1"/>
          </p:cNvSpPr>
          <p:nvPr>
            <p:ph type="body" idx="1"/>
          </p:nvPr>
        </p:nvSpPr>
        <p:spPr>
          <a:solidFill>
            <a:srgbClr val="FFFFFF"/>
          </a:solidFill>
          <a:ln>
            <a:solidFill>
              <a:srgbClr val="000000"/>
            </a:solidFill>
            <a:miter lim="800000"/>
          </a:ln>
        </p:spPr>
        <p:txBody>
          <a:bodyPr/>
          <a:lstStyle/>
          <a:p>
            <a:r>
              <a:rPr lang="en-GB" dirty="0">
                <a:latin typeface="Times"/>
                <a:cs typeface="Times"/>
              </a:rPr>
              <a:t>EC guidance for candidates and agents is now in HTML format. It can be found here: https://www.electoralcommission.org.uk/guidance-candidates-and-agents-combined-authority-mayoral-elections and</a:t>
            </a:r>
          </a:p>
          <a:p>
            <a:r>
              <a:rPr lang="en-GB" dirty="0">
                <a:latin typeface="Times"/>
                <a:cs typeface="Times"/>
              </a:rPr>
              <a:t>https://www.electoralcommission.org.uk/guidance-candidates-and-agents-combined-county-authority-mayoral-elections</a:t>
            </a:r>
          </a:p>
          <a:p>
            <a:endParaRPr lang="en-GB" dirty="0">
              <a:latin typeface="Times"/>
              <a:cs typeface="Times"/>
            </a:endParaRPr>
          </a:p>
          <a:p>
            <a:r>
              <a:rPr lang="en-GB" dirty="0"/>
              <a:t>The code of conduct is also now published in HTML and can be found here: </a:t>
            </a:r>
            <a:r>
              <a:rPr lang="en-GB" dirty="0">
                <a:hlinkClick r:id="rId3"/>
              </a:rPr>
              <a:t>https://www.electoralcommission.org.uk/code-conduct-campaigners-uk-parliamentary-general-elections-great-britain-local-elections-England</a:t>
            </a:r>
            <a:endParaRPr lang="en-US" dirty="0"/>
          </a:p>
          <a:p>
            <a:endParaRPr lang="en-GB" dirty="0"/>
          </a:p>
          <a:p>
            <a:r>
              <a:rPr lang="en-US" dirty="0">
                <a:latin typeface="Times"/>
                <a:cs typeface="Times"/>
              </a:rPr>
              <a:t>Indicate to any candidates and agents present that if they have saved the old PDFs versions of the guidance that they should disregard these and ensure they refer to the HTML guidance, as this will be more up to date.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F7FE3311-4006-1CFB-4300-968048A77B76}"/>
              </a:ext>
            </a:extLst>
          </p:cNvPr>
          <p:cNvSpPr>
            <a:spLocks noGrp="1" noRot="1" noChangeAspect="1" noTextEdit="1"/>
          </p:cNvSpPr>
          <p:nvPr>
            <p:ph type="sldImg"/>
          </p:nvPr>
        </p:nvSpPr>
        <p:spPr/>
      </p:sp>
      <p:sp>
        <p:nvSpPr>
          <p:cNvPr id="30723" name="Notes Placeholder 2">
            <a:extLst>
              <a:ext uri="{FF2B5EF4-FFF2-40B4-BE49-F238E27FC236}">
                <a16:creationId xmlns:a16="http://schemas.microsoft.com/office/drawing/2014/main" id="{E9A55A3E-0771-EB4E-C561-CCD997A2A27B}"/>
              </a:ext>
            </a:extLst>
          </p:cNvPr>
          <p:cNvSpPr>
            <a:spLocks noGrp="1"/>
          </p:cNvSpPr>
          <p:nvPr>
            <p:ph type="body" idx="1"/>
          </p:nvPr>
        </p:nvSpPr>
        <p:spPr>
          <a:noFill/>
        </p:spPr>
        <p:txBody>
          <a:bodyPr/>
          <a:lstStyle/>
          <a:p>
            <a:r>
              <a:rPr lang="en-US" altLang="en-US">
                <a:latin typeface="Times"/>
                <a:cs typeface="Times"/>
              </a:rPr>
              <a:t>Remind the candidates or agents that they must make sure the form is completed correctly. Take time to complete it and use the Commission’s guidance. Arrange for an informal check.</a:t>
            </a:r>
          </a:p>
          <a:p>
            <a:endParaRPr lang="en-US" altLang="en-US"/>
          </a:p>
          <a:p>
            <a:r>
              <a:rPr lang="en-GB" altLang="en-US">
                <a:latin typeface="Times"/>
                <a:cs typeface="Times"/>
              </a:rPr>
              <a:t>The nomination form, home address form and consent to nomination must be delivered by hand and cannot be submitted by post, fax, e-mail or other electronic means. The certificate of authorisation and the emblem request form may be submitted by post, but may not be submitted by fax, e-mail or other electronic means. </a:t>
            </a:r>
            <a:endParaRPr lang="en-GB" altLang="en-US">
              <a:cs typeface="Times"/>
            </a:endParaRPr>
          </a:p>
          <a:p>
            <a:endParaRPr lang="en-GB" altLang="en-US"/>
          </a:p>
          <a:p>
            <a:r>
              <a:rPr lang="en-US" altLang="en-US" b="1">
                <a:latin typeface="Times"/>
                <a:cs typeface="Times"/>
              </a:rPr>
              <a:t>Remind the candidates or agents that the rules regarding the submission of nomination papers has not changed</a:t>
            </a:r>
          </a:p>
          <a:p>
            <a:endParaRPr lang="en-US" altLang="en-US">
              <a:solidFill>
                <a:srgbClr val="FF0000"/>
              </a:solidFill>
            </a:endParaRPr>
          </a:p>
          <a:p>
            <a:r>
              <a:rPr lang="en-US" altLang="en-US">
                <a:solidFill>
                  <a:srgbClr val="FF0000"/>
                </a:solidFill>
                <a:latin typeface="Times"/>
                <a:cs typeface="Times"/>
              </a:rPr>
              <a:t>No restrictions on who can deliver the nomination papers but should be candidate/agent or someone they trust.</a:t>
            </a:r>
          </a:p>
          <a:p>
            <a:endParaRPr lang="en-US" altLang="en-US">
              <a:solidFill>
                <a:srgbClr val="FF0000"/>
              </a:solidFill>
            </a:endParaRPr>
          </a:p>
          <a:p>
            <a:endParaRPr lang="en-US" altLang="en-US">
              <a:solidFill>
                <a:srgbClr val="FF0000"/>
              </a:solidFill>
            </a:endParaRPr>
          </a:p>
          <a:p>
            <a:endParaRPr lang="en-GB" altLang="en-US"/>
          </a:p>
        </p:txBody>
      </p:sp>
      <p:sp>
        <p:nvSpPr>
          <p:cNvPr id="30724" name="Slide Number Placeholder 3">
            <a:extLst>
              <a:ext uri="{FF2B5EF4-FFF2-40B4-BE49-F238E27FC236}">
                <a16:creationId xmlns:a16="http://schemas.microsoft.com/office/drawing/2014/main" id="{FC12F382-52EB-774D-A98B-7BD6D7C117FF}"/>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7F1D6F90-5521-4FC3-B4F3-AB2172435D13}" type="slidenum">
              <a:rPr lang="en-GB" altLang="en-US"/>
              <a:pPr>
                <a:spcBef>
                  <a:spcPct val="0"/>
                </a:spcBef>
              </a:pPr>
              <a:t>20</a:t>
            </a:fld>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82D5DEFF-9745-2DA4-CCA9-577C74C375A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1ADA84BC-9A67-41A6-80F0-3B88F9504545}" type="slidenum">
              <a:rPr lang="en-GB" altLang="en-US"/>
              <a:pPr>
                <a:spcBef>
                  <a:spcPct val="0"/>
                </a:spcBef>
              </a:pPr>
              <a:t>21</a:t>
            </a:fld>
            <a:endParaRPr lang="en-GB" altLang="en-US"/>
          </a:p>
        </p:txBody>
      </p:sp>
      <p:sp>
        <p:nvSpPr>
          <p:cNvPr id="34819" name="Rectangle 2">
            <a:extLst>
              <a:ext uri="{FF2B5EF4-FFF2-40B4-BE49-F238E27FC236}">
                <a16:creationId xmlns:a16="http://schemas.microsoft.com/office/drawing/2014/main" id="{D17CE6BD-9B78-E6E9-3596-89A7621C50B8}"/>
              </a:ext>
            </a:extLst>
          </p:cNvPr>
          <p:cNvSpPr>
            <a:spLocks noGrp="1" noRot="1" noChangeAspect="1" noChangeArrowheads="1" noTextEdit="1"/>
          </p:cNvSpPr>
          <p:nvPr>
            <p:ph type="sldImg"/>
          </p:nvPr>
        </p:nvSpPr>
        <p:spPr>
          <a:xfrm>
            <a:off x="854075" y="744538"/>
            <a:ext cx="4960938" cy="3722687"/>
          </a:xfrm>
        </p:spPr>
      </p:sp>
      <p:sp>
        <p:nvSpPr>
          <p:cNvPr id="34820" name="Rectangle 3">
            <a:extLst>
              <a:ext uri="{FF2B5EF4-FFF2-40B4-BE49-F238E27FC236}">
                <a16:creationId xmlns:a16="http://schemas.microsoft.com/office/drawing/2014/main" id="{F1B597E1-276E-FE22-2A4E-3D1CFE3F9E2D}"/>
              </a:ext>
            </a:extLst>
          </p:cNvPr>
          <p:cNvSpPr>
            <a:spLocks noGrp="1" noChangeArrowheads="1"/>
          </p:cNvSpPr>
          <p:nvPr>
            <p:ph type="body" idx="1"/>
          </p:nvPr>
        </p:nvSpPr>
        <p:spPr/>
        <p:txBody>
          <a:bodyPr/>
          <a:lstStyle/>
          <a:p>
            <a:pPr>
              <a:defRPr/>
            </a:pPr>
            <a:r>
              <a:rPr lang="en-GB" dirty="0">
                <a:latin typeface="Times"/>
                <a:cs typeface="Times"/>
              </a:rPr>
              <a:t>Commonly used forename and surname if used are the only names shown on official notices and ballot papers. Use of commonly used name section is optional, so that even if you are commonly known by another name, you may leave this blank and stand under your actual name.</a:t>
            </a:r>
            <a:endParaRPr lang="en-US" dirty="0">
              <a:latin typeface="Times"/>
              <a:cs typeface="Times"/>
            </a:endParaRPr>
          </a:p>
          <a:p>
            <a:pPr>
              <a:defRPr/>
            </a:pPr>
            <a:endParaRPr lang="en-GB" dirty="0"/>
          </a:p>
          <a:p>
            <a:pPr>
              <a:defRPr/>
            </a:pPr>
            <a:r>
              <a:rPr lang="en-GB" dirty="0">
                <a:latin typeface="Times"/>
                <a:cs typeface="Times"/>
              </a:rPr>
              <a:t>If a candidate commonly uses a surname or forename that is different from any other surname or forename they have, or uses one or more of their forenames or surname in a different way from the way they are stated on the nomination form, the candidate may use them as a commonly used name. </a:t>
            </a:r>
          </a:p>
          <a:p>
            <a:pPr>
              <a:defRPr/>
            </a:pPr>
            <a:endParaRPr lang="en-GB" dirty="0"/>
          </a:p>
          <a:p>
            <a:pPr>
              <a:defRPr/>
            </a:pPr>
            <a:r>
              <a:rPr lang="en-GB" dirty="0">
                <a:latin typeface="Times"/>
                <a:cs typeface="Times"/>
              </a:rPr>
              <a:t>Need to make sure that the description/party name written on the nomination form matches the description on the certificate of authorisation and that this matches the description/party name as registered with the Commission.</a:t>
            </a:r>
            <a:endParaRPr lang="en-US" dirty="0">
              <a:latin typeface="Times"/>
              <a:cs typeface="Times"/>
            </a:endParaRPr>
          </a:p>
          <a:p>
            <a:pPr>
              <a:defRPr/>
            </a:pPr>
            <a:endParaRPr lang="en-GB" dirty="0"/>
          </a:p>
          <a:p>
            <a:pPr>
              <a:defRPr/>
            </a:pPr>
            <a:endParaRPr lang="en-GB" dirty="0">
              <a:latin typeface="Times"/>
              <a:cs typeface="Times"/>
            </a:endParaRPr>
          </a:p>
          <a:p>
            <a:pPr eaLnBrk="1" hangingPunct="1">
              <a:defRPr/>
            </a:pPr>
            <a:endParaRPr lang="en-GB" altLang="en-US" dirty="0"/>
          </a:p>
          <a:p>
            <a:pPr eaLnBrk="1" hangingPunct="1">
              <a:defRPr/>
            </a:pPr>
            <a:endParaRPr lang="en-GB"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A3EF7C4A-8532-B15A-9F7C-76AB293559B7}"/>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3291CF7F-2AA6-42B6-AC91-169EB6BD384F}" type="slidenum">
              <a:rPr lang="en-GB" altLang="en-US"/>
              <a:pPr>
                <a:spcBef>
                  <a:spcPct val="0"/>
                </a:spcBef>
              </a:pPr>
              <a:t>22</a:t>
            </a:fld>
            <a:endParaRPr lang="en-GB" altLang="en-US"/>
          </a:p>
        </p:txBody>
      </p:sp>
      <p:sp>
        <p:nvSpPr>
          <p:cNvPr id="36867" name="Rectangle 2">
            <a:extLst>
              <a:ext uri="{FF2B5EF4-FFF2-40B4-BE49-F238E27FC236}">
                <a16:creationId xmlns:a16="http://schemas.microsoft.com/office/drawing/2014/main" id="{7A183E5B-F633-44C6-6525-9F40B78184B1}"/>
              </a:ext>
            </a:extLst>
          </p:cNvPr>
          <p:cNvSpPr>
            <a:spLocks noGrp="1" noRot="1" noChangeAspect="1" noChangeArrowheads="1" noTextEdit="1"/>
          </p:cNvSpPr>
          <p:nvPr>
            <p:ph type="sldImg"/>
          </p:nvPr>
        </p:nvSpPr>
        <p:spPr>
          <a:xfrm>
            <a:off x="854075" y="744538"/>
            <a:ext cx="4960938" cy="3722687"/>
          </a:xfrm>
        </p:spPr>
      </p:sp>
      <p:sp>
        <p:nvSpPr>
          <p:cNvPr id="36868" name="Rectangle 3">
            <a:extLst>
              <a:ext uri="{FF2B5EF4-FFF2-40B4-BE49-F238E27FC236}">
                <a16:creationId xmlns:a16="http://schemas.microsoft.com/office/drawing/2014/main" id="{2C37AD51-3886-DC69-66EA-7A16AF1E3752}"/>
              </a:ext>
            </a:extLst>
          </p:cNvPr>
          <p:cNvSpPr>
            <a:spLocks noGrp="1" noChangeArrowheads="1"/>
          </p:cNvSpPr>
          <p:nvPr>
            <p:ph type="body" idx="1"/>
          </p:nvPr>
        </p:nvSpPr>
        <p:spPr>
          <a:noFill/>
        </p:spPr>
        <p:txBody>
          <a:bodyPr/>
          <a:lstStyle/>
          <a:p>
            <a:pPr eaLnBrk="1" hangingPunct="1"/>
            <a:r>
              <a:rPr lang="en-GB" altLang="en-US">
                <a:latin typeface="Times"/>
                <a:cs typeface="Times"/>
              </a:rPr>
              <a:t>The subscribers must be registered in the register of local government electors for register for a constituent council on the last day for the publication of notice of election.</a:t>
            </a:r>
          </a:p>
          <a:p>
            <a:pPr eaLnBrk="1" hangingPunct="1"/>
            <a:endParaRPr lang="en-GB" altLang="en-US"/>
          </a:p>
          <a:p>
            <a:r>
              <a:rPr lang="en-GB" altLang="en-US">
                <a:latin typeface="Times"/>
                <a:cs typeface="Times"/>
              </a:rPr>
              <a:t>Ensure that C&amp;A are aware of the requirements of GDPR. Candidates will need to check that subscribers are aware of what their personal data will be used for.</a:t>
            </a:r>
          </a:p>
          <a:p>
            <a:pPr eaLnBrk="1" hangingPunct="1"/>
            <a:endParaRPr lang="en-GB" altLang="en-US"/>
          </a:p>
          <a:p>
            <a:pPr eaLnBrk="1" hangingPunct="1"/>
            <a:endParaRPr lang="en-US" altLang="en-US"/>
          </a:p>
          <a:p>
            <a:pPr eaLnBrk="1" hangingPunct="1"/>
            <a:endParaRPr lang="en-GB" altLang="en-US"/>
          </a:p>
          <a:p>
            <a:pPr eaLnBrk="1" hangingPunct="1"/>
            <a:endParaRPr lang="en-GB" altLang="en-US"/>
          </a:p>
          <a:p>
            <a:pPr eaLnBrk="1" hangingPunct="1"/>
            <a:endParaRPr lang="en-GB" altLang="en-US"/>
          </a:p>
          <a:p>
            <a:pPr eaLnBrk="1" hangingPunct="1"/>
            <a:endParaRPr lang="en-GB" altLang="en-US"/>
          </a:p>
          <a:p>
            <a:pPr eaLnBrk="1" hangingPunct="1"/>
            <a:endParaRPr lang="en-GB" altLang="en-US"/>
          </a:p>
          <a:p>
            <a:pPr eaLnBrk="1" hangingPunct="1"/>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7DFC9310-C312-12C2-5ECA-8E947CFFF51A}"/>
              </a:ext>
            </a:extLst>
          </p:cNvPr>
          <p:cNvSpPr>
            <a:spLocks noGrp="1" noRot="1" noChangeAspect="1" noTextEdit="1"/>
          </p:cNvSpPr>
          <p:nvPr>
            <p:ph type="sldImg"/>
          </p:nvPr>
        </p:nvSpPr>
        <p:spPr/>
      </p:sp>
      <p:sp>
        <p:nvSpPr>
          <p:cNvPr id="38915" name="Notes Placeholder 2">
            <a:extLst>
              <a:ext uri="{FF2B5EF4-FFF2-40B4-BE49-F238E27FC236}">
                <a16:creationId xmlns:a16="http://schemas.microsoft.com/office/drawing/2014/main" id="{94782B26-C984-5A76-BD1C-D24845A28086}"/>
              </a:ext>
            </a:extLst>
          </p:cNvPr>
          <p:cNvSpPr>
            <a:spLocks noGrp="1"/>
          </p:cNvSpPr>
          <p:nvPr>
            <p:ph type="body" idx="1"/>
          </p:nvPr>
        </p:nvSpPr>
        <p:spPr>
          <a:noFill/>
        </p:spPr>
        <p:txBody>
          <a:bodyPr/>
          <a:lstStyle/>
          <a:p>
            <a:r>
              <a:rPr lang="en-GB">
                <a:latin typeface="Times"/>
                <a:cs typeface="Times"/>
              </a:rPr>
              <a:t>On the home address form the candidate must state their full name and home address.</a:t>
            </a:r>
          </a:p>
          <a:p>
            <a:endParaRPr lang="en-GB">
              <a:latin typeface="Times"/>
              <a:cs typeface="Times"/>
            </a:endParaRPr>
          </a:p>
          <a:p>
            <a:r>
              <a:rPr lang="en-GB">
                <a:latin typeface="Times"/>
                <a:cs typeface="Times"/>
              </a:rPr>
              <a:t>A candidate may choose not to have their home address published on the ballot paper and statement of persons nominated. </a:t>
            </a:r>
            <a:endParaRPr lang="en-US">
              <a:latin typeface="Times"/>
              <a:cs typeface="Times"/>
            </a:endParaRPr>
          </a:p>
          <a:p>
            <a:pPr lvl="1"/>
            <a:endParaRPr lang="en-GB"/>
          </a:p>
          <a:p>
            <a:r>
              <a:rPr lang="en-GB">
                <a:latin typeface="Times"/>
                <a:cs typeface="Times"/>
              </a:rPr>
              <a:t>If the candidate chooses not to have their home address published on the ballot paper or statement of persons nominated, they must complete and sign Part 2 of the Home address form, confirming the electoral area they are registered in.  The electoral area can be any constituency, division or ward contained within the combined authority area.  If the candidate chooses not to make their home address public, the electoral area they state will appear on the ballot paper and statement of persons nominated instead.</a:t>
            </a:r>
          </a:p>
        </p:txBody>
      </p:sp>
      <p:sp>
        <p:nvSpPr>
          <p:cNvPr id="38916" name="Slide Number Placeholder 3">
            <a:extLst>
              <a:ext uri="{FF2B5EF4-FFF2-40B4-BE49-F238E27FC236}">
                <a16:creationId xmlns:a16="http://schemas.microsoft.com/office/drawing/2014/main" id="{B7CA6511-3052-0E95-27A7-B729A5853C10}"/>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ED67A02E-9C95-40D9-A3C5-FA58488BE816}" type="slidenum">
              <a:rPr lang="en-GB" altLang="en-US"/>
              <a:pPr>
                <a:spcBef>
                  <a:spcPct val="0"/>
                </a:spcBef>
              </a:pPr>
              <a:t>23</a:t>
            </a:fld>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AA062250-EDA6-CCFD-AC7D-F199EA40A4B0}"/>
              </a:ext>
            </a:extLst>
          </p:cNvPr>
          <p:cNvSpPr>
            <a:spLocks noGrp="1" noRot="1" noChangeAspect="1" noTextEdit="1"/>
          </p:cNvSpPr>
          <p:nvPr>
            <p:ph type="sldImg"/>
          </p:nvPr>
        </p:nvSpPr>
        <p:spPr/>
      </p:sp>
      <p:sp>
        <p:nvSpPr>
          <p:cNvPr id="40963" name="Notes Placeholder 2">
            <a:extLst>
              <a:ext uri="{FF2B5EF4-FFF2-40B4-BE49-F238E27FC236}">
                <a16:creationId xmlns:a16="http://schemas.microsoft.com/office/drawing/2014/main" id="{E4A38DF0-7512-9850-AB40-DDC7BE4CAFB9}"/>
              </a:ext>
            </a:extLst>
          </p:cNvPr>
          <p:cNvSpPr>
            <a:spLocks noGrp="1"/>
          </p:cNvSpPr>
          <p:nvPr>
            <p:ph type="body" idx="1"/>
          </p:nvPr>
        </p:nvSpPr>
        <p:spPr>
          <a:noFill/>
        </p:spPr>
        <p:txBody>
          <a:bodyPr/>
          <a:lstStyle/>
          <a:p>
            <a:r>
              <a:rPr lang="en-GB" altLang="en-US">
                <a:solidFill>
                  <a:srgbClr val="92D050"/>
                </a:solidFill>
              </a:rPr>
              <a:t>The name of the ‘relevant area’ in which your home address is situated (if you home address is in the UK)</a:t>
            </a:r>
          </a:p>
          <a:p>
            <a:endParaRPr lang="en-GB" altLang="en-US" b="1"/>
          </a:p>
          <a:p>
            <a:r>
              <a:rPr lang="en-GB" altLang="en-US" b="1"/>
              <a:t>For home addresses in England</a:t>
            </a:r>
            <a:r>
              <a:rPr lang="en-GB" altLang="en-US"/>
              <a:t>:</a:t>
            </a:r>
          </a:p>
          <a:p>
            <a:pPr lvl="1"/>
            <a:r>
              <a:rPr lang="en-GB" altLang="en-US"/>
              <a:t>if the address is within a district for which there is a district council, that district;</a:t>
            </a:r>
          </a:p>
          <a:p>
            <a:pPr lvl="1"/>
            <a:r>
              <a:rPr lang="en-GB" altLang="en-US"/>
              <a:t>if the address is within a county in which there are no districts with councils, that county;</a:t>
            </a:r>
          </a:p>
          <a:p>
            <a:pPr lvl="1"/>
            <a:r>
              <a:rPr lang="en-GB" altLang="en-US"/>
              <a:t>if the address is within a London borough, that London borough;</a:t>
            </a:r>
          </a:p>
          <a:p>
            <a:pPr lvl="1"/>
            <a:r>
              <a:rPr lang="en-GB" altLang="en-US"/>
              <a:t>if the address is within the City of London (including the Inner and Middle Temples), the City of London; and</a:t>
            </a:r>
          </a:p>
          <a:p>
            <a:pPr lvl="1"/>
            <a:r>
              <a:rPr lang="en-GB" altLang="en-US"/>
              <a:t>if the address is within the Isles of Scilly, the Isles of Scilly</a:t>
            </a:r>
            <a:r>
              <a:rPr lang="en-GB" altLang="en-US" b="1"/>
              <a:t> </a:t>
            </a:r>
            <a:endParaRPr lang="en-GB" altLang="en-US"/>
          </a:p>
          <a:p>
            <a:r>
              <a:rPr lang="en-GB" altLang="en-US" b="1"/>
              <a:t>For home addresses in Wales:</a:t>
            </a:r>
            <a:endParaRPr lang="en-GB" altLang="en-US"/>
          </a:p>
          <a:p>
            <a:pPr lvl="1"/>
            <a:r>
              <a:rPr lang="en-GB" altLang="en-US"/>
              <a:t>if the address is within a county, that county;</a:t>
            </a:r>
          </a:p>
          <a:p>
            <a:pPr lvl="1"/>
            <a:r>
              <a:rPr lang="en-GB" altLang="en-US"/>
              <a:t>if the address is within a county borough, that county borough</a:t>
            </a:r>
          </a:p>
          <a:p>
            <a:r>
              <a:rPr lang="en-GB" altLang="en-US" b="1"/>
              <a:t>For home addresses in Scotland:</a:t>
            </a:r>
            <a:endParaRPr lang="en-GB" altLang="en-US"/>
          </a:p>
          <a:p>
            <a:pPr lvl="1"/>
            <a:r>
              <a:rPr lang="en-GB" altLang="en-US"/>
              <a:t>the local government area in which the address is situated</a:t>
            </a:r>
          </a:p>
          <a:p>
            <a:r>
              <a:rPr lang="en-GB" altLang="en-US" b="1"/>
              <a:t>For home addresses in Northern Ireland:</a:t>
            </a:r>
            <a:endParaRPr lang="en-GB" altLang="en-US"/>
          </a:p>
          <a:p>
            <a:pPr lvl="1"/>
            <a:r>
              <a:rPr lang="en-GB" altLang="en-US"/>
              <a:t>the local government district in which the address is situated</a:t>
            </a:r>
          </a:p>
          <a:p>
            <a:endParaRPr lang="en-GB" altLang="en-US" b="1">
              <a:solidFill>
                <a:srgbClr val="92D050"/>
              </a:solidFill>
            </a:endParaRPr>
          </a:p>
          <a:p>
            <a:endParaRPr lang="en-GB" altLang="en-US"/>
          </a:p>
          <a:p>
            <a:endParaRPr lang="en-GB" altLang="en-US"/>
          </a:p>
        </p:txBody>
      </p:sp>
      <p:sp>
        <p:nvSpPr>
          <p:cNvPr id="40964" name="Slide Number Placeholder 3">
            <a:extLst>
              <a:ext uri="{FF2B5EF4-FFF2-40B4-BE49-F238E27FC236}">
                <a16:creationId xmlns:a16="http://schemas.microsoft.com/office/drawing/2014/main" id="{A3F4CD19-6B3E-6F53-7E92-627A8FBF3087}"/>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F36C91DB-2C0E-4935-AA7F-C2B8BF3042F9}" type="slidenum">
              <a:rPr lang="en-GB" altLang="en-US"/>
              <a:pPr>
                <a:spcBef>
                  <a:spcPct val="0"/>
                </a:spcBef>
              </a:pPr>
              <a:t>24</a:t>
            </a:fld>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C841C20B-2282-931B-C98C-37E8E4C54902}"/>
              </a:ext>
            </a:extLst>
          </p:cNvPr>
          <p:cNvSpPr>
            <a:spLocks noGrp="1" noRot="1" noChangeAspect="1" noTextEdit="1"/>
          </p:cNvSpPr>
          <p:nvPr>
            <p:ph type="sldImg"/>
          </p:nvPr>
        </p:nvSpPr>
        <p:spPr/>
      </p:sp>
      <p:sp>
        <p:nvSpPr>
          <p:cNvPr id="43011" name="Notes Placeholder 2">
            <a:extLst>
              <a:ext uri="{FF2B5EF4-FFF2-40B4-BE49-F238E27FC236}">
                <a16:creationId xmlns:a16="http://schemas.microsoft.com/office/drawing/2014/main" id="{7015615F-9CBF-7D89-EFE8-3ED02F061107}"/>
              </a:ext>
            </a:extLst>
          </p:cNvPr>
          <p:cNvSpPr>
            <a:spLocks noGrp="1"/>
          </p:cNvSpPr>
          <p:nvPr>
            <p:ph type="body" idx="1"/>
          </p:nvPr>
        </p:nvSpPr>
        <p:spPr>
          <a:noFill/>
        </p:spPr>
        <p:txBody>
          <a:bodyPr/>
          <a:lstStyle/>
          <a:p>
            <a:pPr eaLnBrk="1" hangingPunct="1"/>
            <a:r>
              <a:rPr lang="en-GB" altLang="en-US">
                <a:latin typeface="Times"/>
                <a:cs typeface="Times"/>
              </a:rPr>
              <a:t>Advise people that if they qualify under more than one qualification it is good practice to use them all in case any become invalid once they have become elected.  </a:t>
            </a:r>
            <a:endParaRPr lang="en-GB" altLang="en-US"/>
          </a:p>
          <a:p>
            <a:pPr eaLnBrk="1" hangingPunct="1"/>
            <a:endParaRPr lang="en-GB" altLang="en-US"/>
          </a:p>
          <a:p>
            <a:pPr eaLnBrk="1" hangingPunct="1"/>
            <a:r>
              <a:rPr lang="en-GB" altLang="en-US">
                <a:latin typeface="Times"/>
                <a:cs typeface="Times"/>
              </a:rPr>
              <a:t>The candidate’s signature must be witnessed and the witness must sign the form. The witness should be the same person who details you give on your home address form </a:t>
            </a:r>
            <a:endParaRPr lang="en-GB" altLang="en-US">
              <a:cs typeface="Times"/>
            </a:endParaRPr>
          </a:p>
          <a:p>
            <a:pPr eaLnBrk="1" hangingPunct="1"/>
            <a:endParaRPr lang="en-GB" altLang="en-US"/>
          </a:p>
          <a:p>
            <a:r>
              <a:rPr lang="en-GB" altLang="en-US">
                <a:latin typeface="Times"/>
                <a:cs typeface="Times"/>
              </a:rPr>
              <a:t>Highlight that candidates </a:t>
            </a:r>
            <a:r>
              <a:rPr lang="en-GB" altLang="en-US" b="1">
                <a:latin typeface="Times"/>
                <a:cs typeface="Times"/>
              </a:rPr>
              <a:t>must not </a:t>
            </a:r>
            <a:r>
              <a:rPr lang="en-GB" altLang="en-US">
                <a:latin typeface="Times"/>
                <a:cs typeface="Times"/>
              </a:rPr>
              <a:t>sign the form if they are not qualified to stand. Point to Commission’s guidance for candidates and agents (www.electoralcommission.org.uk). </a:t>
            </a:r>
            <a:endParaRPr lang="en-GB" altLang="en-US">
              <a:cs typeface="Times"/>
            </a:endParaRPr>
          </a:p>
          <a:p>
            <a:endParaRPr lang="en-GB" altLang="en-US"/>
          </a:p>
          <a:p>
            <a:r>
              <a:rPr lang="en-GB" altLang="en-US">
                <a:latin typeface="Times"/>
                <a:cs typeface="Times"/>
              </a:rPr>
              <a:t>You must not sign the consent form earlier than one calendar month before the deadline for submitting your nomination papers</a:t>
            </a:r>
          </a:p>
          <a:p>
            <a:endParaRPr lang="en-GB" altLang="en-US"/>
          </a:p>
          <a:p>
            <a:endParaRPr lang="en-GB" altLang="en-US"/>
          </a:p>
          <a:p>
            <a:endParaRPr lang="en-GB" altLang="en-US"/>
          </a:p>
          <a:p>
            <a:endParaRPr lang="en-GB" altLang="en-US"/>
          </a:p>
        </p:txBody>
      </p:sp>
      <p:sp>
        <p:nvSpPr>
          <p:cNvPr id="43012" name="Slide Number Placeholder 3">
            <a:extLst>
              <a:ext uri="{FF2B5EF4-FFF2-40B4-BE49-F238E27FC236}">
                <a16:creationId xmlns:a16="http://schemas.microsoft.com/office/drawing/2014/main" id="{71E0B8BB-FDBC-9BC6-76EB-0689B36AA5CB}"/>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07F63AE9-D152-4B0B-AE43-27D8441444A5}" type="slidenum">
              <a:rPr lang="en-GB" altLang="en-US"/>
              <a:pPr>
                <a:spcBef>
                  <a:spcPct val="0"/>
                </a:spcBef>
              </a:pPr>
              <a:t>25</a:t>
            </a:fld>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6607A0ED-93DE-ECCB-5E76-3307495AF9E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A220D256-6005-4F22-AF04-4773DD46F644}" type="slidenum">
              <a:rPr lang="en-GB" altLang="en-US"/>
              <a:pPr>
                <a:spcBef>
                  <a:spcPct val="0"/>
                </a:spcBef>
              </a:pPr>
              <a:t>26</a:t>
            </a:fld>
            <a:endParaRPr lang="en-GB" altLang="en-US"/>
          </a:p>
        </p:txBody>
      </p:sp>
      <p:sp>
        <p:nvSpPr>
          <p:cNvPr id="45059" name="Rectangle 2">
            <a:extLst>
              <a:ext uri="{FF2B5EF4-FFF2-40B4-BE49-F238E27FC236}">
                <a16:creationId xmlns:a16="http://schemas.microsoft.com/office/drawing/2014/main" id="{4439ADEA-7A7B-ACEB-F198-EE2F47257279}"/>
              </a:ext>
            </a:extLst>
          </p:cNvPr>
          <p:cNvSpPr>
            <a:spLocks noGrp="1" noRot="1" noChangeAspect="1" noChangeArrowheads="1" noTextEdit="1"/>
          </p:cNvSpPr>
          <p:nvPr>
            <p:ph type="sldImg"/>
          </p:nvPr>
        </p:nvSpPr>
        <p:spPr/>
      </p:sp>
      <p:sp>
        <p:nvSpPr>
          <p:cNvPr id="45060" name="Rectangle 3">
            <a:extLst>
              <a:ext uri="{FF2B5EF4-FFF2-40B4-BE49-F238E27FC236}">
                <a16:creationId xmlns:a16="http://schemas.microsoft.com/office/drawing/2014/main" id="{6ACB0ABD-8B9C-672C-54A5-81EF873BBCEC}"/>
              </a:ext>
            </a:extLst>
          </p:cNvPr>
          <p:cNvSpPr>
            <a:spLocks noGrp="1" noChangeArrowheads="1"/>
          </p:cNvSpPr>
          <p:nvPr>
            <p:ph type="body" idx="1"/>
          </p:nvPr>
        </p:nvSpPr>
        <p:spPr>
          <a:noFill/>
        </p:spPr>
        <p:txBody>
          <a:bodyPr/>
          <a:lstStyle/>
          <a:p>
            <a:pPr eaLnBrk="1" hangingPunct="1"/>
            <a:r>
              <a:rPr lang="en-GB" altLang="en-US"/>
              <a:t>If the ‘certificate of authorisation’ allows a particular description or the party name to be used then those are the only descriptions that can be used by the candidate.</a:t>
            </a:r>
          </a:p>
          <a:p>
            <a:pPr eaLnBrk="1" hangingPunct="1"/>
            <a:endParaRPr lang="en-GB" altLang="en-US"/>
          </a:p>
          <a:p>
            <a:pPr eaLnBrk="1" hangingPunct="1"/>
            <a:r>
              <a:rPr lang="en-GB" altLang="en-US"/>
              <a:t>If the certificate allows the candidate to choose, they must choose either the party name or a description registered with the Electoral Commission. Party names and descriptions are on the Commission website and must match exactly. </a:t>
            </a:r>
            <a:r>
              <a:rPr lang="en-US" altLang="en-US"/>
              <a:t>No alteration is permitted.</a:t>
            </a:r>
          </a:p>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23E44E6D-3443-7B7A-17AC-3D8F3F3B2932}"/>
              </a:ext>
            </a:extLst>
          </p:cNvPr>
          <p:cNvSpPr>
            <a:spLocks noGrp="1" noRot="1" noChangeAspect="1" noTextEdit="1"/>
          </p:cNvSpPr>
          <p:nvPr>
            <p:ph type="sldImg"/>
          </p:nvPr>
        </p:nvSpPr>
        <p:spPr/>
      </p:sp>
      <p:sp>
        <p:nvSpPr>
          <p:cNvPr id="47107" name="Notes Placeholder 2">
            <a:extLst>
              <a:ext uri="{FF2B5EF4-FFF2-40B4-BE49-F238E27FC236}">
                <a16:creationId xmlns:a16="http://schemas.microsoft.com/office/drawing/2014/main" id="{7B8EA60B-6030-20B9-CA13-AABC507CEA99}"/>
              </a:ext>
            </a:extLst>
          </p:cNvPr>
          <p:cNvSpPr>
            <a:spLocks noGrp="1"/>
          </p:cNvSpPr>
          <p:nvPr>
            <p:ph type="body" idx="1"/>
          </p:nvPr>
        </p:nvSpPr>
        <p:spPr>
          <a:noFill/>
        </p:spPr>
        <p:txBody>
          <a:bodyPr/>
          <a:lstStyle/>
          <a:p>
            <a:r>
              <a:rPr lang="en-GB" altLang="en-US"/>
              <a:t>Candidates who use a party description can have an emblem. Candidate must ask for it themselves and there is a form that can be used. Should refer to the Commission’s register of political parties for the list of emblems.</a:t>
            </a:r>
          </a:p>
          <a:p>
            <a:endParaRPr lang="en-GB" altLang="en-US"/>
          </a:p>
        </p:txBody>
      </p:sp>
      <p:sp>
        <p:nvSpPr>
          <p:cNvPr id="47108" name="Slide Number Placeholder 3">
            <a:extLst>
              <a:ext uri="{FF2B5EF4-FFF2-40B4-BE49-F238E27FC236}">
                <a16:creationId xmlns:a16="http://schemas.microsoft.com/office/drawing/2014/main" id="{80806DDF-A53B-CCF0-783F-BCFEFE2EAA0D}"/>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FC9B9A84-B2C9-4FEF-B2E1-72382DAE5EE5}" type="slidenum">
              <a:rPr lang="en-GB" altLang="en-US"/>
              <a:pPr>
                <a:spcBef>
                  <a:spcPct val="0"/>
                </a:spcBef>
              </a:pPr>
              <a:t>27</a:t>
            </a:fld>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16BD37DD-82E9-F012-464A-16E5D66D45DA}"/>
              </a:ext>
            </a:extLst>
          </p:cNvPr>
          <p:cNvSpPr>
            <a:spLocks noGrp="1" noRot="1" noChangeAspect="1" noTextEdit="1"/>
          </p:cNvSpPr>
          <p:nvPr>
            <p:ph type="sldImg"/>
          </p:nvPr>
        </p:nvSpPr>
        <p:spPr/>
      </p:sp>
      <p:sp>
        <p:nvSpPr>
          <p:cNvPr id="49155" name="Notes Placeholder 2">
            <a:extLst>
              <a:ext uri="{FF2B5EF4-FFF2-40B4-BE49-F238E27FC236}">
                <a16:creationId xmlns:a16="http://schemas.microsoft.com/office/drawing/2014/main" id="{38934942-4A69-27F4-5366-2F76B8481802}"/>
              </a:ext>
            </a:extLst>
          </p:cNvPr>
          <p:cNvSpPr>
            <a:spLocks noGrp="1"/>
          </p:cNvSpPr>
          <p:nvPr>
            <p:ph type="body" idx="1"/>
          </p:nvPr>
        </p:nvSpPr>
        <p:spPr>
          <a:noFill/>
        </p:spPr>
        <p:txBody>
          <a:bodyPr/>
          <a:lstStyle/>
          <a:p>
            <a:r>
              <a:rPr lang="en-US" altLang="en-US"/>
              <a:t>Registered joint descriptions are listed on the Electoral Commission website. Joint candidates must have a certificate of authorisation from each of the parties who have registered the description.</a:t>
            </a:r>
          </a:p>
        </p:txBody>
      </p:sp>
      <p:sp>
        <p:nvSpPr>
          <p:cNvPr id="49156" name="Slide Number Placeholder 3">
            <a:extLst>
              <a:ext uri="{FF2B5EF4-FFF2-40B4-BE49-F238E27FC236}">
                <a16:creationId xmlns:a16="http://schemas.microsoft.com/office/drawing/2014/main" id="{8E0026B1-5614-D177-775F-A749C6AC5584}"/>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FD0E5093-E432-418E-AFDC-5CD3633DCD0C}" type="slidenum">
              <a:rPr lang="en-GB" altLang="en-US"/>
              <a:pPr>
                <a:spcBef>
                  <a:spcPct val="0"/>
                </a:spcBef>
              </a:pPr>
              <a:t>28</a:t>
            </a:fld>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D500DB2B-8FB9-CCBC-B30F-0BF25C73253C}"/>
              </a:ext>
            </a:extLst>
          </p:cNvPr>
          <p:cNvSpPr>
            <a:spLocks noGrp="1" noRot="1" noChangeAspect="1" noTextEdit="1"/>
          </p:cNvSpPr>
          <p:nvPr>
            <p:ph type="sldImg"/>
          </p:nvPr>
        </p:nvSpPr>
        <p:spPr/>
      </p:sp>
      <p:sp>
        <p:nvSpPr>
          <p:cNvPr id="51203" name="Notes Placeholder 2">
            <a:extLst>
              <a:ext uri="{FF2B5EF4-FFF2-40B4-BE49-F238E27FC236}">
                <a16:creationId xmlns:a16="http://schemas.microsoft.com/office/drawing/2014/main" id="{CD832977-8AB4-0DC4-2F9E-E7ECB9EC5EEC}"/>
              </a:ext>
            </a:extLst>
          </p:cNvPr>
          <p:cNvSpPr>
            <a:spLocks noGrp="1"/>
          </p:cNvSpPr>
          <p:nvPr>
            <p:ph type="body" idx="1"/>
          </p:nvPr>
        </p:nvSpPr>
        <p:spPr>
          <a:noFill/>
        </p:spPr>
        <p:txBody>
          <a:bodyPr/>
          <a:lstStyle/>
          <a:p>
            <a:r>
              <a:rPr lang="en-GB" altLang="en-US" dirty="0">
                <a:latin typeface="Times"/>
                <a:cs typeface="Times"/>
              </a:rPr>
              <a:t>Booklet is delivered to every elector in the combined authority area. Point to the Commission’s guidance for further information: </a:t>
            </a:r>
            <a:r>
              <a:rPr lang="en-GB" dirty="0">
                <a:latin typeface="Times"/>
                <a:cs typeface="Times"/>
              </a:rPr>
              <a:t>https://www.electoralcommission.org.uk/guidance-candidates-and-agents-combined-authority-mayoral-elections/campaigning/your-election-address</a:t>
            </a:r>
          </a:p>
          <a:p>
            <a:endParaRPr lang="en-GB" altLang="en-US" dirty="0"/>
          </a:p>
          <a:p>
            <a:r>
              <a:rPr lang="en-GB" altLang="en-US" dirty="0"/>
              <a:t>https://www.electoralcommission.org.uk/guidance-candidates-and-agents-combined-county-authority-mayoral-elections/campaigning/your-election-address</a:t>
            </a:r>
          </a:p>
          <a:p>
            <a:endParaRPr lang="en-GB" altLang="en-US" dirty="0"/>
          </a:p>
          <a:p>
            <a:r>
              <a:rPr lang="en-GB" altLang="en-US" dirty="0">
                <a:latin typeface="Times"/>
                <a:cs typeface="Times"/>
              </a:rPr>
              <a:t>The address must comply with the CARO/CCARO's requirements </a:t>
            </a:r>
            <a:r>
              <a:rPr lang="en-GB" altLang="en-US" dirty="0">
                <a:solidFill>
                  <a:srgbClr val="FF0000"/>
                </a:solidFill>
                <a:latin typeface="Times"/>
                <a:cs typeface="Times"/>
              </a:rPr>
              <a:t>[clarify CARO/CCARO requirements] and </a:t>
            </a:r>
            <a:r>
              <a:rPr lang="en-GB" altLang="en-US" dirty="0">
                <a:latin typeface="Times"/>
                <a:cs typeface="Times"/>
              </a:rPr>
              <a:t>contain a statement confirming that it has been prepared by the election agent</a:t>
            </a:r>
          </a:p>
          <a:p>
            <a:r>
              <a:rPr lang="en-GB" altLang="en-US" dirty="0">
                <a:latin typeface="Times"/>
                <a:cs typeface="Times"/>
              </a:rPr>
              <a:t>• the name and address of the election agent</a:t>
            </a:r>
          </a:p>
          <a:p>
            <a:r>
              <a:rPr lang="en-GB" altLang="en-US" b="1" dirty="0">
                <a:latin typeface="Times"/>
                <a:cs typeface="Times"/>
              </a:rPr>
              <a:t>• </a:t>
            </a:r>
            <a:r>
              <a:rPr lang="en-GB" altLang="en-US" dirty="0">
                <a:solidFill>
                  <a:srgbClr val="0094C6"/>
                </a:solidFill>
                <a:latin typeface="Times"/>
                <a:cs typeface="Times"/>
              </a:rPr>
              <a:t>the candidate’s name and address or if the candidate has requested not to make their home address public, the relevant electoral area must be included instead </a:t>
            </a:r>
            <a:r>
              <a:rPr lang="en-GB" altLang="en-US" dirty="0">
                <a:latin typeface="Times"/>
                <a:cs typeface="Times"/>
              </a:rPr>
              <a:t>of their address</a:t>
            </a:r>
          </a:p>
          <a:p>
            <a:endParaRPr lang="en-GB" altLang="en-US" dirty="0"/>
          </a:p>
          <a:p>
            <a:r>
              <a:rPr lang="en-GB" altLang="en-US" dirty="0">
                <a:latin typeface="Times"/>
                <a:cs typeface="Times"/>
              </a:rPr>
              <a:t>The CARO/CCARO decides on order of appearance by drawing lots.</a:t>
            </a:r>
          </a:p>
          <a:p>
            <a:endParaRPr lang="en-GB" altLang="en-US" dirty="0"/>
          </a:p>
          <a:p>
            <a:r>
              <a:rPr lang="en-GB" altLang="en-US" dirty="0">
                <a:latin typeface="Times"/>
                <a:cs typeface="Times"/>
              </a:rPr>
              <a:t>Postage of the booklet is covered by the CARO/CCARO.</a:t>
            </a:r>
          </a:p>
        </p:txBody>
      </p:sp>
      <p:sp>
        <p:nvSpPr>
          <p:cNvPr id="51204" name="Slide Number Placeholder 3">
            <a:extLst>
              <a:ext uri="{FF2B5EF4-FFF2-40B4-BE49-F238E27FC236}">
                <a16:creationId xmlns:a16="http://schemas.microsoft.com/office/drawing/2014/main" id="{21EB6FD9-C1D2-4DE1-E1DD-F31BAE565A3D}"/>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B7133F90-3549-4843-9D88-83DF30BE76CE}" type="slidenum">
              <a:rPr lang="en-GB" altLang="en-US"/>
              <a:pPr>
                <a:spcBef>
                  <a:spcPct val="0"/>
                </a:spcBef>
              </a:pPr>
              <a:t>29</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CBDBEFB3-0C3E-6F06-FA2E-A6866D35194D}"/>
              </a:ext>
            </a:extLst>
          </p:cNvPr>
          <p:cNvSpPr>
            <a:spLocks noGrp="1" noRot="1" noChangeAspect="1" noTextEdit="1"/>
          </p:cNvSpPr>
          <p:nvPr>
            <p:ph type="sldImg"/>
          </p:nvPr>
        </p:nvSpPr>
        <p:spPr/>
      </p:sp>
      <p:sp>
        <p:nvSpPr>
          <p:cNvPr id="10243" name="Notes Placeholder 2">
            <a:extLst>
              <a:ext uri="{FF2B5EF4-FFF2-40B4-BE49-F238E27FC236}">
                <a16:creationId xmlns:a16="http://schemas.microsoft.com/office/drawing/2014/main" id="{B7CD1E1F-B3D7-7FA6-97F4-5748DCD12C3C}"/>
              </a:ext>
            </a:extLst>
          </p:cNvPr>
          <p:cNvSpPr>
            <a:spLocks noGrp="1"/>
          </p:cNvSpPr>
          <p:nvPr>
            <p:ph type="body" idx="1"/>
          </p:nvPr>
        </p:nvSpPr>
        <p:spPr>
          <a:noFill/>
        </p:spPr>
        <p:txBody>
          <a:bodyPr/>
          <a:lstStyle/>
          <a:p>
            <a:r>
              <a:rPr lang="en-US" altLang="en-US"/>
              <a:t>Insert local details where indicated.</a:t>
            </a:r>
          </a:p>
          <a:p>
            <a:endParaRPr lang="en-US" altLang="en-US"/>
          </a:p>
          <a:p>
            <a:r>
              <a:rPr lang="en-US" altLang="en-US"/>
              <a:t>Provide brief summary of roles and responsibilities</a:t>
            </a:r>
          </a:p>
        </p:txBody>
      </p:sp>
      <p:sp>
        <p:nvSpPr>
          <p:cNvPr id="10244" name="Slide Number Placeholder 3">
            <a:extLst>
              <a:ext uri="{FF2B5EF4-FFF2-40B4-BE49-F238E27FC236}">
                <a16:creationId xmlns:a16="http://schemas.microsoft.com/office/drawing/2014/main" id="{6394B24B-BAE0-59AF-6DB8-38F80749A8EF}"/>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E5FE6B8A-BE39-4FA1-9698-4D3D6215190E}" type="slidenum">
              <a:rPr lang="en-GB" altLang="en-US"/>
              <a:pPr>
                <a:spcBef>
                  <a:spcPct val="0"/>
                </a:spcBef>
              </a:pPr>
              <a:t>3</a:t>
            </a:fld>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6946A500-D1DF-1757-908B-5CDB2E7286F6}"/>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68A7E3F8-15E2-4817-A10A-2519B7A2EFC5}" type="slidenum">
              <a:rPr lang="en-GB" altLang="en-US"/>
              <a:pPr>
                <a:spcBef>
                  <a:spcPct val="0"/>
                </a:spcBef>
              </a:pPr>
              <a:t>30</a:t>
            </a:fld>
            <a:endParaRPr lang="en-GB" altLang="en-US"/>
          </a:p>
        </p:txBody>
      </p:sp>
      <p:sp>
        <p:nvSpPr>
          <p:cNvPr id="53251" name="Rectangle 2">
            <a:extLst>
              <a:ext uri="{FF2B5EF4-FFF2-40B4-BE49-F238E27FC236}">
                <a16:creationId xmlns:a16="http://schemas.microsoft.com/office/drawing/2014/main" id="{C0197E87-E124-204F-BB1A-849E0953AD9E}"/>
              </a:ext>
            </a:extLst>
          </p:cNvPr>
          <p:cNvSpPr>
            <a:spLocks noGrp="1" noRot="1" noChangeAspect="1" noChangeArrowheads="1" noTextEdit="1"/>
          </p:cNvSpPr>
          <p:nvPr>
            <p:ph type="sldImg"/>
          </p:nvPr>
        </p:nvSpPr>
        <p:spPr/>
      </p:sp>
      <p:sp>
        <p:nvSpPr>
          <p:cNvPr id="53252" name="Rectangle 3">
            <a:extLst>
              <a:ext uri="{FF2B5EF4-FFF2-40B4-BE49-F238E27FC236}">
                <a16:creationId xmlns:a16="http://schemas.microsoft.com/office/drawing/2014/main" id="{2F26C230-736D-C1ED-C261-08481433E16E}"/>
              </a:ext>
            </a:extLst>
          </p:cNvPr>
          <p:cNvSpPr>
            <a:spLocks noGrp="1" noChangeArrowheads="1"/>
          </p:cNvSpPr>
          <p:nvPr>
            <p:ph type="body" idx="1"/>
          </p:nvPr>
        </p:nvSpPr>
        <p:spPr>
          <a:noFill/>
        </p:spPr>
        <p:txBody>
          <a:bodyPr/>
          <a:lstStyle/>
          <a:p>
            <a:pPr eaLnBrk="1" hangingPunct="1"/>
            <a:r>
              <a:rPr lang="en-GB" altLang="en-US"/>
              <a:t>Agents, including a candidate acting as their own agent, can be replaced at any time.</a:t>
            </a:r>
          </a:p>
          <a:p>
            <a:pPr eaLnBrk="1" hangingPunct="1"/>
            <a:endParaRPr lang="en-GB" altLang="en-US"/>
          </a:p>
          <a:p>
            <a:pPr eaLnBrk="1" hangingPunct="1"/>
            <a:r>
              <a:rPr lang="en-GB" altLang="en-US"/>
              <a:t>Remind candidates that is they act as their own agent and do not provide an office address their home address will be published on the notice of election agents, even if they have requested for this information to be withheld from the SOPN and ballet paper</a:t>
            </a:r>
          </a:p>
          <a:p>
            <a:pPr eaLnBrk="1" hangingPunct="1"/>
            <a:endParaRPr lang="en-GB" altLang="en-US"/>
          </a:p>
          <a:p>
            <a:pPr eaLnBrk="1" hangingPunct="1"/>
            <a:endParaRPr lang="en-GB" altLang="en-US"/>
          </a:p>
          <a:p>
            <a:pPr eaLnBrk="1" hangingPunct="1"/>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6B56807F-19E3-5C47-443A-1CC02B39700F}"/>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01A347C2-7EAD-412E-8FCA-77F2B54E5EE4}" type="slidenum">
              <a:rPr lang="en-GB" altLang="en-US"/>
              <a:pPr>
                <a:spcBef>
                  <a:spcPct val="0"/>
                </a:spcBef>
              </a:pPr>
              <a:t>31</a:t>
            </a:fld>
            <a:endParaRPr lang="en-GB" altLang="en-US"/>
          </a:p>
        </p:txBody>
      </p:sp>
      <p:sp>
        <p:nvSpPr>
          <p:cNvPr id="55299" name="Rectangle 2">
            <a:extLst>
              <a:ext uri="{FF2B5EF4-FFF2-40B4-BE49-F238E27FC236}">
                <a16:creationId xmlns:a16="http://schemas.microsoft.com/office/drawing/2014/main" id="{86656CF9-8BB4-F02F-DCEC-1390B274B9B1}"/>
              </a:ext>
            </a:extLst>
          </p:cNvPr>
          <p:cNvSpPr>
            <a:spLocks noGrp="1" noRot="1" noChangeAspect="1" noChangeArrowheads="1" noTextEdit="1"/>
          </p:cNvSpPr>
          <p:nvPr>
            <p:ph type="sldImg"/>
          </p:nvPr>
        </p:nvSpPr>
        <p:spPr/>
      </p:sp>
      <p:sp>
        <p:nvSpPr>
          <p:cNvPr id="55300" name="Rectangle 3">
            <a:extLst>
              <a:ext uri="{FF2B5EF4-FFF2-40B4-BE49-F238E27FC236}">
                <a16:creationId xmlns:a16="http://schemas.microsoft.com/office/drawing/2014/main" id="{9461FADB-FB45-FC98-D306-62CA165C1686}"/>
              </a:ext>
            </a:extLst>
          </p:cNvPr>
          <p:cNvSpPr>
            <a:spLocks noGrp="1" noChangeArrowheads="1"/>
          </p:cNvSpPr>
          <p:nvPr>
            <p:ph type="body" idx="1"/>
          </p:nvPr>
        </p:nvSpPr>
        <p:spPr>
          <a:noFill/>
        </p:spPr>
        <p:txBody>
          <a:bodyPr/>
          <a:lstStyle/>
          <a:p>
            <a:pPr eaLnBrk="1" hangingPunct="1"/>
            <a:r>
              <a:rPr lang="en-GB" altLang="en-US"/>
              <a:t>Sub-agents can only attend proceedings taking place in the area to which they have been appointed if they are acting in place of the election agent. While the election agent is present, they may not attend.</a:t>
            </a:r>
          </a:p>
          <a:p>
            <a:pPr eaLnBrk="1" hangingPunct="1"/>
            <a:endParaRPr lang="en-GB" altLang="en-US"/>
          </a:p>
          <a:p>
            <a:pPr eaLnBrk="1" hangingPunct="1"/>
            <a:r>
              <a:rPr lang="en-GB" altLang="en-US"/>
              <a:t>Notification of appointment of agents forms can be found on the Electoral Commission’s website. </a:t>
            </a:r>
          </a:p>
          <a:p>
            <a:pPr eaLnBrk="1" hangingPunct="1"/>
            <a:endParaRPr lang="en-GB" altLang="en-US"/>
          </a:p>
          <a:p>
            <a:pPr eaLnBrk="1" hangingPunct="1"/>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EB07034C-784D-8D98-C15F-BDEE715D7F44}"/>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111282AC-8D29-4082-BCBA-3B7FE39F8236}" type="slidenum">
              <a:rPr lang="en-GB" altLang="en-US"/>
              <a:pPr>
                <a:spcBef>
                  <a:spcPct val="0"/>
                </a:spcBef>
              </a:pPr>
              <a:t>32</a:t>
            </a:fld>
            <a:endParaRPr lang="en-GB" altLang="en-US"/>
          </a:p>
        </p:txBody>
      </p:sp>
      <p:sp>
        <p:nvSpPr>
          <p:cNvPr id="57347" name="Rectangle 2">
            <a:extLst>
              <a:ext uri="{FF2B5EF4-FFF2-40B4-BE49-F238E27FC236}">
                <a16:creationId xmlns:a16="http://schemas.microsoft.com/office/drawing/2014/main" id="{5E309826-F620-27C0-5719-7074853DB304}"/>
              </a:ext>
            </a:extLst>
          </p:cNvPr>
          <p:cNvSpPr>
            <a:spLocks noGrp="1" noRot="1" noChangeAspect="1" noChangeArrowheads="1" noTextEdit="1"/>
          </p:cNvSpPr>
          <p:nvPr>
            <p:ph type="sldImg"/>
          </p:nvPr>
        </p:nvSpPr>
        <p:spPr/>
      </p:sp>
      <p:sp>
        <p:nvSpPr>
          <p:cNvPr id="57348" name="Rectangle 3">
            <a:extLst>
              <a:ext uri="{FF2B5EF4-FFF2-40B4-BE49-F238E27FC236}">
                <a16:creationId xmlns:a16="http://schemas.microsoft.com/office/drawing/2014/main" id="{4F72E988-867D-FB93-AD9D-C67CFB270958}"/>
              </a:ext>
            </a:extLst>
          </p:cNvPr>
          <p:cNvSpPr>
            <a:spLocks noGrp="1" noChangeArrowheads="1"/>
          </p:cNvSpPr>
          <p:nvPr>
            <p:ph type="body" idx="1"/>
          </p:nvPr>
        </p:nvSpPr>
        <p:spPr>
          <a:noFill/>
        </p:spPr>
        <p:txBody>
          <a:bodyPr/>
          <a:lstStyle/>
          <a:p>
            <a:pPr eaLnBrk="1" hangingPunct="1"/>
            <a:r>
              <a:rPr lang="en-GB" altLang="en-US"/>
              <a:t>Notification of appointment of agents forms can be found on the Electoral Commission’s website.</a:t>
            </a:r>
          </a:p>
          <a:p>
            <a:pPr eaLnBrk="1" hangingPunct="1"/>
            <a:endParaRPr lang="en-GB" altLang="en-US"/>
          </a:p>
          <a:p>
            <a:pPr eaLnBrk="1" hangingPunct="1"/>
            <a:r>
              <a:rPr lang="en-GB" altLang="en-US"/>
              <a:t>Highlight how candidates will be informed of the number of polling agents and counting agents that can be appointed per local council.</a:t>
            </a:r>
          </a:p>
          <a:p>
            <a:pPr eaLnBrk="1" hangingPunct="1"/>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338C7ADE-5E1E-AFA6-5FEF-2F8836059AB2}"/>
              </a:ext>
            </a:extLst>
          </p:cNvPr>
          <p:cNvSpPr>
            <a:spLocks noGrp="1" noRot="1" noChangeAspect="1" noTextEdit="1"/>
          </p:cNvSpPr>
          <p:nvPr>
            <p:ph type="sldImg"/>
          </p:nvPr>
        </p:nvSpPr>
        <p:spPr/>
      </p:sp>
      <p:sp>
        <p:nvSpPr>
          <p:cNvPr id="59395" name="Notes Placeholder 2">
            <a:extLst>
              <a:ext uri="{FF2B5EF4-FFF2-40B4-BE49-F238E27FC236}">
                <a16:creationId xmlns:a16="http://schemas.microsoft.com/office/drawing/2014/main" id="{52967A62-C4D7-C0C5-72A2-F16CBFEA80B1}"/>
              </a:ext>
            </a:extLst>
          </p:cNvPr>
          <p:cNvSpPr>
            <a:spLocks noGrp="1"/>
          </p:cNvSpPr>
          <p:nvPr>
            <p:ph type="body" idx="1"/>
          </p:nvPr>
        </p:nvSpPr>
        <p:spPr>
          <a:noFill/>
        </p:spPr>
        <p:txBody>
          <a:bodyPr/>
          <a:lstStyle/>
          <a:p>
            <a:r>
              <a:rPr lang="en-GB" altLang="en-US">
                <a:latin typeface="Times"/>
                <a:cs typeface="Times"/>
              </a:rPr>
              <a:t>Once someone officially becomes a candidate, they are entitled to receive a free copy of the full electoral registers and the lists of people voting by post or proxy (‘the absent voters’ lists’) for the combined authority area.</a:t>
            </a:r>
          </a:p>
          <a:p>
            <a:endParaRPr lang="en-US" altLang="en-US"/>
          </a:p>
          <a:p>
            <a:r>
              <a:rPr lang="en-US" altLang="en-US">
                <a:latin typeface="Times"/>
                <a:cs typeface="Times"/>
              </a:rPr>
              <a:t>Registered political parties are entitled to receive a copy of the full electoral register at any time.</a:t>
            </a:r>
          </a:p>
          <a:p>
            <a:r>
              <a:rPr lang="en-GB" altLang="en-US">
                <a:latin typeface="Times"/>
                <a:cs typeface="Times"/>
              </a:rPr>
              <a:t> </a:t>
            </a:r>
          </a:p>
        </p:txBody>
      </p:sp>
      <p:sp>
        <p:nvSpPr>
          <p:cNvPr id="59396" name="Slide Number Placeholder 3">
            <a:extLst>
              <a:ext uri="{FF2B5EF4-FFF2-40B4-BE49-F238E27FC236}">
                <a16:creationId xmlns:a16="http://schemas.microsoft.com/office/drawing/2014/main" id="{B8C1B1FE-EED1-31D3-360E-C8C6CFF80AC3}"/>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393DFB8F-D67E-4A03-9DD8-20A67839A95B}" type="slidenum">
              <a:rPr lang="en-GB" altLang="en-US"/>
              <a:pPr>
                <a:spcBef>
                  <a:spcPct val="0"/>
                </a:spcBef>
              </a:pPr>
              <a:t>33</a:t>
            </a:fld>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8047B20E-DD10-39B3-548E-AD011E18C5C7}"/>
              </a:ext>
            </a:extLst>
          </p:cNvPr>
          <p:cNvSpPr>
            <a:spLocks noGrp="1" noRot="1" noChangeAspect="1" noTextEdit="1"/>
          </p:cNvSpPr>
          <p:nvPr>
            <p:ph type="sldImg"/>
          </p:nvPr>
        </p:nvSpPr>
        <p:spPr/>
      </p:sp>
      <p:sp>
        <p:nvSpPr>
          <p:cNvPr id="61443" name="Notes Placeholder 2">
            <a:extLst>
              <a:ext uri="{FF2B5EF4-FFF2-40B4-BE49-F238E27FC236}">
                <a16:creationId xmlns:a16="http://schemas.microsoft.com/office/drawing/2014/main" id="{6FA1A18D-D1C0-CE29-E88C-915B6D0F357E}"/>
              </a:ext>
            </a:extLst>
          </p:cNvPr>
          <p:cNvSpPr>
            <a:spLocks noGrp="1"/>
          </p:cNvSpPr>
          <p:nvPr>
            <p:ph type="body" idx="1"/>
          </p:nvPr>
        </p:nvSpPr>
        <p:spPr>
          <a:noFill/>
        </p:spPr>
        <p:txBody>
          <a:bodyPr/>
          <a:lstStyle/>
          <a:p>
            <a:r>
              <a:rPr lang="en-GB" altLang="en-US"/>
              <a:t>Remind attendees that they can only use data for permitted purposes - to complete the nomination forms, help them campaign and check that donations and loans are permissible.  </a:t>
            </a:r>
          </a:p>
          <a:p>
            <a:endParaRPr lang="en-GB" altLang="en-US"/>
          </a:p>
          <a:p>
            <a:r>
              <a:rPr lang="en-GB" altLang="en-US"/>
              <a:t>Any person found breaching the restrictions on use of the electoral register could face a fine. Refer to Access and Supply section of the Commission’s guidance for further details.</a:t>
            </a:r>
          </a:p>
        </p:txBody>
      </p:sp>
      <p:sp>
        <p:nvSpPr>
          <p:cNvPr id="61444" name="Slide Number Placeholder 3">
            <a:extLst>
              <a:ext uri="{FF2B5EF4-FFF2-40B4-BE49-F238E27FC236}">
                <a16:creationId xmlns:a16="http://schemas.microsoft.com/office/drawing/2014/main" id="{5278CA8F-1115-35BE-944B-E50322EF4AEA}"/>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D6ACFA9C-3355-4C19-9F24-18EB06FDE18D}" type="slidenum">
              <a:rPr lang="en-GB" altLang="en-US"/>
              <a:pPr>
                <a:spcBef>
                  <a:spcPct val="0"/>
                </a:spcBef>
              </a:pPr>
              <a:t>34</a:t>
            </a:fld>
            <a:endParaRPr lang="en-GB"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8B64E4B5-9B97-6DA8-7598-7B12707CF219}"/>
              </a:ext>
            </a:extLst>
          </p:cNvPr>
          <p:cNvSpPr>
            <a:spLocks noGrp="1" noRot="1" noChangeAspect="1" noTextEdit="1"/>
          </p:cNvSpPr>
          <p:nvPr>
            <p:ph type="sldImg"/>
          </p:nvPr>
        </p:nvSpPr>
        <p:spPr/>
      </p:sp>
      <p:sp>
        <p:nvSpPr>
          <p:cNvPr id="63491" name="Notes Placeholder 2">
            <a:extLst>
              <a:ext uri="{FF2B5EF4-FFF2-40B4-BE49-F238E27FC236}">
                <a16:creationId xmlns:a16="http://schemas.microsoft.com/office/drawing/2014/main" id="{1F9D8F60-F6BD-7674-451F-DC1EA1ACD927}"/>
              </a:ext>
            </a:extLst>
          </p:cNvPr>
          <p:cNvSpPr>
            <a:spLocks noGrp="1"/>
          </p:cNvSpPr>
          <p:nvPr>
            <p:ph type="body" idx="1"/>
          </p:nvPr>
        </p:nvSpPr>
        <p:spPr>
          <a:noFill/>
        </p:spPr>
        <p:txBody>
          <a:bodyPr/>
          <a:lstStyle/>
          <a:p>
            <a:endParaRPr lang="en-GB" altLang="en-US"/>
          </a:p>
        </p:txBody>
      </p:sp>
      <p:sp>
        <p:nvSpPr>
          <p:cNvPr id="63492" name="Slide Number Placeholder 3">
            <a:extLst>
              <a:ext uri="{FF2B5EF4-FFF2-40B4-BE49-F238E27FC236}">
                <a16:creationId xmlns:a16="http://schemas.microsoft.com/office/drawing/2014/main" id="{DA8907F9-5C28-AC7E-5E46-0AF94E7451EA}"/>
              </a:ext>
            </a:extLst>
          </p:cNvPr>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F9C5B960-0CA0-4B0E-AED5-A5534FDDDF76}" type="slidenum">
              <a:rPr lang="en-GB" altLang="en-US" sz="1200">
                <a:latin typeface="Times" pitchFamily="18" charset="0"/>
              </a:rPr>
              <a:t>35</a:t>
            </a:fld>
            <a:endParaRPr lang="en-GB" altLang="en-US" sz="1200">
              <a:latin typeface="Times"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B7658828-610C-B8CD-1A5C-06D053A8A232}"/>
              </a:ext>
            </a:extLst>
          </p:cNvPr>
          <p:cNvSpPr>
            <a:spLocks noGrp="1" noRot="1" noChangeAspect="1" noTextEdit="1"/>
          </p:cNvSpPr>
          <p:nvPr>
            <p:ph type="sldImg"/>
          </p:nvPr>
        </p:nvSpPr>
        <p:spPr/>
      </p:sp>
      <p:sp>
        <p:nvSpPr>
          <p:cNvPr id="65539" name="Notes Placeholder 2">
            <a:extLst>
              <a:ext uri="{FF2B5EF4-FFF2-40B4-BE49-F238E27FC236}">
                <a16:creationId xmlns:a16="http://schemas.microsoft.com/office/drawing/2014/main" id="{7CF47C50-C458-6DC6-E8B7-DD13DED8CD41}"/>
              </a:ext>
            </a:extLst>
          </p:cNvPr>
          <p:cNvSpPr>
            <a:spLocks noGrp="1"/>
          </p:cNvSpPr>
          <p:nvPr>
            <p:ph type="body" idx="1"/>
          </p:nvPr>
        </p:nvSpPr>
        <p:spPr>
          <a:noFill/>
        </p:spPr>
        <p:txBody>
          <a:bodyPr/>
          <a:lstStyle/>
          <a:p>
            <a:endParaRPr lang="en-US" altLang="en-US"/>
          </a:p>
        </p:txBody>
      </p:sp>
      <p:sp>
        <p:nvSpPr>
          <p:cNvPr id="65540" name="Slide Number Placeholder 3">
            <a:extLst>
              <a:ext uri="{FF2B5EF4-FFF2-40B4-BE49-F238E27FC236}">
                <a16:creationId xmlns:a16="http://schemas.microsoft.com/office/drawing/2014/main" id="{6A0C271C-39F1-0FF8-03B3-8B074B42F100}"/>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50DA6F8-8576-42D1-B4D3-526B8326C0AE}" type="slidenum">
              <a:rPr lang="en-GB" altLang="en-US"/>
              <a:pPr>
                <a:spcBef>
                  <a:spcPct val="0"/>
                </a:spcBef>
              </a:pPr>
              <a:t>36</a:t>
            </a:fld>
            <a:endParaRPr lang="en-GB"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24B805BD-7127-8D1A-B1C6-1AD23ECF996A}"/>
              </a:ext>
            </a:extLst>
          </p:cNvPr>
          <p:cNvSpPr>
            <a:spLocks noGrp="1" noRot="1" noChangeAspect="1" noTextEdit="1"/>
          </p:cNvSpPr>
          <p:nvPr>
            <p:ph type="sldImg"/>
          </p:nvPr>
        </p:nvSpPr>
        <p:spPr>
          <a:xfrm>
            <a:off x="917575" y="746125"/>
            <a:ext cx="4973638" cy="3729038"/>
          </a:xfrm>
        </p:spPr>
      </p:sp>
      <p:sp>
        <p:nvSpPr>
          <p:cNvPr id="63491" name="Notes Placeholder 2">
            <a:extLst>
              <a:ext uri="{FF2B5EF4-FFF2-40B4-BE49-F238E27FC236}">
                <a16:creationId xmlns:a16="http://schemas.microsoft.com/office/drawing/2014/main" id="{93B3B402-454C-091E-045D-29A6AAA3999D}"/>
              </a:ext>
            </a:extLst>
          </p:cNvPr>
          <p:cNvSpPr>
            <a:spLocks noGrp="1"/>
          </p:cNvSpPr>
          <p:nvPr>
            <p:ph type="body" idx="1"/>
          </p:nvPr>
        </p:nvSpPr>
        <p:spPr>
          <a:noFill/>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a:latin typeface="Times"/>
                <a:cs typeface="Times"/>
              </a:rPr>
              <a:t>Point out that electors can now apply for absent votes online and this is the fastest way for the ERO to receive their application</a:t>
            </a:r>
          </a:p>
          <a:p>
            <a:endParaRPr lang="en-US" altLang="en-US"/>
          </a:p>
          <a:p>
            <a:r>
              <a:rPr lang="en-US" altLang="en-US">
                <a:latin typeface="Times"/>
                <a:cs typeface="Times"/>
              </a:rPr>
              <a:t>When talking to electors about voting by post or proxy, you should make them aware of the relevant deadlines and advise them to apply early and of the new requirements for postal vote applications, including the identity verification stage and the requirement to provide their national insurance number as part of the application, as they would need to with registration applications. </a:t>
            </a:r>
          </a:p>
          <a:p>
            <a:endParaRPr lang="en-US" altLang="en-US"/>
          </a:p>
          <a:p>
            <a:r>
              <a:rPr lang="en-US" altLang="en-US">
                <a:latin typeface="Times"/>
                <a:cs typeface="Times"/>
              </a:rPr>
              <a:t>The deadline for applying for a postal vote at the elections is E-11.</a:t>
            </a:r>
          </a:p>
          <a:p>
            <a:endParaRPr lang="en-US" altLang="en-US"/>
          </a:p>
          <a:p>
            <a:r>
              <a:rPr lang="en-US" altLang="en-US">
                <a:latin typeface="Times"/>
                <a:cs typeface="Times"/>
              </a:rPr>
              <a:t>The earlier that voters apply for a postal vote, the sooner it can be processed and the quicker it can be sent to them. </a:t>
            </a:r>
            <a:endParaRPr lang="en-US" altLang="en-US">
              <a:cs typeface="Times"/>
            </a:endParaRPr>
          </a:p>
          <a:p>
            <a:endParaRPr lang="en-US" altLang="en-US"/>
          </a:p>
          <a:p>
            <a:r>
              <a:rPr lang="en-US" altLang="en-US">
                <a:latin typeface="Times"/>
                <a:cs typeface="Times"/>
              </a:rPr>
              <a:t>The deadline for applying for a proxy vote at these elections is E-6, although in some circumstances voters may be able to appoint an emergency proxy after this date.</a:t>
            </a:r>
          </a:p>
          <a:p>
            <a:endParaRPr lang="en-US" altLang="en-US"/>
          </a:p>
          <a:p>
            <a:r>
              <a:rPr lang="en-US" altLang="en-US">
                <a:latin typeface="Times"/>
                <a:cs typeface="Times"/>
              </a:rPr>
              <a:t>If applying on a paper form voters should be encouraged to return their applications directly to the Electoral Registration Officer, either by post or by scanning and emailing their application.  </a:t>
            </a:r>
            <a:endParaRPr lang="en-US" altLang="en-US">
              <a:cs typeface="Times"/>
            </a:endParaRPr>
          </a:p>
          <a:p>
            <a:endParaRPr lang="en-US" altLang="en-US"/>
          </a:p>
          <a:p>
            <a:r>
              <a:rPr lang="en-US" altLang="en-US">
                <a:latin typeface="Times"/>
                <a:cs typeface="Times"/>
              </a:rPr>
              <a:t>As always, you should observe the Code of Conduct in relation to absent voting, for example by forwarding any applications you receive to the Electoral Registration Officer within two working days of receipt. </a:t>
            </a:r>
            <a:endParaRPr lang="en-US" altLang="en-US">
              <a:cs typeface="Times"/>
            </a:endParaRPr>
          </a:p>
        </p:txBody>
      </p:sp>
      <p:sp>
        <p:nvSpPr>
          <p:cNvPr id="63492" name="Slide Number Placeholder 3">
            <a:extLst>
              <a:ext uri="{FF2B5EF4-FFF2-40B4-BE49-F238E27FC236}">
                <a16:creationId xmlns:a16="http://schemas.microsoft.com/office/drawing/2014/main" id="{560978BB-6AED-3151-3AFF-4780F536B495}"/>
              </a:ext>
            </a:extLst>
          </p:cNvPr>
          <p:cNvSpPr>
            <a:spLocks noGrp="1"/>
          </p:cNvSpPr>
          <p:nvPr>
            <p:ph type="sldNum" sz="quarter" idx="5"/>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AE9BECE-18B6-4534-AF57-0BA79AC8FFD4}" type="slidenum">
              <a:rPr lang="en-GB" altLang="en-US" sz="1200">
                <a:solidFill>
                  <a:srgbClr val="000000"/>
                </a:solidFill>
                <a:latin typeface="Times" pitchFamily="18" charset="0"/>
              </a:rPr>
              <a:t>37</a:t>
            </a:fld>
            <a:endParaRPr lang="en-GB" altLang="en-US" sz="1200">
              <a:solidFill>
                <a:srgbClr val="000000"/>
              </a:solidFill>
              <a:latin typeface="Times"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Times"/>
                <a:cs typeface="Times"/>
              </a:rPr>
              <a:t>As well as the restrictions on who can handle postal voting documents and limits on the number of postal vote documents that can be returned by hand, anyone who returns a postal vote by hand will also need to complete a postal vote return form. Staff will be able to assist with the completion of this form, but if the form is not completed alongside and the postal votes are turned by hand without it, then the postal votes will be rejected. </a:t>
            </a:r>
          </a:p>
          <a:p>
            <a:endParaRPr lang="en-GB" dirty="0">
              <a:latin typeface="Times"/>
              <a:cs typeface="Times"/>
            </a:endParaRPr>
          </a:p>
          <a:p>
            <a:r>
              <a:rPr lang="en-GB" dirty="0">
                <a:latin typeface="Times"/>
                <a:cs typeface="Times"/>
              </a:rPr>
              <a:t>Postal voting documents are:</a:t>
            </a:r>
            <a:br>
              <a:rPr lang="en-GB" dirty="0">
                <a:cs typeface="Times"/>
              </a:rPr>
            </a:br>
            <a:r>
              <a:rPr lang="en-GB" dirty="0">
                <a:latin typeface="Times"/>
                <a:cs typeface="Times"/>
              </a:rPr>
              <a:t> - a postal ballot paper</a:t>
            </a:r>
            <a:endParaRPr lang="en-GB" dirty="0"/>
          </a:p>
          <a:p>
            <a:r>
              <a:rPr lang="en-GB" dirty="0">
                <a:latin typeface="Times"/>
                <a:cs typeface="Times"/>
              </a:rPr>
              <a:t> - a postal voting statement</a:t>
            </a:r>
          </a:p>
          <a:p>
            <a:r>
              <a:rPr lang="en-GB" dirty="0">
                <a:latin typeface="Times"/>
                <a:cs typeface="Times"/>
              </a:rPr>
              <a:t> - a declaration of identity</a:t>
            </a:r>
          </a:p>
          <a:p>
            <a:r>
              <a:rPr lang="en-GB" dirty="0">
                <a:latin typeface="Times"/>
                <a:cs typeface="Times"/>
              </a:rPr>
              <a:t> - envelopes for returning postal voting documents</a:t>
            </a:r>
          </a:p>
          <a:p>
            <a:r>
              <a:rPr lang="en-GB" dirty="0">
                <a:latin typeface="Times"/>
                <a:cs typeface="Times"/>
              </a:rPr>
              <a:t> - an envelope containing a postal ballot pack</a:t>
            </a:r>
          </a:p>
          <a:p>
            <a:endParaRPr lang="en-GB" dirty="0"/>
          </a:p>
          <a:p>
            <a:r>
              <a:rPr lang="en-GB" dirty="0">
                <a:latin typeface="Times"/>
                <a:cs typeface="Times"/>
              </a:rPr>
              <a:t>Close relatives are an individual’s:</a:t>
            </a:r>
          </a:p>
          <a:p>
            <a:r>
              <a:rPr lang="en-GB" dirty="0">
                <a:latin typeface="Times"/>
                <a:cs typeface="Times"/>
              </a:rPr>
              <a:t>- spouse or civil partner</a:t>
            </a:r>
          </a:p>
          <a:p>
            <a:r>
              <a:rPr lang="en-GB" dirty="0">
                <a:latin typeface="Times"/>
                <a:cs typeface="Times"/>
              </a:rPr>
              <a:t>- parent</a:t>
            </a:r>
          </a:p>
          <a:p>
            <a:r>
              <a:rPr lang="en-GB" dirty="0">
                <a:latin typeface="Times"/>
                <a:cs typeface="Times"/>
              </a:rPr>
              <a:t>- grandparent</a:t>
            </a:r>
          </a:p>
          <a:p>
            <a:r>
              <a:rPr lang="en-GB" dirty="0">
                <a:latin typeface="Times"/>
                <a:cs typeface="Times"/>
              </a:rPr>
              <a:t>- sibling</a:t>
            </a:r>
          </a:p>
          <a:p>
            <a:r>
              <a:rPr lang="en-GB" dirty="0">
                <a:latin typeface="Times"/>
                <a:cs typeface="Times"/>
              </a:rPr>
              <a:t>- child</a:t>
            </a:r>
          </a:p>
          <a:p>
            <a:r>
              <a:rPr lang="en-GB" dirty="0">
                <a:latin typeface="Times"/>
                <a:cs typeface="Times"/>
              </a:rPr>
              <a:t>- grandchild</a:t>
            </a:r>
          </a:p>
          <a:p>
            <a:endParaRPr lang="en-GB" dirty="0"/>
          </a:p>
          <a:p>
            <a:r>
              <a:rPr lang="en-GB" dirty="0">
                <a:latin typeface="Times"/>
                <a:cs typeface="Times"/>
              </a:rPr>
              <a:t>For the purposes of postal vote handling, two people living together as if they were a married couple or civil partners are treated as such. You can point to the Commission’s Code of Conduct here for more information: https://www.electoralcommission.org.uk/code-conduct-campaigners-uk-parliamentary-general-elections-great-britain-local-elections-england/postal-voting-documents</a:t>
            </a:r>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38</a:t>
            </a:fld>
            <a:endParaRPr lang="en-GB" altLang="en-US"/>
          </a:p>
        </p:txBody>
      </p:sp>
    </p:spTree>
    <p:extLst>
      <p:ext uri="{BB962C8B-B14F-4D97-AF65-F5344CB8AC3E}">
        <p14:creationId xmlns:p14="http://schemas.microsoft.com/office/powerpoint/2010/main" val="35839183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These definitions also include someone who is employed by any of the people listed to carry out activities designed to promote a particular outcome at an election.</a:t>
            </a:r>
          </a:p>
          <a:p>
            <a:endParaRPr lang="en-GB"/>
          </a:p>
          <a:p>
            <a:endParaRPr lang="en-GB"/>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39</a:t>
            </a:fld>
            <a:endParaRPr lang="en-GB" altLang="en-US"/>
          </a:p>
        </p:txBody>
      </p:sp>
    </p:spTree>
    <p:extLst>
      <p:ext uri="{BB962C8B-B14F-4D97-AF65-F5344CB8AC3E}">
        <p14:creationId xmlns:p14="http://schemas.microsoft.com/office/powerpoint/2010/main" val="2559134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DC16EDD1-C0FD-FE58-8AB8-36CA5B4587C7}"/>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F82C2C75-28E7-44C9-B558-2AB47EEF7A71}" type="slidenum">
              <a:rPr lang="en-GB" altLang="en-US"/>
              <a:pPr>
                <a:spcBef>
                  <a:spcPct val="0"/>
                </a:spcBef>
              </a:pPr>
              <a:t>4</a:t>
            </a:fld>
            <a:endParaRPr lang="en-GB" altLang="en-US"/>
          </a:p>
        </p:txBody>
      </p:sp>
      <p:sp>
        <p:nvSpPr>
          <p:cNvPr id="12291" name="Rectangle 2">
            <a:extLst>
              <a:ext uri="{FF2B5EF4-FFF2-40B4-BE49-F238E27FC236}">
                <a16:creationId xmlns:a16="http://schemas.microsoft.com/office/drawing/2014/main" id="{BE584014-7754-C5B4-FB61-01D56C0F837E}"/>
              </a:ext>
            </a:extLst>
          </p:cNvPr>
          <p:cNvSpPr>
            <a:spLocks noGrp="1" noRot="1" noChangeAspect="1" noChangeArrowheads="1" noTextEdit="1"/>
          </p:cNvSpPr>
          <p:nvPr>
            <p:ph type="sldImg"/>
          </p:nvPr>
        </p:nvSpPr>
        <p:spPr/>
      </p:sp>
      <p:sp>
        <p:nvSpPr>
          <p:cNvPr id="12292" name="Rectangle 3">
            <a:extLst>
              <a:ext uri="{FF2B5EF4-FFF2-40B4-BE49-F238E27FC236}">
                <a16:creationId xmlns:a16="http://schemas.microsoft.com/office/drawing/2014/main" id="{B55CD78F-04D3-0052-10BE-2C9D8B183F65}"/>
              </a:ext>
            </a:extLst>
          </p:cNvPr>
          <p:cNvSpPr>
            <a:spLocks noGrp="1" noChangeArrowheads="1"/>
          </p:cNvSpPr>
          <p:nvPr>
            <p:ph type="body" idx="1"/>
          </p:nvPr>
        </p:nvSpPr>
        <p:spPr>
          <a:noFill/>
        </p:spPr>
        <p:txBody>
          <a:bodyPr/>
          <a:lstStyle/>
          <a:p>
            <a:pPr eaLnBrk="1" hangingPunct="1"/>
            <a:r>
              <a:rPr lang="en-GB" altLang="en-US" b="1">
                <a:solidFill>
                  <a:srgbClr val="002060"/>
                </a:solidFill>
              </a:rPr>
              <a:t>The timetable dates in this presentation are generic. For dates specific to the </a:t>
            </a:r>
            <a:r>
              <a:rPr lang="en-GB" altLang="en-US" b="1">
                <a:solidFill>
                  <a:srgbClr val="FF0000"/>
                </a:solidFill>
              </a:rPr>
              <a:t>scheduled polls</a:t>
            </a:r>
            <a:r>
              <a:rPr lang="en-GB" altLang="en-US" b="1">
                <a:solidFill>
                  <a:srgbClr val="002060"/>
                </a:solidFill>
              </a:rPr>
              <a:t>, see our website.</a:t>
            </a:r>
          </a:p>
          <a:p>
            <a:pPr eaLnBrk="1" hangingPunct="1"/>
            <a:endParaRPr lang="en-GB" altLang="en-US" b="1">
              <a:solidFill>
                <a:srgbClr val="002060"/>
              </a:solidFill>
            </a:endParaRPr>
          </a:p>
          <a:p>
            <a:pPr eaLnBrk="1" hangingPunct="1"/>
            <a:r>
              <a:rPr lang="en-GB" altLang="en-US"/>
              <a:t>Explain what E- means, ie number of working days before the date of the poll</a:t>
            </a:r>
            <a:endParaRPr lang="en-GB" altLang="en-US" b="1">
              <a:solidFill>
                <a:srgbClr val="002060"/>
              </a:solidFill>
            </a:endParaRPr>
          </a:p>
          <a:p>
            <a:pPr eaLnBrk="1" hangingPunct="1"/>
            <a:endParaRPr lang="en-GB" altLang="en-US"/>
          </a:p>
          <a:p>
            <a:pPr eaLnBrk="1" hangingPunct="1"/>
            <a:r>
              <a:rPr lang="en-GB" altLang="en-US"/>
              <a:t>Proxy applications – make clear that E-11 for changes to current arrangements and E-6 for new applications (see next slide for emergency proxies).</a:t>
            </a:r>
          </a:p>
          <a:p>
            <a:pPr eaLnBrk="1" hangingPunct="1"/>
            <a:endParaRPr lang="en-GB"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t>Voters will be able to present out of date photo ID so long as the photograph is still a good likeness. The name on the ID should be the same name as the one on the electoral register. </a:t>
            </a:r>
          </a:p>
          <a:p>
            <a:endParaRPr lang="en-GB" altLang="en-US"/>
          </a:p>
          <a:p>
            <a:r>
              <a:rPr lang="en-GB" altLang="en-US"/>
              <a:t>If someone forgets or brings the wrong type of ID with them they will be able to return later with the correct photo ID, during the hours of poll. </a:t>
            </a:r>
          </a:p>
          <a:p>
            <a:endParaRPr lang="en-GB" altLang="en-US"/>
          </a:p>
          <a:p>
            <a:r>
              <a:rPr lang="en-US" b="0" i="0">
                <a:solidFill>
                  <a:srgbClr val="003057"/>
                </a:solidFill>
                <a:effectLst/>
                <a:latin typeface="Swis721LtBTW05-Medium"/>
              </a:rPr>
              <a:t>Staff will check that they are happy that it’s an accepted form of ID. A private area will be available. Voters can choose to have their photo ID viewed in private. This might be a separate room, or an area separated by a privacy screen, depending on the polling station.</a:t>
            </a:r>
            <a:endParaRPr lang="en-GB" altLang="en-US"/>
          </a:p>
          <a:p>
            <a:endParaRPr lang="en-US"/>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40</a:t>
            </a:fld>
            <a:endParaRPr lang="en-GB" altLang="en-US"/>
          </a:p>
        </p:txBody>
      </p:sp>
    </p:spTree>
    <p:extLst>
      <p:ext uri="{BB962C8B-B14F-4D97-AF65-F5344CB8AC3E}">
        <p14:creationId xmlns:p14="http://schemas.microsoft.com/office/powerpoint/2010/main" val="14369990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t>Candidates and agents can play their part in encouraging voters to ensure they have some form of photo ID. </a:t>
            </a:r>
          </a:p>
          <a:p>
            <a:endParaRPr lang="en-GB" altLang="en-US"/>
          </a:p>
          <a:p>
            <a:r>
              <a:rPr lang="en-GB" altLang="en-US"/>
              <a:t>The deadline for applications for a Voter Authority Certificate or Anonymous Elector’s Document is 5pm [E-6]. </a:t>
            </a:r>
          </a:p>
          <a:p>
            <a:endParaRPr lang="en-GB" altLang="en-US"/>
          </a:p>
          <a:p>
            <a:r>
              <a:rPr lang="en-GB" altLang="en-US"/>
              <a:t>There will also be a national public awareness campaign run by the Electoral Commission – also highlight any local work you are undertaking to spread awareness. </a:t>
            </a:r>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41</a:t>
            </a:fld>
            <a:endParaRPr lang="en-GB" altLang="en-US"/>
          </a:p>
        </p:txBody>
      </p:sp>
    </p:spTree>
    <p:extLst>
      <p:ext uri="{BB962C8B-B14F-4D97-AF65-F5344CB8AC3E}">
        <p14:creationId xmlns:p14="http://schemas.microsoft.com/office/powerpoint/2010/main" val="271878588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A list of all the acceptable forms of photo ID will follow on the next few slides - full lists are available online at </a:t>
            </a:r>
            <a:r>
              <a:rPr lang="en-US" dirty="0"/>
              <a:t>https://www.electoralcommission.org.uk/voting-and-elections/voter-id/accepted-forms-photo-id</a:t>
            </a:r>
          </a:p>
          <a:p>
            <a:endParaRPr lang="en-GB" altLang="en-US" dirty="0"/>
          </a:p>
          <a:p>
            <a:r>
              <a:rPr lang="en-GB" altLang="en-US" dirty="0"/>
              <a:t>Have handout of full list available if not already provided. </a:t>
            </a:r>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42</a:t>
            </a:fld>
            <a:endParaRPr lang="en-GB" altLang="en-US"/>
          </a:p>
        </p:txBody>
      </p:sp>
    </p:spTree>
    <p:extLst>
      <p:ext uri="{BB962C8B-B14F-4D97-AF65-F5344CB8AC3E}">
        <p14:creationId xmlns:p14="http://schemas.microsoft.com/office/powerpoint/2010/main" val="338595733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defRPr/>
            </a:pPr>
            <a:r>
              <a:rPr lang="en-GB" altLang="en-US"/>
              <a:t>Slide 2 of the acceptable forms of photo ID - full lists are available online at: https://www.electoralcommission.org.uk/voting-and-elections/voter-id/accepted-forms-photo-id</a:t>
            </a:r>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43</a:t>
            </a:fld>
            <a:endParaRPr lang="en-GB" altLang="en-US"/>
          </a:p>
        </p:txBody>
      </p:sp>
    </p:spTree>
    <p:extLst>
      <p:ext uri="{BB962C8B-B14F-4D97-AF65-F5344CB8AC3E}">
        <p14:creationId xmlns:p14="http://schemas.microsoft.com/office/powerpoint/2010/main" val="198250500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An </a:t>
            </a:r>
            <a:r>
              <a:rPr lang="en-US" altLang="en-US" dirty="0" err="1"/>
              <a:t>eVisa</a:t>
            </a:r>
            <a:r>
              <a:rPr lang="en-US" altLang="en-US" dirty="0"/>
              <a:t> is a biometric residence document in digital form. </a:t>
            </a:r>
          </a:p>
          <a:p>
            <a:r>
              <a:rPr lang="en-GB" altLang="en-US" dirty="0">
                <a:latin typeface="Times"/>
                <a:cs typeface="Times"/>
              </a:rPr>
              <a:t>The Veterans Card may also be presented in a digital format.</a:t>
            </a:r>
            <a:endParaRPr lang="en-US" altLang="en-US" dirty="0">
              <a:latin typeface="Times"/>
              <a:cs typeface="Times"/>
            </a:endParaRPr>
          </a:p>
          <a:p>
            <a:endParaRPr lang="en-GB" altLang="en-US" dirty="0"/>
          </a:p>
          <a:p>
            <a:r>
              <a:rPr lang="en-GB" altLang="en-US" dirty="0"/>
              <a:t>Slide 3 of acceptable forms of photo ID - full lists are available online at: https://www.electoralcommission.org.uk/voting-and-elections/voter-id/accepted-forms-photo-id</a:t>
            </a:r>
            <a:endParaRPr lang="en-GB" dirty="0"/>
          </a:p>
        </p:txBody>
      </p:sp>
      <p:sp>
        <p:nvSpPr>
          <p:cNvPr id="4" name="Slide Number Placeholder 3"/>
          <p:cNvSpPr>
            <a:spLocks noGrp="1"/>
          </p:cNvSpPr>
          <p:nvPr>
            <p:ph type="sldNum" sz="quarter" idx="5"/>
          </p:nvPr>
        </p:nvSpPr>
        <p:spPr/>
        <p:txBody>
          <a:bodyPr/>
          <a:lstStyle/>
          <a:p>
            <a:fld id="{45E519A7-0525-4EFE-B650-C2889EAEB186}" type="slidenum">
              <a:rPr lang="en-GB" altLang="en-US" smtClean="0"/>
              <a:t>44</a:t>
            </a:fld>
            <a:endParaRPr lang="en-GB" altLang="en-US"/>
          </a:p>
        </p:txBody>
      </p:sp>
    </p:spTree>
    <p:extLst>
      <p:ext uri="{BB962C8B-B14F-4D97-AF65-F5344CB8AC3E}">
        <p14:creationId xmlns:p14="http://schemas.microsoft.com/office/powerpoint/2010/main" val="388108477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99C25174-1CA4-3A80-BB04-104CD688B517}"/>
              </a:ext>
            </a:extLst>
          </p:cNvPr>
          <p:cNvSpPr>
            <a:spLocks noGrp="1" noRot="1" noChangeAspect="1" noTextEdit="1"/>
          </p:cNvSpPr>
          <p:nvPr>
            <p:ph type="sldImg"/>
          </p:nvPr>
        </p:nvSpPr>
        <p:spPr/>
      </p:sp>
      <p:sp>
        <p:nvSpPr>
          <p:cNvPr id="69635" name="Notes Placeholder 2">
            <a:extLst>
              <a:ext uri="{FF2B5EF4-FFF2-40B4-BE49-F238E27FC236}">
                <a16:creationId xmlns:a16="http://schemas.microsoft.com/office/drawing/2014/main" id="{14B1C963-523E-E1ED-C16A-25EDD89EC983}"/>
              </a:ext>
            </a:extLst>
          </p:cNvPr>
          <p:cNvSpPr>
            <a:spLocks noGrp="1"/>
          </p:cNvSpPr>
          <p:nvPr>
            <p:ph type="body" idx="1"/>
          </p:nvPr>
        </p:nvSpPr>
        <p:spPr>
          <a:noFill/>
        </p:spPr>
        <p:txBody>
          <a:bodyPr/>
          <a:lstStyle/>
          <a:p>
            <a:r>
              <a:rPr lang="en-GB" dirty="0">
                <a:latin typeface="Times"/>
                <a:cs typeface="Times"/>
              </a:rPr>
              <a:t>On printed material, such as leaflets and posters, candidates must include the name and address of: the printer, and the promoter. </a:t>
            </a:r>
            <a:endParaRPr lang="en-US" dirty="0">
              <a:latin typeface="Times"/>
              <a:cs typeface="Times"/>
            </a:endParaRPr>
          </a:p>
          <a:p>
            <a:endParaRPr lang="en-GB" dirty="0"/>
          </a:p>
          <a:p>
            <a:r>
              <a:rPr lang="en-GB" dirty="0">
                <a:latin typeface="Times"/>
                <a:cs typeface="Times"/>
              </a:rPr>
              <a:t>Give council position on putting up and removing posters and election material.</a:t>
            </a:r>
            <a:endParaRPr lang="en-US" dirty="0">
              <a:latin typeface="Times"/>
              <a:cs typeface="Times"/>
            </a:endParaRPr>
          </a:p>
          <a:p>
            <a:endParaRPr lang="en-GB" dirty="0"/>
          </a:p>
          <a:p>
            <a:r>
              <a:rPr lang="en-GB" dirty="0">
                <a:latin typeface="Times"/>
                <a:cs typeface="Times"/>
              </a:rPr>
              <a:t>Refer to the Commission’s HTML guidance for C&amp;As for further guidance on campaigning: https://www.electoralcommission.org.uk/guidance-candidates-and-agents-combined-authority-mayoral-elections/campaigning</a:t>
            </a:r>
          </a:p>
          <a:p>
            <a:endParaRPr lang="en-GB" dirty="0">
              <a:latin typeface="Times"/>
              <a:cs typeface="Times"/>
            </a:endParaRPr>
          </a:p>
          <a:p>
            <a:r>
              <a:rPr lang="en-GB" dirty="0">
                <a:latin typeface="Times"/>
                <a:cs typeface="Times"/>
              </a:rPr>
              <a:t>https://www.electoralcommission.org.uk/guidance-candidates-and-agents-combined-county-authority-mayoral-elections/campaigning</a:t>
            </a:r>
          </a:p>
          <a:p>
            <a:endParaRPr lang="en-GB" dirty="0"/>
          </a:p>
          <a:p>
            <a:r>
              <a:rPr lang="en-GB" dirty="0">
                <a:latin typeface="Times"/>
                <a:cs typeface="Times"/>
              </a:rPr>
              <a:t>Refer back to campaigners handling of postal voting documents.</a:t>
            </a:r>
          </a:p>
          <a:p>
            <a:endParaRPr lang="en-GB" altLang="en-US" dirty="0"/>
          </a:p>
          <a:p>
            <a:endParaRPr lang="en-GB" altLang="en-US" dirty="0"/>
          </a:p>
        </p:txBody>
      </p:sp>
      <p:sp>
        <p:nvSpPr>
          <p:cNvPr id="69636" name="Slide Number Placeholder 3">
            <a:extLst>
              <a:ext uri="{FF2B5EF4-FFF2-40B4-BE49-F238E27FC236}">
                <a16:creationId xmlns:a16="http://schemas.microsoft.com/office/drawing/2014/main" id="{F15271AA-E849-7D36-16FD-7772D3290989}"/>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9E2F7F6C-3AFC-4A1E-A7E2-7CF0A5718AE1}" type="slidenum">
              <a:rPr lang="en-GB" altLang="en-US"/>
              <a:pPr>
                <a:spcBef>
                  <a:spcPct val="0"/>
                </a:spcBef>
              </a:pPr>
              <a:t>45</a:t>
            </a:fld>
            <a:endParaRPr lang="en-GB"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C0DC3CD7-02EE-B8AD-95E7-6B47004062AB}"/>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F7A33B85-8988-4203-9F5B-91BD8BCA7375}" type="slidenum">
              <a:rPr lang="en-GB" altLang="en-US"/>
              <a:pPr>
                <a:spcBef>
                  <a:spcPct val="0"/>
                </a:spcBef>
              </a:pPr>
              <a:t>46</a:t>
            </a:fld>
            <a:endParaRPr lang="en-GB" altLang="en-US"/>
          </a:p>
        </p:txBody>
      </p:sp>
      <p:sp>
        <p:nvSpPr>
          <p:cNvPr id="71683" name="Rectangle 2">
            <a:extLst>
              <a:ext uri="{FF2B5EF4-FFF2-40B4-BE49-F238E27FC236}">
                <a16:creationId xmlns:a16="http://schemas.microsoft.com/office/drawing/2014/main" id="{6164A461-C098-CD24-391E-39FAD20CCB58}"/>
              </a:ext>
            </a:extLst>
          </p:cNvPr>
          <p:cNvSpPr>
            <a:spLocks noGrp="1" noRot="1" noChangeAspect="1" noChangeArrowheads="1" noTextEdit="1"/>
          </p:cNvSpPr>
          <p:nvPr>
            <p:ph type="sldImg"/>
          </p:nvPr>
        </p:nvSpPr>
        <p:spPr/>
      </p:sp>
      <p:sp>
        <p:nvSpPr>
          <p:cNvPr id="71684" name="Rectangle 3">
            <a:extLst>
              <a:ext uri="{FF2B5EF4-FFF2-40B4-BE49-F238E27FC236}">
                <a16:creationId xmlns:a16="http://schemas.microsoft.com/office/drawing/2014/main" id="{9BD68F4A-BDA9-48A8-9B21-3ABA98E2D78E}"/>
              </a:ext>
            </a:extLst>
          </p:cNvPr>
          <p:cNvSpPr>
            <a:spLocks noGrp="1" noChangeArrowheads="1"/>
          </p:cNvSpPr>
          <p:nvPr>
            <p:ph type="body" idx="1"/>
          </p:nvPr>
        </p:nvSpPr>
        <p:spPr>
          <a:noFill/>
        </p:spPr>
        <p:txBody>
          <a:bodyPr/>
          <a:lstStyle/>
          <a:p>
            <a:r>
              <a:rPr lang="en-GB">
                <a:latin typeface="Times"/>
                <a:cs typeface="Times"/>
              </a:rPr>
              <a:t>Reinforce the changes to absent voting forms and the requirements for identity verification as part of absent vote applications.</a:t>
            </a:r>
            <a:br>
              <a:rPr lang="en-GB">
                <a:cs typeface="Times"/>
              </a:rPr>
            </a:br>
            <a:br>
              <a:rPr lang="en-GB">
                <a:cs typeface="Times"/>
              </a:rPr>
            </a:br>
            <a:r>
              <a:rPr lang="en-GB">
                <a:latin typeface="Times"/>
                <a:cs typeface="Times"/>
              </a:rPr>
              <a:t>ERO address for the return of forms should be clearly provided as the preferred return address. </a:t>
            </a:r>
            <a:endParaRPr lang="en-US">
              <a:latin typeface="Times"/>
              <a:cs typeface="Times"/>
            </a:endParaRPr>
          </a:p>
          <a:p>
            <a:endParaRPr lang="en-GB"/>
          </a:p>
          <a:p>
            <a:r>
              <a:rPr lang="en-GB">
                <a:latin typeface="Times"/>
                <a:cs typeface="Times"/>
              </a:rPr>
              <a:t>The Code of Conduct for campaigners has been updated and is now published in HTML and can be found on the Commission’s website at </a:t>
            </a:r>
            <a:r>
              <a:rPr lang="en-GB">
                <a:latin typeface="Times"/>
                <a:cs typeface="Times"/>
                <a:hlinkClick r:id="rId3"/>
              </a:rPr>
              <a:t>https://www.electoralcommission.org.uk/code-conduct-campaigners-uk-parliamentary-general-elections-great-britain-local-elections-England</a:t>
            </a:r>
            <a:endParaRPr lang="en-US">
              <a:latin typeface="Times"/>
              <a:cs typeface="Times"/>
            </a:endParaRPr>
          </a:p>
          <a:p>
            <a:endParaRPr lang="en-GB"/>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54AB37F9-FA7D-1919-FE70-BDCAD7A6484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272223C-4C01-435A-9A3C-77D73FDC8882}" type="slidenum">
              <a:rPr lang="en-GB" altLang="en-US"/>
              <a:pPr>
                <a:spcBef>
                  <a:spcPct val="0"/>
                </a:spcBef>
              </a:pPr>
              <a:t>47</a:t>
            </a:fld>
            <a:endParaRPr lang="en-GB" altLang="en-US"/>
          </a:p>
        </p:txBody>
      </p:sp>
      <p:sp>
        <p:nvSpPr>
          <p:cNvPr id="73731" name="Rectangle 2">
            <a:extLst>
              <a:ext uri="{FF2B5EF4-FFF2-40B4-BE49-F238E27FC236}">
                <a16:creationId xmlns:a16="http://schemas.microsoft.com/office/drawing/2014/main" id="{81BF07B6-78DF-7787-10DD-F0A7306DA689}"/>
              </a:ext>
            </a:extLst>
          </p:cNvPr>
          <p:cNvSpPr>
            <a:spLocks noGrp="1" noRot="1" noChangeAspect="1" noChangeArrowheads="1" noTextEdit="1"/>
          </p:cNvSpPr>
          <p:nvPr>
            <p:ph type="sldImg"/>
          </p:nvPr>
        </p:nvSpPr>
        <p:spPr/>
      </p:sp>
      <p:sp>
        <p:nvSpPr>
          <p:cNvPr id="73732" name="Rectangle 3">
            <a:extLst>
              <a:ext uri="{FF2B5EF4-FFF2-40B4-BE49-F238E27FC236}">
                <a16:creationId xmlns:a16="http://schemas.microsoft.com/office/drawing/2014/main" id="{E304780A-DCB9-DC69-357E-ADCE40DB25F8}"/>
              </a:ext>
            </a:extLst>
          </p:cNvPr>
          <p:cNvSpPr>
            <a:spLocks noGrp="1" noChangeArrowheads="1"/>
          </p:cNvSpPr>
          <p:nvPr>
            <p:ph type="body" idx="1"/>
          </p:nvPr>
        </p:nvSpPr>
        <p:spPr>
          <a:noFill/>
        </p:spPr>
        <p:txBody>
          <a:bodyPr/>
          <a:lstStyle/>
          <a:p>
            <a:r>
              <a:rPr lang="en-GB" dirty="0">
                <a:latin typeface="Times"/>
                <a:cs typeface="Times"/>
              </a:rPr>
              <a:t>The Code of Conduct for campaigners can be found on the Commission’s website: </a:t>
            </a:r>
            <a:r>
              <a:rPr lang="en-GB" dirty="0">
                <a:latin typeface="Times"/>
                <a:cs typeface="Times"/>
                <a:hlinkClick r:id="rId3"/>
              </a:rPr>
              <a:t>https://www.electoralcommission.org.uk/code-conduct-campaigners-uk-parliamentary-general-elections-great-britain-local-elections-england</a:t>
            </a:r>
            <a:endParaRPr lang="en-US" dirty="0">
              <a:latin typeface="Times"/>
              <a:cs typeface="Times"/>
            </a:endParaRPr>
          </a:p>
          <a:p>
            <a:endParaRPr lang="en-GB" dirty="0"/>
          </a:p>
          <a:p>
            <a:r>
              <a:rPr lang="en-GB" dirty="0">
                <a:latin typeface="Times"/>
                <a:cs typeface="Times"/>
              </a:rPr>
              <a:t>The code covers all those actively involved in campaigning in elections or referendums in Great Britain. </a:t>
            </a:r>
            <a:br>
              <a:rPr lang="en-GB" dirty="0">
                <a:cs typeface="Times"/>
              </a:rPr>
            </a:br>
            <a:br>
              <a:rPr lang="en-GB" dirty="0">
                <a:cs typeface="Times"/>
              </a:rPr>
            </a:br>
            <a:r>
              <a:rPr lang="en-GB" dirty="0">
                <a:latin typeface="Times"/>
                <a:cs typeface="Times"/>
              </a:rPr>
              <a:t>It is an offence for a political campaigner at an election to handle the postal vote(s) of another person, unless that person is a close relative or someone for whom they or the organisation which employs or engages them provide regular care</a:t>
            </a:r>
          </a:p>
          <a:p>
            <a:endParaRPr lang="en-GB" dirty="0"/>
          </a:p>
          <a:p>
            <a:r>
              <a:rPr lang="en-GB" dirty="0">
                <a:latin typeface="Times"/>
                <a:cs typeface="Times"/>
              </a:rPr>
              <a:t>Postal voting documents are a postal ballot paper, a postal voting statement, a declaration of identity, envelopes for returning postal voting documents, and an envelope containing a postal ballot pack. </a:t>
            </a:r>
            <a:endParaRPr lang="en-US" dirty="0">
              <a:latin typeface="Times"/>
              <a:cs typeface="Times"/>
            </a:endParaRPr>
          </a:p>
          <a:p>
            <a:endParaRPr lang="en-GB" dirty="0"/>
          </a:p>
          <a:p>
            <a:r>
              <a:rPr lang="en-GB" dirty="0">
                <a:latin typeface="Times"/>
                <a:cs typeface="Times"/>
              </a:rPr>
              <a:t>Remind candidates and agents that if they have complaints or allegations of electoral fraud, they should:</a:t>
            </a:r>
            <a:endParaRPr lang="en-US" dirty="0">
              <a:latin typeface="Times"/>
              <a:cs typeface="Times"/>
            </a:endParaRPr>
          </a:p>
          <a:p>
            <a:endParaRPr lang="en-GB" dirty="0"/>
          </a:p>
          <a:p>
            <a:pPr marL="171450" indent="-171450">
              <a:buFont typeface="Arial" panose="020B0604020202020204" pitchFamily="34" charset="0"/>
              <a:buChar char="•"/>
            </a:pPr>
            <a:r>
              <a:rPr lang="en-GB" dirty="0">
                <a:latin typeface="Times"/>
                <a:cs typeface="Times"/>
              </a:rPr>
              <a:t>Be prepared to give the police a statement and substantiate any allegations</a:t>
            </a:r>
            <a:endParaRPr lang="en-US" dirty="0">
              <a:latin typeface="Times"/>
              <a:cs typeface="Times"/>
            </a:endParaRP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latin typeface="Times"/>
                <a:cs typeface="Times"/>
              </a:rPr>
              <a:t>Raise the matter with their election agent or local party, or with the relevant ERO or RO. </a:t>
            </a:r>
            <a:endParaRPr lang="en-US" dirty="0">
              <a:latin typeface="Times"/>
              <a:cs typeface="Times"/>
            </a:endParaRPr>
          </a:p>
          <a:p>
            <a:endParaRPr lang="en-GB" dirty="0"/>
          </a:p>
          <a:p>
            <a:r>
              <a:rPr lang="en-GB" b="1" dirty="0">
                <a:latin typeface="Times"/>
                <a:cs typeface="Times"/>
              </a:rPr>
              <a:t>You should also cover what standards of behaviour you expect from supporters in the environs of the polling place on polling day.</a:t>
            </a:r>
            <a:endParaRPr lang="en-GB" dirty="0">
              <a:latin typeface="Times"/>
              <a:cs typeface="Times"/>
            </a:endParaRPr>
          </a:p>
          <a:p>
            <a:endParaRPr lang="en-GB" alt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014D8921-989C-9634-11D5-E87AE3E232C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AFD4506B-005E-4281-A190-6EB8AA65403D}" type="slidenum">
              <a:rPr lang="en-GB" altLang="en-US"/>
              <a:pPr>
                <a:spcBef>
                  <a:spcPct val="0"/>
                </a:spcBef>
              </a:pPr>
              <a:t>48</a:t>
            </a:fld>
            <a:endParaRPr lang="en-GB" altLang="en-US"/>
          </a:p>
        </p:txBody>
      </p:sp>
      <p:sp>
        <p:nvSpPr>
          <p:cNvPr id="77827" name="Rectangle 2">
            <a:extLst>
              <a:ext uri="{FF2B5EF4-FFF2-40B4-BE49-F238E27FC236}">
                <a16:creationId xmlns:a16="http://schemas.microsoft.com/office/drawing/2014/main" id="{DEABB071-01F6-7A25-7D3A-C3811E61DE6D}"/>
              </a:ext>
            </a:extLst>
          </p:cNvPr>
          <p:cNvSpPr>
            <a:spLocks noGrp="1" noRot="1" noChangeAspect="1" noChangeArrowheads="1" noTextEdit="1"/>
          </p:cNvSpPr>
          <p:nvPr>
            <p:ph type="sldImg"/>
          </p:nvPr>
        </p:nvSpPr>
        <p:spPr/>
      </p:sp>
      <p:sp>
        <p:nvSpPr>
          <p:cNvPr id="77828" name="Rectangle 3">
            <a:extLst>
              <a:ext uri="{FF2B5EF4-FFF2-40B4-BE49-F238E27FC236}">
                <a16:creationId xmlns:a16="http://schemas.microsoft.com/office/drawing/2014/main" id="{8B6943E3-DF02-460F-8D8D-33CA1AF7C2E7}"/>
              </a:ext>
            </a:extLst>
          </p:cNvPr>
          <p:cNvSpPr>
            <a:spLocks noGrp="1" noChangeArrowheads="1"/>
          </p:cNvSpPr>
          <p:nvPr>
            <p:ph type="body" idx="1"/>
          </p:nvPr>
        </p:nvSpPr>
        <p:spPr>
          <a:noFill/>
        </p:spPr>
        <p:txBody>
          <a:bodyPr/>
          <a:lstStyle/>
          <a:p>
            <a:r>
              <a:rPr lang="en-GB" dirty="0"/>
              <a:t>Explain that you can canvass the support of the electors and use your copy of the electoral register and you may campaign on polling day but not in a building or area that has been hired as a polling station.</a:t>
            </a:r>
            <a:endParaRPr lang="en-US" dirty="0"/>
          </a:p>
          <a:p>
            <a:r>
              <a:rPr lang="en-GB" dirty="0">
                <a:latin typeface="Times"/>
                <a:cs typeface="Times"/>
              </a:rPr>
              <a:t> </a:t>
            </a:r>
            <a:endParaRPr lang="en-US" dirty="0">
              <a:latin typeface="Times"/>
              <a:cs typeface="Times"/>
            </a:endParaRPr>
          </a:p>
          <a:p>
            <a:r>
              <a:rPr lang="en-GB" dirty="0"/>
              <a:t>Tellers – mention Electoral Commission guidance; refer to any supplementary local guidance. </a:t>
            </a:r>
            <a:r>
              <a:rPr lang="en-GB" b="1" dirty="0"/>
              <a:t>You should also cover what standards of behaviour you expect from supporters in the environs of the polling place on polling day. </a:t>
            </a:r>
            <a:r>
              <a:rPr lang="en-GB" dirty="0"/>
              <a:t>You could reiterate that tellers would count as campaigners for the purpose of handling postal votes and should not offer to take them from electors, even if it is just to be helpful.</a:t>
            </a:r>
            <a:endParaRPr lang="en-US" dirty="0"/>
          </a:p>
          <a:p>
            <a:r>
              <a:rPr lang="en-GB" dirty="0">
                <a:latin typeface="Times"/>
                <a:cs typeface="Times"/>
              </a:rPr>
              <a:t> </a:t>
            </a:r>
            <a:endParaRPr lang="en-US" dirty="0">
              <a:latin typeface="Times"/>
              <a:cs typeface="Times"/>
            </a:endParaRPr>
          </a:p>
          <a:p>
            <a:r>
              <a:rPr lang="en-GB" dirty="0"/>
              <a:t>If finalised you could provide lists of the polling stations so candidates/agents can see which ones fall within their area.  </a:t>
            </a:r>
            <a:endParaRPr lang="en-US" dirty="0"/>
          </a:p>
          <a:p>
            <a:endParaRPr lang="en-GB" dirty="0"/>
          </a:p>
          <a:p>
            <a:r>
              <a:rPr lang="en-GB" dirty="0"/>
              <a:t>Police community support officers can attend and enter polling stations as well as police officers. </a:t>
            </a:r>
            <a:endParaRPr lang="en-US" dirty="0"/>
          </a:p>
          <a:p>
            <a:endParaRPr lang="en-GB" dirty="0"/>
          </a:p>
          <a:p>
            <a:r>
              <a:rPr lang="en-GB" dirty="0"/>
              <a:t>If polls and the issue of postal votes has been combined, explain which polling stations postal votes can be returned to.</a:t>
            </a:r>
            <a:endParaRPr lang="en-US" dirty="0"/>
          </a:p>
          <a:p>
            <a:endParaRPr lang="en-GB" dirty="0"/>
          </a:p>
          <a:p>
            <a:r>
              <a:rPr lang="en-GB" dirty="0">
                <a:latin typeface="Times"/>
                <a:cs typeface="Times"/>
              </a:rPr>
              <a:t>Accessible polling stations – Polling stations should be accessible to all voters. If you are aware of any disabled voters who have may require particular assistance please bring it to the attention of the elections team as soon as possible. </a:t>
            </a:r>
          </a:p>
          <a:p>
            <a:pPr eaLnBrk="1" hangingPunct="1"/>
            <a:endParaRPr lang="en-GB" altLang="en-US" dirty="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7EC687A5-8541-F0D0-EE4C-D635D533F72F}"/>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36600" indent="-282575">
              <a:spcBef>
                <a:spcPct val="30000"/>
              </a:spcBef>
              <a:defRPr sz="1200">
                <a:solidFill>
                  <a:schemeClr val="tx1"/>
                </a:solidFill>
                <a:latin typeface="Times" pitchFamily="18" charset="0"/>
              </a:defRPr>
            </a:lvl2pPr>
            <a:lvl3pPr marL="1133475" indent="-225425">
              <a:spcBef>
                <a:spcPct val="30000"/>
              </a:spcBef>
              <a:defRPr sz="1200">
                <a:solidFill>
                  <a:schemeClr val="tx1"/>
                </a:solidFill>
                <a:latin typeface="Times" pitchFamily="18" charset="0"/>
              </a:defRPr>
            </a:lvl3pPr>
            <a:lvl4pPr marL="1587500" indent="-225425">
              <a:spcBef>
                <a:spcPct val="30000"/>
              </a:spcBef>
              <a:defRPr sz="1200">
                <a:solidFill>
                  <a:schemeClr val="tx1"/>
                </a:solidFill>
                <a:latin typeface="Times" pitchFamily="18" charset="0"/>
              </a:defRPr>
            </a:lvl4pPr>
            <a:lvl5pPr marL="2039938" indent="-225425">
              <a:spcBef>
                <a:spcPct val="30000"/>
              </a:spcBef>
              <a:defRPr sz="1200">
                <a:solidFill>
                  <a:schemeClr val="tx1"/>
                </a:solidFill>
                <a:latin typeface="Times" pitchFamily="18" charset="0"/>
              </a:defRPr>
            </a:lvl5pPr>
            <a:lvl6pPr marL="2497138" indent="-225425" eaLnBrk="0" fontAlgn="base" hangingPunct="0">
              <a:spcBef>
                <a:spcPct val="30000"/>
              </a:spcBef>
              <a:spcAft>
                <a:spcPct val="0"/>
              </a:spcAft>
              <a:defRPr sz="1200">
                <a:solidFill>
                  <a:schemeClr val="tx1"/>
                </a:solidFill>
                <a:latin typeface="Times" pitchFamily="18" charset="0"/>
              </a:defRPr>
            </a:lvl6pPr>
            <a:lvl7pPr marL="2954338" indent="-225425" eaLnBrk="0" fontAlgn="base" hangingPunct="0">
              <a:spcBef>
                <a:spcPct val="30000"/>
              </a:spcBef>
              <a:spcAft>
                <a:spcPct val="0"/>
              </a:spcAft>
              <a:defRPr sz="1200">
                <a:solidFill>
                  <a:schemeClr val="tx1"/>
                </a:solidFill>
                <a:latin typeface="Times" pitchFamily="18" charset="0"/>
              </a:defRPr>
            </a:lvl7pPr>
            <a:lvl8pPr marL="3411538" indent="-225425" eaLnBrk="0" fontAlgn="base" hangingPunct="0">
              <a:spcBef>
                <a:spcPct val="30000"/>
              </a:spcBef>
              <a:spcAft>
                <a:spcPct val="0"/>
              </a:spcAft>
              <a:defRPr sz="1200">
                <a:solidFill>
                  <a:schemeClr val="tx1"/>
                </a:solidFill>
                <a:latin typeface="Times" pitchFamily="18" charset="0"/>
              </a:defRPr>
            </a:lvl8pPr>
            <a:lvl9pPr marL="3868738" indent="-225425" eaLnBrk="0" fontAlgn="base" hangingPunct="0">
              <a:spcBef>
                <a:spcPct val="30000"/>
              </a:spcBef>
              <a:spcAft>
                <a:spcPct val="0"/>
              </a:spcAft>
              <a:defRPr sz="1200">
                <a:solidFill>
                  <a:schemeClr val="tx1"/>
                </a:solidFill>
                <a:latin typeface="Times" pitchFamily="18" charset="0"/>
              </a:defRPr>
            </a:lvl9pPr>
          </a:lstStyle>
          <a:p>
            <a:pPr>
              <a:spcBef>
                <a:spcPct val="0"/>
              </a:spcBef>
            </a:pPr>
            <a:fld id="{0E634A6E-6259-48FD-BEEC-FC1DCB8902FD}" type="slidenum">
              <a:rPr lang="en-GB" altLang="en-US"/>
              <a:pPr>
                <a:spcBef>
                  <a:spcPct val="0"/>
                </a:spcBef>
              </a:pPr>
              <a:t>49</a:t>
            </a:fld>
            <a:endParaRPr lang="en-GB" altLang="en-US"/>
          </a:p>
        </p:txBody>
      </p:sp>
      <p:sp>
        <p:nvSpPr>
          <p:cNvPr id="75779" name="Rectangle 2">
            <a:extLst>
              <a:ext uri="{FF2B5EF4-FFF2-40B4-BE49-F238E27FC236}">
                <a16:creationId xmlns:a16="http://schemas.microsoft.com/office/drawing/2014/main" id="{D975867F-0568-F84F-3682-F73E123B464A}"/>
              </a:ext>
            </a:extLst>
          </p:cNvPr>
          <p:cNvSpPr>
            <a:spLocks noGrp="1" noRot="1" noChangeAspect="1" noChangeArrowheads="1" noTextEdit="1"/>
          </p:cNvSpPr>
          <p:nvPr>
            <p:ph type="sldImg"/>
          </p:nvPr>
        </p:nvSpPr>
        <p:spPr/>
      </p:sp>
      <p:sp>
        <p:nvSpPr>
          <p:cNvPr id="75780" name="Rectangle 3">
            <a:extLst>
              <a:ext uri="{FF2B5EF4-FFF2-40B4-BE49-F238E27FC236}">
                <a16:creationId xmlns:a16="http://schemas.microsoft.com/office/drawing/2014/main" id="{2F9300F7-F242-1EC6-EFA7-15D288310FF3}"/>
              </a:ext>
            </a:extLst>
          </p:cNvPr>
          <p:cNvSpPr>
            <a:spLocks noGrp="1" noChangeArrowheads="1"/>
          </p:cNvSpPr>
          <p:nvPr>
            <p:ph type="body" idx="1"/>
          </p:nvPr>
        </p:nvSpPr>
        <p:spPr>
          <a:noFill/>
        </p:spPr>
        <p:txBody>
          <a:bodyPr/>
          <a:lstStyle/>
          <a:p>
            <a:pPr eaLnBrk="1" hangingPunct="1"/>
            <a:r>
              <a:rPr lang="en-GB" altLang="en-US" dirty="0">
                <a:latin typeface="Times"/>
                <a:cs typeface="Times"/>
              </a:rPr>
              <a:t>Refer back to </a:t>
            </a:r>
            <a:r>
              <a:rPr lang="en-GB" altLang="en-US">
                <a:latin typeface="Times"/>
                <a:cs typeface="Times"/>
              </a:rPr>
              <a:t>slides 38 &amp; 39 for </a:t>
            </a:r>
            <a:r>
              <a:rPr lang="en-GB" altLang="en-US" dirty="0">
                <a:latin typeface="Times"/>
                <a:cs typeface="Times"/>
              </a:rPr>
              <a:t>details on campaigners and highlight the difference in the rules for campaigners and individuals. </a:t>
            </a:r>
          </a:p>
          <a:p>
            <a:endParaRPr lang="en-GB" altLang="en-US" dirty="0">
              <a:latin typeface="Times"/>
              <a:cs typeface="Times"/>
            </a:endParaRPr>
          </a:p>
          <a:p>
            <a:r>
              <a:rPr lang="en-GB" dirty="0">
                <a:latin typeface="Times"/>
                <a:cs typeface="Times"/>
              </a:rPr>
              <a:t>Postal voting documents are:</a:t>
            </a:r>
            <a:br>
              <a:rPr lang="en-GB" dirty="0">
                <a:cs typeface="Times"/>
              </a:rPr>
            </a:br>
            <a:r>
              <a:rPr lang="en-GB" dirty="0">
                <a:latin typeface="Times"/>
                <a:cs typeface="Times"/>
              </a:rPr>
              <a:t>- a postal ballot paper</a:t>
            </a:r>
          </a:p>
          <a:p>
            <a:r>
              <a:rPr lang="en-GB" dirty="0">
                <a:latin typeface="Times"/>
                <a:cs typeface="Times"/>
              </a:rPr>
              <a:t> - a postal voting statement</a:t>
            </a:r>
            <a:endParaRPr lang="en-US" dirty="0">
              <a:latin typeface="Times"/>
              <a:cs typeface="Times"/>
            </a:endParaRPr>
          </a:p>
          <a:p>
            <a:r>
              <a:rPr lang="en-GB" dirty="0">
                <a:latin typeface="Times"/>
                <a:cs typeface="Times"/>
              </a:rPr>
              <a:t> - a declaration of identity</a:t>
            </a:r>
            <a:endParaRPr lang="en-US" dirty="0">
              <a:latin typeface="Times"/>
              <a:cs typeface="Times"/>
            </a:endParaRPr>
          </a:p>
          <a:p>
            <a:r>
              <a:rPr lang="en-GB" dirty="0">
                <a:latin typeface="Times"/>
                <a:cs typeface="Times"/>
              </a:rPr>
              <a:t> - envelopes for returning postal voting documents</a:t>
            </a:r>
            <a:endParaRPr lang="en-US" dirty="0">
              <a:latin typeface="Times"/>
              <a:cs typeface="Times"/>
            </a:endParaRPr>
          </a:p>
          <a:p>
            <a:r>
              <a:rPr lang="en-GB" dirty="0">
                <a:latin typeface="Times"/>
                <a:cs typeface="Times"/>
              </a:rPr>
              <a:t> - an envelope containing a postal ballot pack</a:t>
            </a:r>
            <a:endParaRPr lang="en-US" dirty="0">
              <a:latin typeface="Times"/>
              <a:cs typeface="Times"/>
            </a:endParaRPr>
          </a:p>
          <a:p>
            <a:endParaRPr lang="en-GB" dirty="0"/>
          </a:p>
          <a:p>
            <a:r>
              <a:rPr lang="en-GB" dirty="0">
                <a:latin typeface="Times"/>
                <a:cs typeface="Times"/>
              </a:rPr>
              <a:t>Close relatives are an individual’s:</a:t>
            </a:r>
            <a:endParaRPr lang="en-US" dirty="0">
              <a:latin typeface="Times"/>
              <a:cs typeface="Times"/>
            </a:endParaRPr>
          </a:p>
          <a:p>
            <a:r>
              <a:rPr lang="en-GB" dirty="0">
                <a:latin typeface="Times"/>
                <a:cs typeface="Times"/>
              </a:rPr>
              <a:t>- spouse or civil partner</a:t>
            </a:r>
            <a:endParaRPr lang="en-US" dirty="0">
              <a:latin typeface="Times"/>
              <a:cs typeface="Times"/>
            </a:endParaRPr>
          </a:p>
          <a:p>
            <a:r>
              <a:rPr lang="en-GB" dirty="0">
                <a:latin typeface="Times"/>
                <a:cs typeface="Times"/>
              </a:rPr>
              <a:t>- parent</a:t>
            </a:r>
            <a:endParaRPr lang="en-US" dirty="0">
              <a:latin typeface="Times"/>
              <a:cs typeface="Times"/>
            </a:endParaRPr>
          </a:p>
          <a:p>
            <a:r>
              <a:rPr lang="en-GB" dirty="0">
                <a:latin typeface="Times"/>
                <a:cs typeface="Times"/>
              </a:rPr>
              <a:t>- grandparent</a:t>
            </a:r>
            <a:endParaRPr lang="en-US" dirty="0">
              <a:latin typeface="Times"/>
              <a:cs typeface="Times"/>
            </a:endParaRPr>
          </a:p>
          <a:p>
            <a:r>
              <a:rPr lang="en-GB" dirty="0">
                <a:latin typeface="Times"/>
                <a:cs typeface="Times"/>
              </a:rPr>
              <a:t>- sibling</a:t>
            </a:r>
            <a:endParaRPr lang="en-US" dirty="0">
              <a:latin typeface="Times"/>
              <a:cs typeface="Times"/>
            </a:endParaRPr>
          </a:p>
          <a:p>
            <a:r>
              <a:rPr lang="en-GB" dirty="0">
                <a:latin typeface="Times"/>
                <a:cs typeface="Times"/>
              </a:rPr>
              <a:t>- child</a:t>
            </a:r>
            <a:endParaRPr lang="en-US" dirty="0">
              <a:latin typeface="Times"/>
              <a:cs typeface="Times"/>
            </a:endParaRPr>
          </a:p>
          <a:p>
            <a:r>
              <a:rPr lang="en-GB" dirty="0">
                <a:latin typeface="Times"/>
                <a:cs typeface="Times"/>
              </a:rPr>
              <a:t>- grandchild</a:t>
            </a:r>
            <a:endParaRPr lang="en-US" dirty="0">
              <a:latin typeface="Times"/>
              <a:cs typeface="Times"/>
            </a:endParaRPr>
          </a:p>
          <a:p>
            <a:endParaRPr lang="en-GB" dirty="0"/>
          </a:p>
          <a:p>
            <a:r>
              <a:rPr lang="en-GB" dirty="0">
                <a:latin typeface="Times"/>
                <a:cs typeface="Times"/>
              </a:rPr>
              <a:t>For the purposes of postal vote handling, two people living together as if they were a married couple or civil partners are treated as such. You can point to the Commission’s Code of Conduct here for more information: </a:t>
            </a:r>
            <a:r>
              <a:rPr lang="en-GB" dirty="0">
                <a:latin typeface="Times"/>
                <a:cs typeface="Times"/>
                <a:hlinkClick r:id="rId3"/>
              </a:rPr>
              <a:t>https://www.electoralcommission.org.uk/code-conduct-campaigners-uk-parliamentary-general-elections-great-britain-local-elections-england/postal-voting-documents</a:t>
            </a:r>
            <a:endParaRPr lang="en-GB" dirty="0">
              <a:latin typeface="Times"/>
              <a:cs typeface="Times"/>
            </a:endParaRPr>
          </a:p>
          <a:p>
            <a:endParaRPr lang="en-GB" altLang="en-US" dirty="0">
              <a:latin typeface="Times"/>
              <a:cs typeface="Times"/>
            </a:endParaRPr>
          </a:p>
          <a:p>
            <a:r>
              <a:rPr lang="en-GB" altLang="en-US" dirty="0">
                <a:latin typeface="Times"/>
                <a:cs typeface="Times"/>
              </a:rPr>
              <a:t>If there are multiple polls taking place and postal votes for these polls have been issued separately, the postal votes handed in must still only belong to a total of 5 other electors – but there may be multiple postal votes per elector.</a:t>
            </a:r>
            <a:endParaRPr lang="en-GB" dirty="0"/>
          </a:p>
          <a:p>
            <a:pPr eaLnBrk="1" hangingPunct="1"/>
            <a:endParaRPr lang="en-GB" altLang="en-US" dirty="0"/>
          </a:p>
          <a:p>
            <a:pPr eaLnBrk="1" hangingPunct="1"/>
            <a:r>
              <a:rPr lang="en-GB" altLang="en-US" dirty="0">
                <a:latin typeface="Times"/>
                <a:cs typeface="Times"/>
              </a:rPr>
              <a:t>Staff assisting the completion of the postal vote return form will allow for a consistent approach for all individuals who want to hand in postal votes. It also reduces the risk of returned postal votes being rejected or being incorrectly returned. </a:t>
            </a:r>
            <a:endParaRPr lang="en-GB" altLang="en-US" dirty="0">
              <a:cs typeface="Times"/>
            </a:endParaRPr>
          </a:p>
          <a:p>
            <a:pPr eaLnBrk="1" hangingPunct="1"/>
            <a:endParaRPr lang="en-GB" altLang="en-US" dirty="0"/>
          </a:p>
          <a:p>
            <a:pPr eaLnBrk="1" hangingPunct="1"/>
            <a:r>
              <a:rPr lang="en-GB" altLang="en-US" dirty="0">
                <a:latin typeface="Times"/>
                <a:cs typeface="Times"/>
              </a:rPr>
              <a:t>Full details are available on the reverse of the postal vote return form.</a:t>
            </a:r>
          </a:p>
        </p:txBody>
      </p:sp>
    </p:spTree>
    <p:extLst>
      <p:ext uri="{BB962C8B-B14F-4D97-AF65-F5344CB8AC3E}">
        <p14:creationId xmlns:p14="http://schemas.microsoft.com/office/powerpoint/2010/main" val="2857459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E3E14A87-5F15-2517-224F-54F7050FF64F}"/>
              </a:ext>
            </a:extLst>
          </p:cNvPr>
          <p:cNvSpPr>
            <a:spLocks noGrp="1" noRot="1" noChangeAspect="1" noTextEdit="1"/>
          </p:cNvSpPr>
          <p:nvPr>
            <p:ph type="sldImg"/>
          </p:nvPr>
        </p:nvSpPr>
        <p:spPr/>
      </p:sp>
      <p:sp>
        <p:nvSpPr>
          <p:cNvPr id="14339" name="Notes Placeholder 2">
            <a:extLst>
              <a:ext uri="{FF2B5EF4-FFF2-40B4-BE49-F238E27FC236}">
                <a16:creationId xmlns:a16="http://schemas.microsoft.com/office/drawing/2014/main" id="{4C889DA6-CDEE-2D29-8A68-665AE26A8DEB}"/>
              </a:ext>
            </a:extLst>
          </p:cNvPr>
          <p:cNvSpPr>
            <a:spLocks noGrp="1"/>
          </p:cNvSpPr>
          <p:nvPr>
            <p:ph type="body" idx="1"/>
          </p:nvPr>
        </p:nvSpPr>
        <p:spPr>
          <a:noFill/>
        </p:spPr>
        <p:txBody>
          <a:bodyPr/>
          <a:lstStyle/>
          <a:p>
            <a:r>
              <a:rPr lang="en-GB" altLang="en-US"/>
              <a:t>Voter Authority Certificate – available if an elector does not have an acceptable form of photo ID. Can be applied for online or by using a paper form. </a:t>
            </a:r>
          </a:p>
          <a:p>
            <a:endParaRPr lang="en-GB" altLang="en-US"/>
          </a:p>
          <a:p>
            <a:r>
              <a:rPr lang="en-GB" altLang="en-US"/>
              <a:t>Anonymous Elector Document – if an elector who is registered anonymously wishes to vote in person at a polling station they must apply for an Anonymous Elector’s Document. They may not use any other type of ID. </a:t>
            </a:r>
          </a:p>
          <a:p>
            <a:endParaRPr lang="en-GB" altLang="en-US"/>
          </a:p>
          <a:p>
            <a:r>
              <a:rPr lang="en-GB" altLang="en-US"/>
              <a:t>Emergency proxies – available if elector falls ill, or where the elector’s occupation, service or employment  means they cannot go to the polling station in person, or on Voter ID grounds but </a:t>
            </a:r>
            <a:r>
              <a:rPr lang="en-GB" altLang="en-US" b="1"/>
              <a:t>only</a:t>
            </a:r>
            <a:r>
              <a:rPr lang="en-GB" altLang="en-US"/>
              <a:t> if after the deadline for applications E-6. More detail contained within the notes on slide 26. </a:t>
            </a:r>
          </a:p>
          <a:p>
            <a:endParaRPr lang="en-GB" altLang="en-US">
              <a:solidFill>
                <a:srgbClr val="FF0000"/>
              </a:solidFill>
            </a:endParaRPr>
          </a:p>
          <a:p>
            <a:r>
              <a:rPr lang="en-GB" altLang="en-US">
                <a:solidFill>
                  <a:srgbClr val="FF0000"/>
                </a:solidFill>
              </a:rPr>
              <a:t>Highlight: agent deadlines &amp; expenses returns deadlines. </a:t>
            </a:r>
          </a:p>
          <a:p>
            <a:endParaRPr lang="en-GB" altLang="en-US">
              <a:solidFill>
                <a:srgbClr val="FF0000"/>
              </a:solidFill>
            </a:endParaRPr>
          </a:p>
          <a:p>
            <a:endParaRPr lang="en-US" altLang="en-US"/>
          </a:p>
          <a:p>
            <a:endParaRPr lang="en-US" altLang="en-US"/>
          </a:p>
        </p:txBody>
      </p:sp>
      <p:sp>
        <p:nvSpPr>
          <p:cNvPr id="14340" name="Slide Number Placeholder 3">
            <a:extLst>
              <a:ext uri="{FF2B5EF4-FFF2-40B4-BE49-F238E27FC236}">
                <a16:creationId xmlns:a16="http://schemas.microsoft.com/office/drawing/2014/main" id="{E7B85F1E-2F47-001D-EC62-EA6E94B91A5E}"/>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AA4C95D5-D777-42F6-82AD-079AF431A3C3}" type="slidenum">
              <a:rPr lang="en-GB" altLang="en-US"/>
              <a:pPr>
                <a:spcBef>
                  <a:spcPct val="0"/>
                </a:spcBef>
              </a:pPr>
              <a:t>5</a:t>
            </a:fld>
            <a:endParaRPr lang="en-GB"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9F5AC-D7EE-1C1C-C77E-E0FD72C9CAB4}"/>
            </a:ext>
          </a:extLst>
        </p:cNvPr>
        <p:cNvGrpSpPr/>
        <p:nvPr/>
      </p:nvGrpSpPr>
      <p:grpSpPr>
        <a:xfrm>
          <a:off x="0" y="0"/>
          <a:ext cx="0" cy="0"/>
          <a:chOff x="0" y="0"/>
          <a:chExt cx="0" cy="0"/>
        </a:xfrm>
      </p:grpSpPr>
      <p:sp>
        <p:nvSpPr>
          <p:cNvPr id="75778" name="Rectangle 7">
            <a:extLst>
              <a:ext uri="{FF2B5EF4-FFF2-40B4-BE49-F238E27FC236}">
                <a16:creationId xmlns:a16="http://schemas.microsoft.com/office/drawing/2014/main" id="{6F0BB1F8-87B5-E848-DC7B-9D0E20ADB7A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36600" indent="-282575">
              <a:spcBef>
                <a:spcPct val="30000"/>
              </a:spcBef>
              <a:defRPr sz="1200">
                <a:solidFill>
                  <a:schemeClr val="tx1"/>
                </a:solidFill>
                <a:latin typeface="Times" pitchFamily="18" charset="0"/>
              </a:defRPr>
            </a:lvl2pPr>
            <a:lvl3pPr marL="1133475" indent="-225425">
              <a:spcBef>
                <a:spcPct val="30000"/>
              </a:spcBef>
              <a:defRPr sz="1200">
                <a:solidFill>
                  <a:schemeClr val="tx1"/>
                </a:solidFill>
                <a:latin typeface="Times" pitchFamily="18" charset="0"/>
              </a:defRPr>
            </a:lvl3pPr>
            <a:lvl4pPr marL="1587500" indent="-225425">
              <a:spcBef>
                <a:spcPct val="30000"/>
              </a:spcBef>
              <a:defRPr sz="1200">
                <a:solidFill>
                  <a:schemeClr val="tx1"/>
                </a:solidFill>
                <a:latin typeface="Times" pitchFamily="18" charset="0"/>
              </a:defRPr>
            </a:lvl4pPr>
            <a:lvl5pPr marL="2039938" indent="-225425">
              <a:spcBef>
                <a:spcPct val="30000"/>
              </a:spcBef>
              <a:defRPr sz="1200">
                <a:solidFill>
                  <a:schemeClr val="tx1"/>
                </a:solidFill>
                <a:latin typeface="Times" pitchFamily="18" charset="0"/>
              </a:defRPr>
            </a:lvl5pPr>
            <a:lvl6pPr marL="2497138" indent="-225425" eaLnBrk="0" fontAlgn="base" hangingPunct="0">
              <a:spcBef>
                <a:spcPct val="30000"/>
              </a:spcBef>
              <a:spcAft>
                <a:spcPct val="0"/>
              </a:spcAft>
              <a:defRPr sz="1200">
                <a:solidFill>
                  <a:schemeClr val="tx1"/>
                </a:solidFill>
                <a:latin typeface="Times" pitchFamily="18" charset="0"/>
              </a:defRPr>
            </a:lvl6pPr>
            <a:lvl7pPr marL="2954338" indent="-225425" eaLnBrk="0" fontAlgn="base" hangingPunct="0">
              <a:spcBef>
                <a:spcPct val="30000"/>
              </a:spcBef>
              <a:spcAft>
                <a:spcPct val="0"/>
              </a:spcAft>
              <a:defRPr sz="1200">
                <a:solidFill>
                  <a:schemeClr val="tx1"/>
                </a:solidFill>
                <a:latin typeface="Times" pitchFamily="18" charset="0"/>
              </a:defRPr>
            </a:lvl7pPr>
            <a:lvl8pPr marL="3411538" indent="-225425" eaLnBrk="0" fontAlgn="base" hangingPunct="0">
              <a:spcBef>
                <a:spcPct val="30000"/>
              </a:spcBef>
              <a:spcAft>
                <a:spcPct val="0"/>
              </a:spcAft>
              <a:defRPr sz="1200">
                <a:solidFill>
                  <a:schemeClr val="tx1"/>
                </a:solidFill>
                <a:latin typeface="Times" pitchFamily="18" charset="0"/>
              </a:defRPr>
            </a:lvl8pPr>
            <a:lvl9pPr marL="3868738" indent="-225425" eaLnBrk="0" fontAlgn="base" hangingPunct="0">
              <a:spcBef>
                <a:spcPct val="30000"/>
              </a:spcBef>
              <a:spcAft>
                <a:spcPct val="0"/>
              </a:spcAft>
              <a:defRPr sz="1200">
                <a:solidFill>
                  <a:schemeClr val="tx1"/>
                </a:solidFill>
                <a:latin typeface="Times" pitchFamily="18" charset="0"/>
              </a:defRPr>
            </a:lvl9pPr>
          </a:lstStyle>
          <a:p>
            <a:pPr>
              <a:spcBef>
                <a:spcPct val="0"/>
              </a:spcBef>
            </a:pPr>
            <a:fld id="{0E634A6E-6259-48FD-BEEC-FC1DCB8902FD}" type="slidenum">
              <a:rPr lang="en-GB" altLang="en-US"/>
              <a:pPr>
                <a:spcBef>
                  <a:spcPct val="0"/>
                </a:spcBef>
              </a:pPr>
              <a:t>50</a:t>
            </a:fld>
            <a:endParaRPr lang="en-GB" altLang="en-US"/>
          </a:p>
        </p:txBody>
      </p:sp>
      <p:sp>
        <p:nvSpPr>
          <p:cNvPr id="75779" name="Rectangle 2">
            <a:extLst>
              <a:ext uri="{FF2B5EF4-FFF2-40B4-BE49-F238E27FC236}">
                <a16:creationId xmlns:a16="http://schemas.microsoft.com/office/drawing/2014/main" id="{A53D000D-7C9D-2CAF-FAF3-0ADC3F78AB7E}"/>
              </a:ext>
            </a:extLst>
          </p:cNvPr>
          <p:cNvSpPr>
            <a:spLocks noGrp="1" noRot="1" noChangeAspect="1" noChangeArrowheads="1" noTextEdit="1"/>
          </p:cNvSpPr>
          <p:nvPr>
            <p:ph type="sldImg"/>
          </p:nvPr>
        </p:nvSpPr>
        <p:spPr/>
      </p:sp>
      <p:sp>
        <p:nvSpPr>
          <p:cNvPr id="75780" name="Rectangle 3">
            <a:extLst>
              <a:ext uri="{FF2B5EF4-FFF2-40B4-BE49-F238E27FC236}">
                <a16:creationId xmlns:a16="http://schemas.microsoft.com/office/drawing/2014/main" id="{AD771C47-81CB-F4D5-5317-D582DB3EDE17}"/>
              </a:ext>
            </a:extLst>
          </p:cNvPr>
          <p:cNvSpPr>
            <a:spLocks noGrp="1" noChangeArrowheads="1"/>
          </p:cNvSpPr>
          <p:nvPr>
            <p:ph type="body" idx="1"/>
          </p:nvPr>
        </p:nvSpPr>
        <p:spPr>
          <a:noFill/>
        </p:spPr>
        <p:txBody>
          <a:bodyPr/>
          <a:lstStyle/>
          <a:p>
            <a:pPr eaLnBrk="1" hangingPunct="1"/>
            <a:r>
              <a:rPr lang="en-GB" altLang="en-US">
                <a:latin typeface="Times"/>
                <a:cs typeface="Times"/>
              </a:rPr>
              <a:t>If there are multiple polls taking place and postal votes for these polls have been issued separately, the postal votes handed in must still only belong to a total of 5 other electors – but there may be multiple postal votes per elector.</a:t>
            </a:r>
          </a:p>
          <a:p>
            <a:pPr eaLnBrk="1" hangingPunct="1"/>
            <a:endParaRPr lang="en-GB" altLang="en-US"/>
          </a:p>
          <a:p>
            <a:pPr eaLnBrk="1" hangingPunct="1"/>
            <a:r>
              <a:rPr lang="en-GB" altLang="en-US">
                <a:latin typeface="Times"/>
                <a:cs typeface="Times"/>
              </a:rPr>
              <a:t>Staff assisting the completion of the postal vote return form will allow for a consistent approach for all individuals who want to hand in postal votes. It also reduces the risk of returned postal votes being rejected or being incorrectly returned. </a:t>
            </a:r>
          </a:p>
          <a:p>
            <a:endParaRPr lang="en-GB" altLang="en-US">
              <a:cs typeface="Times"/>
            </a:endParaRPr>
          </a:p>
          <a:p>
            <a:r>
              <a:rPr lang="en-GB" altLang="en-US">
                <a:latin typeface="Times"/>
                <a:cs typeface="Times"/>
              </a:rPr>
              <a:t>Include any local arrangements for the return of postal votes to council offices, such as specific locations to return postal votes to, the accessibility of these locations, or if only certain staff will be handling them.</a:t>
            </a:r>
            <a:endParaRPr lang="en-GB" altLang="en-US">
              <a:cs typeface="Times"/>
            </a:endParaRPr>
          </a:p>
          <a:p>
            <a:endParaRPr lang="en-GB" altLang="en-US">
              <a:cs typeface="Times"/>
            </a:endParaRPr>
          </a:p>
          <a:p>
            <a:r>
              <a:rPr lang="en-GB" altLang="en-US">
                <a:latin typeface="Times"/>
                <a:cs typeface="Times"/>
              </a:rPr>
              <a:t>Postal votes must not be dropped off to council offices without competing the return form as they will be rejected. </a:t>
            </a:r>
            <a:endParaRPr lang="en-GB" altLang="en-US">
              <a:cs typeface="Times"/>
            </a:endParaRPr>
          </a:p>
          <a:p>
            <a:pPr eaLnBrk="1" hangingPunct="1"/>
            <a:endParaRPr lang="en-GB" altLang="en-US"/>
          </a:p>
        </p:txBody>
      </p:sp>
    </p:spTree>
    <p:extLst>
      <p:ext uri="{BB962C8B-B14F-4D97-AF65-F5344CB8AC3E}">
        <p14:creationId xmlns:p14="http://schemas.microsoft.com/office/powerpoint/2010/main" val="173707784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CDB75971-0BC2-D69B-A94A-5FE707CDEB42}"/>
              </a:ext>
            </a:extLst>
          </p:cNvPr>
          <p:cNvSpPr>
            <a:spLocks noGrp="1" noRot="1" noChangeAspect="1" noTextEdit="1"/>
          </p:cNvSpPr>
          <p:nvPr>
            <p:ph type="sldImg"/>
          </p:nvPr>
        </p:nvSpPr>
        <p:spPr/>
      </p:sp>
      <p:sp>
        <p:nvSpPr>
          <p:cNvPr id="3" name="Notes Placeholder 2">
            <a:extLst>
              <a:ext uri="{FF2B5EF4-FFF2-40B4-BE49-F238E27FC236}">
                <a16:creationId xmlns:a16="http://schemas.microsoft.com/office/drawing/2014/main" id="{8169F4EF-DEAC-7BDE-3398-DBA1EE105721}"/>
              </a:ext>
            </a:extLst>
          </p:cNvPr>
          <p:cNvSpPr>
            <a:spLocks noGrp="1"/>
          </p:cNvSpPr>
          <p:nvPr>
            <p:ph type="body" idx="1"/>
          </p:nvPr>
        </p:nvSpPr>
        <p:spPr/>
        <p:txBody>
          <a:bodyPr/>
          <a:lstStyle/>
          <a:p>
            <a:pPr>
              <a:defRPr/>
            </a:pPr>
            <a:endParaRPr lang="en-GB" dirty="0">
              <a:effectLst>
                <a:glow>
                  <a:srgbClr val="000000"/>
                </a:glow>
                <a:outerShdw sx="0" sy="0">
                  <a:srgbClr val="000000"/>
                </a:outerShdw>
                <a:reflection stA="0" endPos="0" fadeDir="0" sx="0" sy="0"/>
              </a:effectLst>
            </a:endParaRPr>
          </a:p>
        </p:txBody>
      </p:sp>
      <p:sp>
        <p:nvSpPr>
          <p:cNvPr id="79876" name="Slide Number Placeholder 3">
            <a:extLst>
              <a:ext uri="{FF2B5EF4-FFF2-40B4-BE49-F238E27FC236}">
                <a16:creationId xmlns:a16="http://schemas.microsoft.com/office/drawing/2014/main" id="{B71E03B3-B3DD-C043-E19E-E7A80CAD21CE}"/>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203EF863-52F2-475F-929E-7E5DA8690ED9}" type="slidenum">
              <a:rPr lang="en-GB" altLang="en-US"/>
              <a:pPr>
                <a:spcBef>
                  <a:spcPct val="0"/>
                </a:spcBef>
              </a:pPr>
              <a:t>51</a:t>
            </a:fld>
            <a:endParaRPr lang="en-GB"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9317B877-513F-0EA9-9F2E-AB39BB629F1D}"/>
              </a:ext>
            </a:extLst>
          </p:cNvPr>
          <p:cNvSpPr>
            <a:spLocks noGrp="1" noRot="1" noChangeAspect="1" noTextEdit="1"/>
          </p:cNvSpPr>
          <p:nvPr>
            <p:ph type="sldImg"/>
          </p:nvPr>
        </p:nvSpPr>
        <p:spPr>
          <a:ln/>
        </p:spPr>
      </p:sp>
      <p:sp>
        <p:nvSpPr>
          <p:cNvPr id="86019" name="Notes Placeholder 2">
            <a:extLst>
              <a:ext uri="{FF2B5EF4-FFF2-40B4-BE49-F238E27FC236}">
                <a16:creationId xmlns:a16="http://schemas.microsoft.com/office/drawing/2014/main" id="{DC25E874-BBA7-4DE5-8CD2-C03C431D4BFC}"/>
              </a:ext>
            </a:extLst>
          </p:cNvPr>
          <p:cNvSpPr>
            <a:spLocks noGrp="1"/>
          </p:cNvSpPr>
          <p:nvPr>
            <p:ph type="body" idx="1"/>
          </p:nvPr>
        </p:nvSpPr>
        <p:spPr/>
        <p:txBody>
          <a:bodyPr/>
          <a:lstStyle/>
          <a:p>
            <a:pPr>
              <a:defRPr/>
            </a:pPr>
            <a:r>
              <a:rPr lang="en-GB" dirty="0">
                <a:effectLst>
                  <a:glow>
                    <a:srgbClr val="000000"/>
                  </a:glow>
                  <a:outerShdw sx="0" sy="0">
                    <a:srgbClr val="000000"/>
                  </a:outerShdw>
                  <a:reflection stA="0" endPos="0" fadeDir="0" sx="0" sy="0"/>
                </a:effectLst>
              </a:rPr>
              <a:t>Provide a brief explanation of the supplementary voting system - If a candidate obtains more than 50% of the first choice votes, they will be declared elected. If no candidate obtains more than 50% of the first choice votes, all candidates except for those in first and second place are eliminated. The ballot papers showing a first preference for the eliminated candidates are checked for their second preferences. Any second preference votes for the remaining two candidates are then added to their first preference votes and the candidate with the most votes is elected. </a:t>
            </a:r>
          </a:p>
          <a:p>
            <a:pPr>
              <a:defRPr/>
            </a:pPr>
            <a:endParaRPr lang="en-GB" dirty="0">
              <a:effectLst>
                <a:glow>
                  <a:srgbClr val="000000"/>
                </a:glow>
                <a:outerShdw sx="0" sy="0">
                  <a:srgbClr val="000000"/>
                </a:outerShdw>
                <a:reflection stA="0" endPos="0" fadeDir="0" sx="0" sy="0"/>
              </a:effectLst>
            </a:endParaRPr>
          </a:p>
        </p:txBody>
      </p:sp>
      <p:sp>
        <p:nvSpPr>
          <p:cNvPr id="78852" name="Slide Number Placeholder 3">
            <a:extLst>
              <a:ext uri="{FF2B5EF4-FFF2-40B4-BE49-F238E27FC236}">
                <a16:creationId xmlns:a16="http://schemas.microsoft.com/office/drawing/2014/main" id="{03E68CD7-7EF7-73F4-4730-E6564499FC1B}"/>
              </a:ext>
            </a:extLst>
          </p:cNvPr>
          <p:cNvSpPr>
            <a:spLocks noGrp="1"/>
          </p:cNvSpPr>
          <p:nvPr>
            <p:ph type="sldNum" sz="quarter" idx="5"/>
          </p:nvPr>
        </p:nvSpPr>
        <p:spPr>
          <a:noFill/>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8337068B-BF5A-42F9-BF66-3C1CDF1ED422}" type="slidenum">
              <a:rPr kumimoji="0" lang="en-GB" altLang="en-US" sz="1200" b="0" i="0" u="none" strike="noStrike" kern="1200" cap="none" spc="0" normalizeH="0" baseline="0" noProof="0" smtClean="0">
                <a:ln>
                  <a:noFill/>
                </a:ln>
                <a:solidFill>
                  <a:srgbClr val="000000"/>
                </a:solidFill>
                <a:effectLst/>
                <a:uLnTx/>
                <a:uFillTx/>
                <a:latin typeface="Times" panose="02020603050405020304" pitchFamily="18" charset="0"/>
                <a:ea typeface="+mn-ea"/>
                <a:cs typeface="Arial" panose="020B0604020202020204"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52</a:t>
            </a:fld>
            <a:endParaRPr kumimoji="0" lang="en-GB" altLang="en-US" sz="1200" b="0" i="0" u="none" strike="noStrike" kern="1200" cap="none" spc="0" normalizeH="0" baseline="0" noProof="0">
              <a:ln>
                <a:noFill/>
              </a:ln>
              <a:solidFill>
                <a:srgbClr val="000000"/>
              </a:solidFill>
              <a:effectLst/>
              <a:uLnTx/>
              <a:uFillTx/>
              <a:latin typeface="Times" panose="02020603050405020304" pitchFamily="18" charset="0"/>
              <a:ea typeface="+mn-ea"/>
              <a:cs typeface="Arial" panose="020B0604020202020204" pitchFamily="34"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5B46B4F1-2D96-AB53-E734-2D27BF1A2A6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D6518217-11E9-48DC-9B71-D97590384C98}" type="slidenum">
              <a:rPr lang="en-GB" altLang="en-US"/>
              <a:pPr>
                <a:spcBef>
                  <a:spcPct val="0"/>
                </a:spcBef>
              </a:pPr>
              <a:t>53</a:t>
            </a:fld>
            <a:endParaRPr lang="en-GB" altLang="en-US"/>
          </a:p>
        </p:txBody>
      </p:sp>
      <p:sp>
        <p:nvSpPr>
          <p:cNvPr id="86019" name="Rectangle 2">
            <a:extLst>
              <a:ext uri="{FF2B5EF4-FFF2-40B4-BE49-F238E27FC236}">
                <a16:creationId xmlns:a16="http://schemas.microsoft.com/office/drawing/2014/main" id="{F7E338C2-7FC2-F23F-0B7F-2C9F351E184D}"/>
              </a:ext>
            </a:extLst>
          </p:cNvPr>
          <p:cNvSpPr>
            <a:spLocks noGrp="1" noRot="1" noChangeAspect="1" noChangeArrowheads="1" noTextEdit="1"/>
          </p:cNvSpPr>
          <p:nvPr>
            <p:ph type="sldImg"/>
          </p:nvPr>
        </p:nvSpPr>
        <p:spPr>
          <a:solidFill>
            <a:srgbClr val="FFFFFF"/>
          </a:solidFill>
        </p:spPr>
      </p:sp>
      <p:sp>
        <p:nvSpPr>
          <p:cNvPr id="86020" name="Rectangle 3">
            <a:extLst>
              <a:ext uri="{FF2B5EF4-FFF2-40B4-BE49-F238E27FC236}">
                <a16:creationId xmlns:a16="http://schemas.microsoft.com/office/drawing/2014/main" id="{887B73CA-CE5F-91D3-797A-0DDC0D537DFE}"/>
              </a:ext>
            </a:extLst>
          </p:cNvPr>
          <p:cNvSpPr>
            <a:spLocks noGrp="1" noChangeArrowheads="1"/>
          </p:cNvSpPr>
          <p:nvPr>
            <p:ph type="body" idx="1"/>
          </p:nvPr>
        </p:nvSpPr>
        <p:spPr>
          <a:solidFill>
            <a:srgbClr val="FFFFFF"/>
          </a:solidFill>
          <a:ln>
            <a:solidFill>
              <a:srgbClr val="000000"/>
            </a:solidFill>
            <a:miter lim="800000"/>
          </a:ln>
        </p:spPr>
        <p:txBody>
          <a:bodyPr/>
          <a:lstStyle/>
          <a:p>
            <a:pPr eaLnBrk="1" hangingPunct="1"/>
            <a:r>
              <a:rPr lang="en-GB" altLang="en-US"/>
              <a:t>Explain whether count will be centralised or not and provide information on verification and count timings.</a:t>
            </a:r>
          </a:p>
          <a:p>
            <a:pPr eaLnBrk="1" hangingPunct="1"/>
            <a:endParaRPr lang="en-GB" altLang="en-US"/>
          </a:p>
          <a:p>
            <a:pPr eaLnBrk="1" hangingPunct="1"/>
            <a:r>
              <a:rPr lang="en-GB" altLang="en-US"/>
              <a:t>Give a brief run through of procedure for the verification and count: </a:t>
            </a:r>
          </a:p>
          <a:p>
            <a:pPr eaLnBrk="1" hangingPunct="1"/>
            <a:endParaRPr lang="en-GB" altLang="en-US"/>
          </a:p>
          <a:p>
            <a:pPr eaLnBrk="1" hangingPunct="1"/>
            <a:r>
              <a:rPr lang="en-GB" altLang="en-US"/>
              <a:t>Explain verification</a:t>
            </a:r>
          </a:p>
          <a:p>
            <a:pPr eaLnBrk="1" hangingPunct="1"/>
            <a:endParaRPr lang="en-GB" altLang="en-US"/>
          </a:p>
          <a:p>
            <a:pPr eaLnBrk="1" hangingPunct="1"/>
            <a:r>
              <a:rPr lang="en-GB" altLang="en-US"/>
              <a:t>Explain formula for number of counting agents. Explain access restrictions. No dignitary, such as existing councillors, MPs etc. have automatic access rights, although the RO can appoint such people as guests and they should apply if they wish to attend. </a:t>
            </a:r>
          </a:p>
          <a:p>
            <a:pPr eaLnBrk="1" hangingPunct="1"/>
            <a:endParaRPr lang="en-GB" altLang="en-US"/>
          </a:p>
          <a:p>
            <a:pPr eaLnBrk="1" hangingPunct="1"/>
            <a:r>
              <a:rPr lang="en-GB" altLang="en-US"/>
              <a:t>Attendance: also entitled to attend, </a:t>
            </a:r>
            <a:r>
              <a:rPr lang="en-GB" altLang="en-US">
                <a:solidFill>
                  <a:srgbClr val="003366"/>
                </a:solidFill>
              </a:rPr>
              <a:t>accredited observers and Electoral Commission staff, as well as accredited media</a:t>
            </a:r>
          </a:p>
          <a:p>
            <a:pPr eaLnBrk="1" hangingPunct="1"/>
            <a:endParaRPr lang="en-GB" altLang="en-US"/>
          </a:p>
          <a:p>
            <a:pPr eaLnBrk="1" hangingPunct="1"/>
            <a:r>
              <a:rPr lang="en-GB" altLang="en-US"/>
              <a:t>Explain what information will be available for candidates and agents (in advance and at the event itself).</a:t>
            </a:r>
          </a:p>
          <a:p>
            <a:pPr eaLnBrk="1" hangingPunct="1"/>
            <a:endParaRPr lang="en-GB"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192D9DCE-0B48-8B75-5D17-468EDA8462FD}"/>
              </a:ext>
            </a:extLst>
          </p:cNvPr>
          <p:cNvSpPr>
            <a:spLocks noGrp="1" noRot="1" noChangeAspect="1" noTextEdit="1"/>
          </p:cNvSpPr>
          <p:nvPr>
            <p:ph type="sldImg"/>
          </p:nvPr>
        </p:nvSpPr>
        <p:spPr/>
      </p:sp>
      <p:sp>
        <p:nvSpPr>
          <p:cNvPr id="88067" name="Notes Placeholder 2">
            <a:extLst>
              <a:ext uri="{FF2B5EF4-FFF2-40B4-BE49-F238E27FC236}">
                <a16:creationId xmlns:a16="http://schemas.microsoft.com/office/drawing/2014/main" id="{6B53E6EE-5613-7E34-9256-59B51B0D55A5}"/>
              </a:ext>
            </a:extLst>
          </p:cNvPr>
          <p:cNvSpPr>
            <a:spLocks noGrp="1"/>
          </p:cNvSpPr>
          <p:nvPr>
            <p:ph type="body" idx="1"/>
          </p:nvPr>
        </p:nvSpPr>
        <p:spPr>
          <a:noFill/>
        </p:spPr>
        <p:txBody>
          <a:bodyPr/>
          <a:lstStyle/>
          <a:p>
            <a:r>
              <a:rPr lang="en-GB" altLang="en-US" dirty="0"/>
              <a:t>Explain process for collating local count totals and calculation of results.</a:t>
            </a:r>
          </a:p>
          <a:p>
            <a:endParaRPr lang="en-GB" altLang="en-US" dirty="0"/>
          </a:p>
          <a:p>
            <a:endParaRPr lang="en-GB" altLang="en-US" dirty="0"/>
          </a:p>
        </p:txBody>
      </p:sp>
      <p:sp>
        <p:nvSpPr>
          <p:cNvPr id="88068" name="Slide Number Placeholder 3">
            <a:extLst>
              <a:ext uri="{FF2B5EF4-FFF2-40B4-BE49-F238E27FC236}">
                <a16:creationId xmlns:a16="http://schemas.microsoft.com/office/drawing/2014/main" id="{2DF38B0C-AE28-CAF9-47A1-49FE60F41DC0}"/>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0693B4BE-EB0B-4B0B-AA67-B6190EDC82B5}" type="slidenum">
              <a:rPr lang="en-GB" altLang="en-US"/>
              <a:pPr>
                <a:spcBef>
                  <a:spcPct val="0"/>
                </a:spcBef>
              </a:pPr>
              <a:t>54</a:t>
            </a:fld>
            <a:endParaRPr lang="en-GB"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03972A67-4846-BFE6-3405-05A6E1C17AD8}"/>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D203FC6D-C4AA-407B-9A1D-211B67A58887}" type="slidenum">
              <a:rPr lang="en-GB" altLang="en-US"/>
              <a:pPr>
                <a:spcBef>
                  <a:spcPct val="0"/>
                </a:spcBef>
              </a:pPr>
              <a:t>55</a:t>
            </a:fld>
            <a:endParaRPr lang="en-GB" altLang="en-US"/>
          </a:p>
        </p:txBody>
      </p:sp>
      <p:sp>
        <p:nvSpPr>
          <p:cNvPr id="90115" name="Rectangle 2">
            <a:extLst>
              <a:ext uri="{FF2B5EF4-FFF2-40B4-BE49-F238E27FC236}">
                <a16:creationId xmlns:a16="http://schemas.microsoft.com/office/drawing/2014/main" id="{D8D13387-8C24-73B7-0BB7-11AB21C9D499}"/>
              </a:ext>
            </a:extLst>
          </p:cNvPr>
          <p:cNvSpPr>
            <a:spLocks noGrp="1" noRot="1" noChangeAspect="1" noChangeArrowheads="1" noTextEdit="1"/>
          </p:cNvSpPr>
          <p:nvPr>
            <p:ph type="sldImg"/>
          </p:nvPr>
        </p:nvSpPr>
        <p:spPr/>
      </p:sp>
      <p:sp>
        <p:nvSpPr>
          <p:cNvPr id="90116" name="Rectangle 3">
            <a:extLst>
              <a:ext uri="{FF2B5EF4-FFF2-40B4-BE49-F238E27FC236}">
                <a16:creationId xmlns:a16="http://schemas.microsoft.com/office/drawing/2014/main" id="{603749ED-0553-EC11-2C41-F68B7455CED3}"/>
              </a:ext>
            </a:extLst>
          </p:cNvPr>
          <p:cNvSpPr>
            <a:spLocks noGrp="1" noChangeArrowheads="1"/>
          </p:cNvSpPr>
          <p:nvPr>
            <p:ph type="body" idx="1"/>
          </p:nvPr>
        </p:nvSpPr>
        <p:spPr>
          <a:noFill/>
        </p:spPr>
        <p:txBody>
          <a:bodyPr/>
          <a:lstStyle/>
          <a:p>
            <a:pPr eaLnBrk="1" hangingPunct="1"/>
            <a:r>
              <a:rPr lang="en-GB" altLang="en-US">
                <a:latin typeface="Times"/>
                <a:cs typeface="Times"/>
              </a:rPr>
              <a:t>Explain that there is a framework of rules that candidates and agents need to work within and that election spending needs to be properly accounted for. </a:t>
            </a:r>
            <a:endParaRPr lang="en-GB" altLang="en-US"/>
          </a:p>
          <a:p>
            <a:pPr eaLnBrk="1" hangingPunct="1"/>
            <a:endParaRPr lang="en-GB" altLang="en-US"/>
          </a:p>
          <a:p>
            <a:pPr eaLnBrk="1" hangingPunct="1"/>
            <a:r>
              <a:rPr lang="en-GB" altLang="en-US">
                <a:latin typeface="Times"/>
                <a:cs typeface="Times"/>
              </a:rPr>
              <a:t>Emphasise that specific questions on campaign spending are not for the Combined [County] Authority Returning Officer or the elections team. </a:t>
            </a:r>
            <a:endParaRPr lang="en-GB" altLang="en-US">
              <a:cs typeface="Times"/>
            </a:endParaRPr>
          </a:p>
          <a:p>
            <a:pPr eaLnBrk="1" hangingPunct="1"/>
            <a:endParaRPr lang="en-GB" altLang="en-US"/>
          </a:p>
          <a:p>
            <a:pPr eaLnBrk="1" hangingPunct="1"/>
            <a:r>
              <a:rPr lang="en-GB" altLang="en-US">
                <a:latin typeface="Times"/>
                <a:cs typeface="Times"/>
              </a:rPr>
              <a:t>Candidates and agents should consult the Commission’s Candidates &amp; Agents guide in the first instance. Further guidance, forms and contact details are available from the Commission’s website at www.electoralcommission.org.uk. (slide at the end lists contact details)</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id="{A1B8B252-0CCB-C3E7-1386-8648AEC8C0D4}"/>
              </a:ext>
            </a:extLst>
          </p:cNvPr>
          <p:cNvSpPr>
            <a:spLocks noGrp="1" noRot="1" noChangeAspect="1" noTextEdit="1"/>
          </p:cNvSpPr>
          <p:nvPr>
            <p:ph type="sldImg"/>
          </p:nvPr>
        </p:nvSpPr>
        <p:spPr/>
      </p:sp>
      <p:sp>
        <p:nvSpPr>
          <p:cNvPr id="92163" name="Notes Placeholder 2">
            <a:extLst>
              <a:ext uri="{FF2B5EF4-FFF2-40B4-BE49-F238E27FC236}">
                <a16:creationId xmlns:a16="http://schemas.microsoft.com/office/drawing/2014/main" id="{DB3633F9-EE39-416B-4EA2-1FB92F365CFC}"/>
              </a:ext>
            </a:extLst>
          </p:cNvPr>
          <p:cNvSpPr>
            <a:spLocks noGrp="1"/>
          </p:cNvSpPr>
          <p:nvPr>
            <p:ph type="body" idx="1"/>
          </p:nvPr>
        </p:nvSpPr>
        <p:spPr>
          <a:noFill/>
        </p:spPr>
        <p:txBody>
          <a:bodyPr/>
          <a:lstStyle/>
          <a:p>
            <a:r>
              <a:rPr lang="en-GB" altLang="en-US">
                <a:cs typeface="Arial" panose="020B0604020202020204" pitchFamily="34" charset="0"/>
              </a:rPr>
              <a:t>Remind when someone officially becomes a candidate as set out in the notes on earlier slide.</a:t>
            </a:r>
          </a:p>
          <a:p>
            <a:pPr lvl="1"/>
            <a:endParaRPr lang="en-GB" altLang="en-US">
              <a:cs typeface="Arial" panose="020B0604020202020204" pitchFamily="34" charset="0"/>
            </a:endParaRPr>
          </a:p>
          <a:p>
            <a:r>
              <a:rPr lang="en-GB" altLang="en-US"/>
              <a:t>The election agent is responsible in law for the return, but the candidate must also submit a declaration that the return is correct and therefore should also know the rules. </a:t>
            </a:r>
          </a:p>
          <a:p>
            <a:pPr lvl="1"/>
            <a:endParaRPr lang="en-GB" altLang="en-US">
              <a:cs typeface="Arial" panose="020B0604020202020204" pitchFamily="34" charset="0"/>
            </a:endParaRPr>
          </a:p>
        </p:txBody>
      </p:sp>
      <p:sp>
        <p:nvSpPr>
          <p:cNvPr id="92164" name="Slide Number Placeholder 3">
            <a:extLst>
              <a:ext uri="{FF2B5EF4-FFF2-40B4-BE49-F238E27FC236}">
                <a16:creationId xmlns:a16="http://schemas.microsoft.com/office/drawing/2014/main" id="{B0282859-7A04-7D5F-F500-9AB1F43E1BFC}"/>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3F9143E-4A0A-4E09-8328-BA45D1103907}" type="slidenum">
              <a:rPr lang="en-GB" altLang="en-US"/>
              <a:pPr>
                <a:spcBef>
                  <a:spcPct val="0"/>
                </a:spcBef>
              </a:pPr>
              <a:t>56</a:t>
            </a:fld>
            <a:endParaRPr lang="en-GB"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a:extLst>
              <a:ext uri="{FF2B5EF4-FFF2-40B4-BE49-F238E27FC236}">
                <a16:creationId xmlns:a16="http://schemas.microsoft.com/office/drawing/2014/main" id="{2986F431-FAFB-C1F2-92EE-236C0D931898}"/>
              </a:ext>
            </a:extLst>
          </p:cNvPr>
          <p:cNvSpPr>
            <a:spLocks noGrp="1" noRot="1" noChangeAspect="1" noTextEdit="1"/>
          </p:cNvSpPr>
          <p:nvPr>
            <p:ph type="sldImg"/>
          </p:nvPr>
        </p:nvSpPr>
        <p:spPr/>
      </p:sp>
      <p:sp>
        <p:nvSpPr>
          <p:cNvPr id="94211" name="Notes Placeholder 2">
            <a:extLst>
              <a:ext uri="{FF2B5EF4-FFF2-40B4-BE49-F238E27FC236}">
                <a16:creationId xmlns:a16="http://schemas.microsoft.com/office/drawing/2014/main" id="{FA3F62CD-2F38-8A60-4857-796C3B57313C}"/>
              </a:ext>
            </a:extLst>
          </p:cNvPr>
          <p:cNvSpPr>
            <a:spLocks noGrp="1"/>
          </p:cNvSpPr>
          <p:nvPr>
            <p:ph type="body" idx="1"/>
          </p:nvPr>
        </p:nvSpPr>
        <p:spPr>
          <a:noFill/>
        </p:spPr>
        <p:txBody>
          <a:bodyPr/>
          <a:lstStyle/>
          <a:p>
            <a:r>
              <a:rPr lang="en-GB" altLang="en-US" sz="900"/>
              <a:t>An example of a spending limit calculation is:</a:t>
            </a:r>
          </a:p>
          <a:p>
            <a:r>
              <a:rPr lang="en-GB" altLang="en-US" sz="900"/>
              <a:t>If you are standing in an electorate area that has 10 constituent councils and 800,000 electors</a:t>
            </a:r>
          </a:p>
          <a:p>
            <a:r>
              <a:rPr lang="en-GB" altLang="en-US" sz="900">
                <a:latin typeface="Times"/>
                <a:cs typeface="Times"/>
              </a:rPr>
              <a:t>£[fixed amount] multiplied by the number of constituent councils</a:t>
            </a:r>
          </a:p>
          <a:p>
            <a:r>
              <a:rPr lang="en-GB" altLang="en-US" sz="900">
                <a:latin typeface="Times"/>
                <a:cs typeface="Times"/>
              </a:rPr>
              <a:t>£[</a:t>
            </a:r>
            <a:r>
              <a:rPr lang="en-GB" altLang="en-US" sz="900" err="1">
                <a:latin typeface="Times"/>
                <a:cs typeface="Times"/>
              </a:rPr>
              <a:t>xxxx</a:t>
            </a:r>
            <a:r>
              <a:rPr lang="en-GB" altLang="en-US" sz="900">
                <a:latin typeface="Times"/>
                <a:cs typeface="Times"/>
              </a:rPr>
              <a:t>] x 10 = £[xxxx0]</a:t>
            </a:r>
          </a:p>
          <a:p>
            <a:r>
              <a:rPr lang="en-GB" altLang="en-US" sz="900">
                <a:latin typeface="Times"/>
                <a:cs typeface="Times"/>
              </a:rPr>
              <a:t>Plus [xxx]p for every entry in the register of electors</a:t>
            </a:r>
          </a:p>
          <a:p>
            <a:r>
              <a:rPr lang="en-GB" altLang="en-US" sz="900">
                <a:latin typeface="Times"/>
                <a:cs typeface="Times"/>
              </a:rPr>
              <a:t>800,000 x [xxx]p = £[</a:t>
            </a:r>
            <a:r>
              <a:rPr lang="en-GB" altLang="en-US" sz="900" err="1">
                <a:latin typeface="Times"/>
                <a:cs typeface="Times"/>
              </a:rPr>
              <a:t>xxxxx</a:t>
            </a:r>
            <a:r>
              <a:rPr lang="en-GB" altLang="en-US" sz="900">
                <a:latin typeface="Times"/>
                <a:cs typeface="Times"/>
              </a:rPr>
              <a:t>]</a:t>
            </a:r>
          </a:p>
          <a:p>
            <a:r>
              <a:rPr lang="en-GB" altLang="en-US" sz="900"/>
              <a:t>Add the two totals together</a:t>
            </a:r>
          </a:p>
          <a:p>
            <a:r>
              <a:rPr lang="en-GB" altLang="en-US" sz="900">
                <a:latin typeface="Times"/>
                <a:cs typeface="Times"/>
              </a:rPr>
              <a:t>£[</a:t>
            </a:r>
            <a:r>
              <a:rPr lang="en-GB" altLang="en-US" sz="900" err="1">
                <a:latin typeface="Times"/>
                <a:cs typeface="Times"/>
              </a:rPr>
              <a:t>xxxx</a:t>
            </a:r>
            <a:r>
              <a:rPr lang="en-GB" altLang="en-US" sz="900">
                <a:latin typeface="Times"/>
                <a:cs typeface="Times"/>
              </a:rPr>
              <a:t>] plus £[</a:t>
            </a:r>
            <a:r>
              <a:rPr lang="en-GB" altLang="en-US" sz="900" err="1">
                <a:latin typeface="Times"/>
                <a:cs typeface="Times"/>
              </a:rPr>
              <a:t>xxxxx</a:t>
            </a:r>
            <a:r>
              <a:rPr lang="en-GB" altLang="en-US" sz="900">
                <a:latin typeface="Times"/>
                <a:cs typeface="Times"/>
              </a:rPr>
              <a:t>] = £[</a:t>
            </a:r>
            <a:r>
              <a:rPr lang="en-GB" altLang="en-US" sz="900" err="1">
                <a:latin typeface="Times"/>
                <a:cs typeface="Times"/>
              </a:rPr>
              <a:t>xxxxx</a:t>
            </a:r>
            <a:r>
              <a:rPr lang="en-GB" altLang="en-US" sz="900">
                <a:latin typeface="Times"/>
                <a:cs typeface="Times"/>
              </a:rPr>
              <a:t>] (total spending limit)</a:t>
            </a:r>
          </a:p>
        </p:txBody>
      </p:sp>
      <p:sp>
        <p:nvSpPr>
          <p:cNvPr id="94212" name="Slide Number Placeholder 3">
            <a:extLst>
              <a:ext uri="{FF2B5EF4-FFF2-40B4-BE49-F238E27FC236}">
                <a16:creationId xmlns:a16="http://schemas.microsoft.com/office/drawing/2014/main" id="{5A027837-57F6-D531-6F8F-CFDB6FCD1DAF}"/>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C269CF9-BF1F-41F6-B9BF-32FACB8E0721}" type="slidenum">
              <a:rPr lang="en-GB" altLang="en-US"/>
              <a:pPr>
                <a:spcBef>
                  <a:spcPct val="0"/>
                </a:spcBef>
              </a:pPr>
              <a:t>57</a:t>
            </a:fld>
            <a:endParaRPr lang="en-GB"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C755E47B-6492-6794-2482-90AEF3FD72B8}"/>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8B9B1B20-6ACE-44B5-9450-7DD68719CD9A}" type="slidenum">
              <a:rPr lang="en-GB" altLang="en-US"/>
              <a:pPr>
                <a:spcBef>
                  <a:spcPct val="0"/>
                </a:spcBef>
              </a:pPr>
              <a:t>58</a:t>
            </a:fld>
            <a:endParaRPr lang="en-GB" altLang="en-US"/>
          </a:p>
        </p:txBody>
      </p:sp>
      <p:sp>
        <p:nvSpPr>
          <p:cNvPr id="96259" name="Rectangle 2">
            <a:extLst>
              <a:ext uri="{FF2B5EF4-FFF2-40B4-BE49-F238E27FC236}">
                <a16:creationId xmlns:a16="http://schemas.microsoft.com/office/drawing/2014/main" id="{FDF20897-E3B7-2F2E-70B1-58FD1AD16563}"/>
              </a:ext>
            </a:extLst>
          </p:cNvPr>
          <p:cNvSpPr>
            <a:spLocks noGrp="1" noRot="1" noChangeAspect="1" noChangeArrowheads="1" noTextEdit="1"/>
          </p:cNvSpPr>
          <p:nvPr>
            <p:ph type="sldImg"/>
          </p:nvPr>
        </p:nvSpPr>
        <p:spPr/>
      </p:sp>
      <p:sp>
        <p:nvSpPr>
          <p:cNvPr id="96260" name="Rectangle 3">
            <a:extLst>
              <a:ext uri="{FF2B5EF4-FFF2-40B4-BE49-F238E27FC236}">
                <a16:creationId xmlns:a16="http://schemas.microsoft.com/office/drawing/2014/main" id="{9E824737-C22B-4E68-4113-364F39D65971}"/>
              </a:ext>
            </a:extLst>
          </p:cNvPr>
          <p:cNvSpPr>
            <a:spLocks noGrp="1" noChangeArrowheads="1"/>
          </p:cNvSpPr>
          <p:nvPr>
            <p:ph type="body" idx="1"/>
          </p:nvPr>
        </p:nvSpPr>
        <p:spPr>
          <a:xfrm>
            <a:off x="666750" y="4714875"/>
            <a:ext cx="5335588" cy="4465638"/>
          </a:xfrm>
          <a:noFill/>
        </p:spPr>
        <p:txBody>
          <a:bodyPr/>
          <a:lstStyle/>
          <a:p>
            <a:pPr eaLnBrk="1" hangingPunct="1"/>
            <a:r>
              <a:rPr lang="en-US" altLang="en-US"/>
              <a:t>Go through points and remind that accounting for all relevant spending is legal requirement.</a:t>
            </a:r>
          </a:p>
          <a:p>
            <a:pPr eaLnBrk="1" hangingPunct="1"/>
            <a:endParaRPr lang="en-US" altLang="en-US"/>
          </a:p>
          <a:p>
            <a:pPr eaLnBrk="1" hangingPunct="1"/>
            <a:r>
              <a:rPr lang="en-US" altLang="en-US"/>
              <a:t>No money spent on your campaign can be reclaimed from council or the Electoral Commission. The rules simply restrict how much can be spent.</a:t>
            </a:r>
          </a:p>
          <a:p>
            <a:pPr eaLnBrk="1" hangingPunct="1"/>
            <a:endParaRPr lang="en-US" altLang="en-US"/>
          </a:p>
          <a:p>
            <a:pPr eaLnBrk="1" hangingPunct="1"/>
            <a:endParaRPr lang="en-US" altLang="en-US"/>
          </a:p>
          <a:p>
            <a:pPr eaLnBrk="1" hangingPunct="1"/>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5A083DCA-EF5E-D4D1-BD95-FA3B667624F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41BC8AD-B507-42CA-9A19-70F1B29AFE22}" type="slidenum">
              <a:rPr lang="en-GB" altLang="en-US"/>
              <a:pPr>
                <a:spcBef>
                  <a:spcPct val="0"/>
                </a:spcBef>
              </a:pPr>
              <a:t>59</a:t>
            </a:fld>
            <a:endParaRPr lang="en-GB" altLang="en-US"/>
          </a:p>
        </p:txBody>
      </p:sp>
      <p:sp>
        <p:nvSpPr>
          <p:cNvPr id="98307" name="Rectangle 2">
            <a:extLst>
              <a:ext uri="{FF2B5EF4-FFF2-40B4-BE49-F238E27FC236}">
                <a16:creationId xmlns:a16="http://schemas.microsoft.com/office/drawing/2014/main" id="{379CB44C-D328-DF7E-9083-1B2C47F1477F}"/>
              </a:ext>
            </a:extLst>
          </p:cNvPr>
          <p:cNvSpPr>
            <a:spLocks noGrp="1" noRot="1" noChangeAspect="1" noChangeArrowheads="1" noTextEdit="1"/>
          </p:cNvSpPr>
          <p:nvPr>
            <p:ph type="sldImg"/>
          </p:nvPr>
        </p:nvSpPr>
        <p:spPr/>
      </p:sp>
      <p:sp>
        <p:nvSpPr>
          <p:cNvPr id="98308" name="Rectangle 3">
            <a:extLst>
              <a:ext uri="{FF2B5EF4-FFF2-40B4-BE49-F238E27FC236}">
                <a16:creationId xmlns:a16="http://schemas.microsoft.com/office/drawing/2014/main" id="{D6F1BBD6-2E96-36FE-C92D-5CA217D4CE68}"/>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9A8E46CA-F2D3-E5C4-29CD-01D0EDDE2C23}"/>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D36B7AA-23BF-4DE5-80F2-92464524DA1C}" type="slidenum">
              <a:rPr lang="en-GB" altLang="en-US"/>
              <a:pPr>
                <a:spcBef>
                  <a:spcPct val="0"/>
                </a:spcBef>
              </a:pPr>
              <a:t>6</a:t>
            </a:fld>
            <a:endParaRPr lang="en-GB" altLang="en-US"/>
          </a:p>
        </p:txBody>
      </p:sp>
      <p:sp>
        <p:nvSpPr>
          <p:cNvPr id="18435" name="Rectangle 2">
            <a:extLst>
              <a:ext uri="{FF2B5EF4-FFF2-40B4-BE49-F238E27FC236}">
                <a16:creationId xmlns:a16="http://schemas.microsoft.com/office/drawing/2014/main" id="{AE2FDA27-5907-07A0-2A12-593ABA17A09D}"/>
              </a:ext>
            </a:extLst>
          </p:cNvPr>
          <p:cNvSpPr>
            <a:spLocks noGrp="1" noRot="1" noChangeAspect="1" noChangeArrowheads="1" noTextEdit="1"/>
          </p:cNvSpPr>
          <p:nvPr>
            <p:ph type="sldImg"/>
          </p:nvPr>
        </p:nvSpPr>
        <p:spPr/>
      </p:sp>
      <p:sp>
        <p:nvSpPr>
          <p:cNvPr id="18436" name="Rectangle 3">
            <a:extLst>
              <a:ext uri="{FF2B5EF4-FFF2-40B4-BE49-F238E27FC236}">
                <a16:creationId xmlns:a16="http://schemas.microsoft.com/office/drawing/2014/main" id="{F5526C7B-AD79-CC48-79F1-1785AC105640}"/>
              </a:ext>
            </a:extLst>
          </p:cNvPr>
          <p:cNvSpPr>
            <a:spLocks noGrp="1" noChangeArrowheads="1"/>
          </p:cNvSpPr>
          <p:nvPr>
            <p:ph type="body" idx="1"/>
          </p:nvPr>
        </p:nvSpPr>
        <p:spPr>
          <a:noFill/>
        </p:spPr>
        <p:txBody>
          <a:bodyPr/>
          <a:lstStyle/>
          <a:p>
            <a:pPr eaLnBrk="1" hangingPunct="1"/>
            <a:r>
              <a:rPr lang="en-GB" altLang="en-US" b="1" dirty="0">
                <a:solidFill>
                  <a:srgbClr val="FF0000"/>
                </a:solidFill>
                <a:highlight>
                  <a:srgbClr val="FFFF00"/>
                </a:highlight>
                <a:latin typeface="Times"/>
                <a:cs typeface="Times"/>
              </a:rPr>
              <a:t>USE THIS SLIDE AT COMBINED AUTHORITY MAYORAL ELECTIONS ONLY</a:t>
            </a:r>
          </a:p>
          <a:p>
            <a:pPr eaLnBrk="1" hangingPunct="1"/>
            <a:endParaRPr lang="en-GB" altLang="en-US" dirty="0">
              <a:solidFill>
                <a:srgbClr val="FF0000"/>
              </a:solidFill>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latin typeface="Times"/>
                <a:cs typeface="Times"/>
              </a:rPr>
              <a:t>You should explain to candidates that to qualify to stand, they must be a British citizen, an eligible Commonwealth citizen, a qualifying EU citizen or an EU citizen with retained rights. The meaning of a qualifying EU citizen or an EU citizen with retained rights is provided in the candidates and agents guidance.</a:t>
            </a:r>
          </a:p>
          <a:p>
            <a:pPr eaLnBrk="1" hangingPunct="1"/>
            <a:endParaRPr lang="en-GB" altLang="en-US" dirty="0">
              <a:solidFill>
                <a:srgbClr val="FF0000"/>
              </a:solidFill>
              <a:latin typeface="Times"/>
              <a:cs typeface="Times"/>
            </a:endParaRPr>
          </a:p>
          <a:p>
            <a:pPr eaLnBrk="1" hangingPunct="1"/>
            <a:r>
              <a:rPr lang="en-GB" altLang="en-US" dirty="0">
                <a:solidFill>
                  <a:srgbClr val="FF0000"/>
                </a:solidFill>
                <a:latin typeface="Times"/>
                <a:cs typeface="Times"/>
              </a:rPr>
              <a:t>Explain what ‘qualifying’ means: i.e. someone who has indefinite leave to enter or remain in the UK, or does not require such leave.</a:t>
            </a:r>
          </a:p>
          <a:p>
            <a:pPr eaLnBrk="1" hangingPunct="1"/>
            <a:endParaRPr lang="en-GB" altLang="en-US" dirty="0">
              <a:solidFill>
                <a:srgbClr val="FF0000"/>
              </a:solidFill>
            </a:endParaRPr>
          </a:p>
          <a:p>
            <a:pPr eaLnBrk="1" hangingPunct="1"/>
            <a:r>
              <a:rPr lang="en-GB" altLang="en-US" dirty="0">
                <a:latin typeface="Times"/>
                <a:cs typeface="Times"/>
              </a:rPr>
              <a:t>The qualification to be a registered elector is an on-going qualification that must be satisfied (unless qualified under another criterion stated above) for the duration of the term of office should a candidate be elected.</a:t>
            </a:r>
          </a:p>
          <a:p>
            <a:pPr eaLnBrk="1" hangingPunct="1"/>
            <a:endParaRPr lang="en-GB" altLang="en-US" dirty="0"/>
          </a:p>
          <a:p>
            <a:pPr eaLnBrk="1" hangingPunct="1"/>
            <a:r>
              <a:rPr lang="en-GB" altLang="en-US" dirty="0">
                <a:latin typeface="Times"/>
                <a:cs typeface="Times"/>
              </a:rPr>
              <a:t>Highlight that someone does not need to be in paid employment in order to satisfy the principal/only place of work qualification. </a:t>
            </a:r>
            <a:endParaRPr lang="en-GB" altLang="en-US" dirty="0">
              <a:cs typeface="Times"/>
            </a:endParaRPr>
          </a:p>
          <a:p>
            <a:pPr eaLnBrk="1" hangingPunct="1"/>
            <a:endParaRPr lang="en-GB" altLang="en-US" dirty="0">
              <a:solidFill>
                <a:srgbClr val="FF0000"/>
              </a:solidFill>
            </a:endParaRPr>
          </a:p>
          <a:p>
            <a:pPr eaLnBrk="1" hangingPunct="1"/>
            <a:endParaRPr lang="en-GB" altLang="en-US" dirty="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a:extLst>
              <a:ext uri="{FF2B5EF4-FFF2-40B4-BE49-F238E27FC236}">
                <a16:creationId xmlns:a16="http://schemas.microsoft.com/office/drawing/2014/main" id="{99079D4B-B789-136A-808E-EF943233B0ED}"/>
              </a:ext>
            </a:extLst>
          </p:cNvPr>
          <p:cNvSpPr>
            <a:spLocks noGrp="1" noRot="1" noChangeAspect="1" noTextEdit="1"/>
          </p:cNvSpPr>
          <p:nvPr>
            <p:ph type="sldImg"/>
          </p:nvPr>
        </p:nvSpPr>
        <p:spPr/>
      </p:sp>
      <p:sp>
        <p:nvSpPr>
          <p:cNvPr id="100355" name="Notes Placeholder 2">
            <a:extLst>
              <a:ext uri="{FF2B5EF4-FFF2-40B4-BE49-F238E27FC236}">
                <a16:creationId xmlns:a16="http://schemas.microsoft.com/office/drawing/2014/main" id="{5BD16FDD-1FB5-B584-8A40-7CBA27C38132}"/>
              </a:ext>
            </a:extLst>
          </p:cNvPr>
          <p:cNvSpPr>
            <a:spLocks noGrp="1"/>
          </p:cNvSpPr>
          <p:nvPr>
            <p:ph type="body" idx="1"/>
          </p:nvPr>
        </p:nvSpPr>
        <p:spPr>
          <a:noFill/>
        </p:spPr>
        <p:txBody>
          <a:bodyPr/>
          <a:lstStyle/>
          <a:p>
            <a:r>
              <a:rPr lang="en-GB" altLang="en-US"/>
              <a:t>Refer to Overview document of the Commission’s candidates and agents document, which also includes Commission contact details.</a:t>
            </a:r>
          </a:p>
          <a:p>
            <a:endParaRPr lang="en-GB" altLang="en-US"/>
          </a:p>
          <a:p>
            <a:r>
              <a:rPr lang="en-GB" altLang="en-US"/>
              <a:t>Elections office – If a different member of your team is responsible for the different elements of the election it might be a good opportunity to highlight these so that candidates and agents can call the relevant officers direct.  </a:t>
            </a:r>
          </a:p>
          <a:p>
            <a:endParaRPr lang="en-US" altLang="en-US"/>
          </a:p>
        </p:txBody>
      </p:sp>
      <p:sp>
        <p:nvSpPr>
          <p:cNvPr id="100356" name="Slide Number Placeholder 3">
            <a:extLst>
              <a:ext uri="{FF2B5EF4-FFF2-40B4-BE49-F238E27FC236}">
                <a16:creationId xmlns:a16="http://schemas.microsoft.com/office/drawing/2014/main" id="{8668E489-D9EE-9846-1E56-AF0C6DF396D3}"/>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C7D7BBA6-2604-4E0E-81CD-AE7A8D3075D5}" type="slidenum">
              <a:rPr lang="en-GB" altLang="en-US"/>
              <a:pPr>
                <a:spcBef>
                  <a:spcPct val="0"/>
                </a:spcBef>
              </a:pPr>
              <a:t>60</a:t>
            </a:fld>
            <a:endParaRPr lang="en-GB"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a:extLst>
              <a:ext uri="{FF2B5EF4-FFF2-40B4-BE49-F238E27FC236}">
                <a16:creationId xmlns:a16="http://schemas.microsoft.com/office/drawing/2014/main" id="{D6362352-A3BF-EFE4-1F6C-E6AFA3CEB603}"/>
              </a:ext>
            </a:extLst>
          </p:cNvPr>
          <p:cNvSpPr>
            <a:spLocks noGrp="1" noRot="1" noChangeAspect="1" noTextEdit="1"/>
          </p:cNvSpPr>
          <p:nvPr>
            <p:ph type="sldImg"/>
          </p:nvPr>
        </p:nvSpPr>
        <p:spPr/>
      </p:sp>
      <p:sp>
        <p:nvSpPr>
          <p:cNvPr id="102403" name="Notes Placeholder 2">
            <a:extLst>
              <a:ext uri="{FF2B5EF4-FFF2-40B4-BE49-F238E27FC236}">
                <a16:creationId xmlns:a16="http://schemas.microsoft.com/office/drawing/2014/main" id="{CD774AB8-648C-1443-9A46-A6AC26CA0829}"/>
              </a:ext>
            </a:extLst>
          </p:cNvPr>
          <p:cNvSpPr>
            <a:spLocks noGrp="1"/>
          </p:cNvSpPr>
          <p:nvPr>
            <p:ph type="body" idx="1"/>
          </p:nvPr>
        </p:nvSpPr>
        <p:spPr>
          <a:noFill/>
        </p:spPr>
        <p:txBody>
          <a:bodyPr/>
          <a:lstStyle/>
          <a:p>
            <a:endParaRPr lang="en-US" altLang="en-US"/>
          </a:p>
        </p:txBody>
      </p:sp>
      <p:sp>
        <p:nvSpPr>
          <p:cNvPr id="102404" name="Slide Number Placeholder 3">
            <a:extLst>
              <a:ext uri="{FF2B5EF4-FFF2-40B4-BE49-F238E27FC236}">
                <a16:creationId xmlns:a16="http://schemas.microsoft.com/office/drawing/2014/main" id="{90B835F8-04FC-FAF2-345C-1B7478D13A7F}"/>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700561B-0F18-484D-B2E0-451A46CA8419}" type="slidenum">
              <a:rPr lang="en-GB" altLang="en-US"/>
              <a:pPr>
                <a:spcBef>
                  <a:spcPct val="0"/>
                </a:spcBef>
              </a:pPr>
              <a:t>61</a:t>
            </a:fld>
            <a:endParaRPr lang="en-GB"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a:extLst>
              <a:ext uri="{FF2B5EF4-FFF2-40B4-BE49-F238E27FC236}">
                <a16:creationId xmlns:a16="http://schemas.microsoft.com/office/drawing/2014/main" id="{91F34E82-C790-26BB-CDA1-78CA3E43DB97}"/>
              </a:ext>
            </a:extLst>
          </p:cNvPr>
          <p:cNvSpPr>
            <a:spLocks noGrp="1" noRot="1" noChangeAspect="1" noTextEdit="1"/>
          </p:cNvSpPr>
          <p:nvPr>
            <p:ph type="sldImg"/>
          </p:nvPr>
        </p:nvSpPr>
        <p:spPr/>
      </p:sp>
      <p:sp>
        <p:nvSpPr>
          <p:cNvPr id="104451" name="Notes Placeholder 2">
            <a:extLst>
              <a:ext uri="{FF2B5EF4-FFF2-40B4-BE49-F238E27FC236}">
                <a16:creationId xmlns:a16="http://schemas.microsoft.com/office/drawing/2014/main" id="{91951E97-DC31-7C21-CC2F-2A0222D01741}"/>
              </a:ext>
            </a:extLst>
          </p:cNvPr>
          <p:cNvSpPr>
            <a:spLocks noGrp="1"/>
          </p:cNvSpPr>
          <p:nvPr>
            <p:ph type="body" idx="1"/>
          </p:nvPr>
        </p:nvSpPr>
        <p:spPr>
          <a:noFill/>
        </p:spPr>
        <p:txBody>
          <a:bodyPr/>
          <a:lstStyle/>
          <a:p>
            <a:endParaRPr lang="en-US" altLang="en-US"/>
          </a:p>
        </p:txBody>
      </p:sp>
      <p:sp>
        <p:nvSpPr>
          <p:cNvPr id="104452" name="Slide Number Placeholder 3">
            <a:extLst>
              <a:ext uri="{FF2B5EF4-FFF2-40B4-BE49-F238E27FC236}">
                <a16:creationId xmlns:a16="http://schemas.microsoft.com/office/drawing/2014/main" id="{92438AD2-2930-5331-5C5A-1DFF4588125F}"/>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74F6CFC3-2412-4751-AE62-926909DCA3B8}" type="slidenum">
              <a:rPr lang="en-GB" altLang="en-US"/>
              <a:pPr>
                <a:spcBef>
                  <a:spcPct val="0"/>
                </a:spcBef>
              </a:pPr>
              <a:t>62</a:t>
            </a:fld>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37B98307-90B8-8327-4319-B96D10BC3862}"/>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4EAE7668-7A7E-4CDC-B7E8-570903E74380}" type="slidenum">
              <a:rPr lang="en-GB" altLang="en-US"/>
              <a:pPr>
                <a:spcBef>
                  <a:spcPct val="0"/>
                </a:spcBef>
              </a:pPr>
              <a:t>7</a:t>
            </a:fld>
            <a:endParaRPr lang="en-GB" altLang="en-US"/>
          </a:p>
        </p:txBody>
      </p:sp>
      <p:sp>
        <p:nvSpPr>
          <p:cNvPr id="20483" name="Rectangle 2">
            <a:extLst>
              <a:ext uri="{FF2B5EF4-FFF2-40B4-BE49-F238E27FC236}">
                <a16:creationId xmlns:a16="http://schemas.microsoft.com/office/drawing/2014/main" id="{9DBC6AE8-0225-A741-69A5-316A99BD2C0A}"/>
              </a:ext>
            </a:extLst>
          </p:cNvPr>
          <p:cNvSpPr>
            <a:spLocks noGrp="1" noRot="1" noChangeAspect="1" noChangeArrowheads="1" noTextEdit="1"/>
          </p:cNvSpPr>
          <p:nvPr>
            <p:ph type="sldImg"/>
          </p:nvPr>
        </p:nvSpPr>
        <p:spPr/>
      </p:sp>
      <p:sp>
        <p:nvSpPr>
          <p:cNvPr id="20484" name="Rectangle 3">
            <a:extLst>
              <a:ext uri="{FF2B5EF4-FFF2-40B4-BE49-F238E27FC236}">
                <a16:creationId xmlns:a16="http://schemas.microsoft.com/office/drawing/2014/main" id="{89F7BA07-C744-208E-C643-D8B8A97DDA47}"/>
              </a:ext>
            </a:extLst>
          </p:cNvPr>
          <p:cNvSpPr>
            <a:spLocks noGrp="1" noChangeArrowheads="1"/>
          </p:cNvSpPr>
          <p:nvPr>
            <p:ph type="body" idx="1"/>
          </p:nvPr>
        </p:nvSpPr>
        <p:spPr>
          <a:noFill/>
        </p:spPr>
        <p:txBody>
          <a:bodyPr/>
          <a:lstStyle/>
          <a:p>
            <a:pPr>
              <a:defRPr/>
            </a:pPr>
            <a:r>
              <a:rPr lang="en-GB" b="1" dirty="0">
                <a:solidFill>
                  <a:srgbClr val="FF0000"/>
                </a:solidFill>
                <a:highlight>
                  <a:srgbClr val="FFFF00"/>
                </a:highlight>
              </a:rPr>
              <a:t>USE THIS SLIDE AT COMBINED AUTHORITY MAYORAL ELECTIONS ONLY</a:t>
            </a:r>
            <a:endParaRPr lang="en-US" dirty="0"/>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altLang="en-US" b="1" dirty="0">
                <a:latin typeface="Times"/>
                <a:cs typeface="Times"/>
              </a:rPr>
              <a:t>Emphasise this list is NOT comprehensive. </a:t>
            </a:r>
            <a:r>
              <a:rPr lang="en-GB" altLang="en-US" dirty="0">
                <a:latin typeface="Times"/>
                <a:cs typeface="Times"/>
              </a:rPr>
              <a:t>Candidates should read "What you need to know before you stand" in the Commission’s guidance for further information on disqualifications:  </a:t>
            </a:r>
            <a:r>
              <a:rPr lang="en-GB" dirty="0">
                <a:latin typeface="Times"/>
                <a:cs typeface="Times"/>
              </a:rPr>
              <a:t>https://www.electoralcommission.org.uk/guidance-candidates-and-agents-combined-authority-mayoral-elections/what-you-need-know-you-stand-a-candidate</a:t>
            </a:r>
          </a:p>
          <a:p>
            <a:endParaRPr lang="en-GB" altLang="en-US" dirty="0"/>
          </a:p>
          <a:p>
            <a:r>
              <a:rPr lang="en-GB" altLang="en-US" dirty="0">
                <a:latin typeface="Times"/>
                <a:cs typeface="Times"/>
              </a:rPr>
              <a:t>Explain ‘constituent council’: a county council that is wholly or partly within the combined authority area, or a district council that is within the combined authority area.</a:t>
            </a: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Area Returning Officer will not be able to confirm whether or not candidates are disqualified.</a:t>
            </a:r>
            <a:endParaRPr lang="en-GB" altLang="en-US" dirty="0">
              <a:latin typeface="Times"/>
              <a:cs typeface="Time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1BDBA8C5-F79E-E065-5B0B-D63BDF5407D1}"/>
              </a:ext>
            </a:extLst>
          </p:cNvPr>
          <p:cNvSpPr>
            <a:spLocks noGrp="1" noRot="1" noChangeAspect="1" noTextEdit="1"/>
          </p:cNvSpPr>
          <p:nvPr>
            <p:ph type="sldImg"/>
          </p:nvPr>
        </p:nvSpPr>
        <p:spPr/>
      </p:sp>
      <p:sp>
        <p:nvSpPr>
          <p:cNvPr id="22531" name="Notes Placeholder 2">
            <a:extLst>
              <a:ext uri="{FF2B5EF4-FFF2-40B4-BE49-F238E27FC236}">
                <a16:creationId xmlns:a16="http://schemas.microsoft.com/office/drawing/2014/main" id="{5F4C66CF-B680-60F4-947D-41757919B28F}"/>
              </a:ext>
            </a:extLst>
          </p:cNvPr>
          <p:cNvSpPr>
            <a:spLocks noGrp="1"/>
          </p:cNvSpPr>
          <p:nvPr>
            <p:ph type="body" idx="1"/>
          </p:nvPr>
        </p:nvSpPr>
        <p:spPr>
          <a:noFill/>
        </p:spPr>
        <p:txBody>
          <a:bodyPr/>
          <a:lstStyle/>
          <a:p>
            <a:r>
              <a:rPr lang="en-GB" b="1"/>
              <a:t>USE THIS SLIDE AT COMBINED AUTHORITY MAYORAL ELECTIONS ONLY</a:t>
            </a:r>
            <a:endParaRPr lang="en-GB"/>
          </a:p>
        </p:txBody>
      </p:sp>
      <p:sp>
        <p:nvSpPr>
          <p:cNvPr id="22532" name="Slide Number Placeholder 3">
            <a:extLst>
              <a:ext uri="{FF2B5EF4-FFF2-40B4-BE49-F238E27FC236}">
                <a16:creationId xmlns:a16="http://schemas.microsoft.com/office/drawing/2014/main" id="{38E2C8EE-183C-48B7-6CAD-CD7F62836FC9}"/>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8180672C-8377-4898-86FB-22ED8B0240DC}" type="slidenum">
              <a:rPr lang="en-GB" altLang="en-US"/>
              <a:pPr>
                <a:spcBef>
                  <a:spcPct val="0"/>
                </a:spcBef>
              </a:pPr>
              <a:t>8</a:t>
            </a:fld>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D2C8E3F1-D0F6-7ADF-1269-E870A540BD2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941A131-EFE5-499C-9DAA-BCB0F3B5F1ED}" type="slidenum">
              <a:rPr lang="en-GB" altLang="en-US"/>
              <a:pPr>
                <a:spcBef>
                  <a:spcPct val="0"/>
                </a:spcBef>
              </a:pPr>
              <a:t>9</a:t>
            </a:fld>
            <a:endParaRPr lang="en-GB" altLang="en-US"/>
          </a:p>
        </p:txBody>
      </p:sp>
      <p:sp>
        <p:nvSpPr>
          <p:cNvPr id="24579" name="Rectangle 2">
            <a:extLst>
              <a:ext uri="{FF2B5EF4-FFF2-40B4-BE49-F238E27FC236}">
                <a16:creationId xmlns:a16="http://schemas.microsoft.com/office/drawing/2014/main" id="{BD4C7E51-0B56-5FA8-A3ED-98EA6F090A2D}"/>
              </a:ext>
            </a:extLst>
          </p:cNvPr>
          <p:cNvSpPr>
            <a:spLocks noGrp="1" noRot="1" noChangeAspect="1" noChangeArrowheads="1" noTextEdit="1"/>
          </p:cNvSpPr>
          <p:nvPr>
            <p:ph type="sldImg"/>
          </p:nvPr>
        </p:nvSpPr>
        <p:spPr/>
      </p:sp>
      <p:sp>
        <p:nvSpPr>
          <p:cNvPr id="24580" name="Rectangle 3">
            <a:extLst>
              <a:ext uri="{FF2B5EF4-FFF2-40B4-BE49-F238E27FC236}">
                <a16:creationId xmlns:a16="http://schemas.microsoft.com/office/drawing/2014/main" id="{5E1C8CCF-8373-3105-7D2E-0E4D60C02610}"/>
              </a:ext>
            </a:extLst>
          </p:cNvPr>
          <p:cNvSpPr>
            <a:spLocks noGrp="1" noChangeArrowheads="1"/>
          </p:cNvSpPr>
          <p:nvPr>
            <p:ph type="body" idx="1"/>
          </p:nvPr>
        </p:nvSpPr>
        <p:spPr>
          <a:noFill/>
        </p:spPr>
        <p:txBody>
          <a:bodyPr/>
          <a:lstStyle/>
          <a:p>
            <a:r>
              <a:rPr lang="en-GB" altLang="en-US" b="1" dirty="0">
                <a:latin typeface="Times"/>
                <a:cs typeface="Times"/>
              </a:rPr>
              <a:t>USE SLIDE AT COMBINED AUTHORITY MAYOR ELECTIONS WITH PCC FUNCTIONS ONLY</a:t>
            </a:r>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b="1" dirty="0">
                <a:latin typeface="Times"/>
                <a:cs typeface="Times"/>
              </a:rPr>
              <a:t>Emphasise this list is NOT comprehensive. </a:t>
            </a:r>
            <a:r>
              <a:rPr lang="en-GB" dirty="0">
                <a:latin typeface="Times"/>
                <a:cs typeface="Times"/>
              </a:rPr>
              <a:t>Candidates should read "What you need to know before you stand" in the Commission’s guidance for further information on disqualifications: https://www.electoralcommission.org.uk/guidance-candidates-and-agents-combined-authority-mayoral-elections/what-you-need-know-you-stand-a-candidate</a:t>
            </a:r>
          </a:p>
          <a:p>
            <a:endParaRPr lang="en-GB" altLang="en-US" dirty="0"/>
          </a:p>
          <a:p>
            <a:r>
              <a:rPr lang="en-GB" altLang="en-US" dirty="0">
                <a:latin typeface="Times"/>
                <a:cs typeface="Times"/>
              </a:rPr>
              <a:t>Explain ‘constituent council’: a county council that is wholly or partly within the combined authority area, or a district council that is within the combined authority area.</a:t>
            </a:r>
          </a:p>
          <a:p>
            <a:endParaRPr lang="en-GB" altLang="en-US" dirty="0"/>
          </a:p>
          <a:p>
            <a:r>
              <a:rPr lang="en-GB" altLang="en-US" dirty="0">
                <a:latin typeface="Times"/>
                <a:cs typeface="Times"/>
              </a:rPr>
              <a:t>The disqualification on the grounds of having been convicted of an imprisonable offence </a:t>
            </a:r>
            <a:r>
              <a:rPr lang="en-US" altLang="en-US" dirty="0">
                <a:latin typeface="Times"/>
                <a:cs typeface="Times"/>
              </a:rPr>
              <a:t>applies even where the candidate was not actually imprisoned for that offence, or the conviction has been spent</a:t>
            </a:r>
            <a:endParaRPr lang="en-GB" altLang="en-US" dirty="0">
              <a:latin typeface="Times"/>
              <a:cs typeface="Times"/>
            </a:endParaRP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Area Returning Officer will not be able to confirm whether or not candidates are disqualified.</a:t>
            </a:r>
            <a:endParaRPr lang="en-GB" altLang="en-US" dirty="0">
              <a:latin typeface="Times"/>
              <a:cs typeface="Times"/>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78BE69DE-3DCC-31AF-4AF2-A00FE825CAC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noProof="0"/>
              <a:t>Click to edit Master </a:t>
            </a:r>
            <a:br>
              <a:rPr lang="en-GB" noProof="0"/>
            </a:br>
            <a:r>
              <a:rPr lang="en-GB"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noProof="0"/>
              <a:t>Click to edit Master subtitle style</a:t>
            </a:r>
          </a:p>
        </p:txBody>
      </p:sp>
      <p:sp>
        <p:nvSpPr>
          <p:cNvPr id="3" name="Date Placeholder 4">
            <a:extLst>
              <a:ext uri="{FF2B5EF4-FFF2-40B4-BE49-F238E27FC236}">
                <a16:creationId xmlns:a16="http://schemas.microsoft.com/office/drawing/2014/main" id="{5D77C475-AAAD-1D3B-4449-6CCE86C80A05}"/>
              </a:ext>
            </a:extLst>
          </p:cNvPr>
          <p:cNvSpPr>
            <a:spLocks noGrp="1" noChangeArrowheads="1"/>
          </p:cNvSpPr>
          <p:nvPr>
            <p:ph type="dt" sz="half" idx="10"/>
          </p:nvPr>
        </p:nvSpPr>
        <p:spPr/>
        <p:txBody>
          <a:bodyPr/>
          <a:lstStyle>
            <a:lvl1pPr>
              <a:defRPr/>
            </a:lvl1pPr>
          </a:lstStyle>
          <a:p>
            <a:pPr>
              <a:defRPr/>
            </a:pPr>
            <a:endParaRPr lang="en-GB"/>
          </a:p>
        </p:txBody>
      </p:sp>
      <p:sp>
        <p:nvSpPr>
          <p:cNvPr id="4" name="Footer Placeholder 5">
            <a:extLst>
              <a:ext uri="{FF2B5EF4-FFF2-40B4-BE49-F238E27FC236}">
                <a16:creationId xmlns:a16="http://schemas.microsoft.com/office/drawing/2014/main" id="{3F2ED90F-6222-16D5-3E2E-03D0F1BEECE0}"/>
              </a:ext>
            </a:extLst>
          </p:cNvPr>
          <p:cNvSpPr>
            <a:spLocks noGrp="1" noChangeArrowheads="1"/>
          </p:cNvSpPr>
          <p:nvPr>
            <p:ph type="ftr" sz="quarter" idx="11"/>
          </p:nvPr>
        </p:nvSpPr>
        <p:spPr/>
        <p:txBody>
          <a:bodyPr/>
          <a:lstStyle>
            <a:lvl1pPr>
              <a:defRPr/>
            </a:lvl1pPr>
          </a:lstStyle>
          <a:p>
            <a:pPr>
              <a:defRPr/>
            </a:pPr>
            <a:endParaRPr lang="en-GB"/>
          </a:p>
        </p:txBody>
      </p:sp>
      <p:sp>
        <p:nvSpPr>
          <p:cNvPr id="5" name="Slide Number Placeholder 6">
            <a:extLst>
              <a:ext uri="{FF2B5EF4-FFF2-40B4-BE49-F238E27FC236}">
                <a16:creationId xmlns:a16="http://schemas.microsoft.com/office/drawing/2014/main" id="{5A0A9ED3-FF29-8FDA-1A65-0E5544F2ABBC}"/>
              </a:ext>
            </a:extLst>
          </p:cNvPr>
          <p:cNvSpPr>
            <a:spLocks noGrp="1" noChangeArrowheads="1"/>
          </p:cNvSpPr>
          <p:nvPr>
            <p:ph type="sldNum" sz="quarter" idx="12"/>
          </p:nvPr>
        </p:nvSpPr>
        <p:spPr/>
        <p:txBody>
          <a:bodyPr/>
          <a:lstStyle>
            <a:lvl1pPr>
              <a:defRPr/>
            </a:lvl1pPr>
          </a:lstStyle>
          <a:p>
            <a:fld id="{8D32102E-EBDA-447D-BDCC-185E4E86DAC7}" type="slidenum">
              <a:rPr lang="en-GB" altLang="en-US"/>
              <a:t>‹#›</a:t>
            </a:fld>
            <a:endParaRPr lang="en-GB" altLang="en-US"/>
          </a:p>
        </p:txBody>
      </p:sp>
    </p:spTree>
    <p:extLst>
      <p:ext uri="{BB962C8B-B14F-4D97-AF65-F5344CB8AC3E}">
        <p14:creationId xmlns:p14="http://schemas.microsoft.com/office/powerpoint/2010/main" val="1795782054"/>
      </p:ext>
    </p:extLst>
  </p:cSld>
  <p:clrMapOvr>
    <a:overrideClrMapping bg1="dk2" tx1="lt1" bg2="dk1"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4054512B-A14A-E0E0-E4FA-1495A5BFE5D6}"/>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1F9E9835-B818-D987-1670-4FCAA2CD163E}"/>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EA4BB695-9192-E448-2B64-05523C54BDBC}"/>
              </a:ext>
            </a:extLst>
          </p:cNvPr>
          <p:cNvSpPr>
            <a:spLocks noGrp="1" noChangeArrowheads="1"/>
          </p:cNvSpPr>
          <p:nvPr>
            <p:ph type="sldNum" sz="quarter" idx="12"/>
          </p:nvPr>
        </p:nvSpPr>
        <p:spPr/>
        <p:txBody>
          <a:bodyPr/>
          <a:lstStyle>
            <a:lvl1pPr>
              <a:defRPr/>
            </a:lvl1pPr>
          </a:lstStyle>
          <a:p>
            <a:fld id="{AB6F8151-ED09-4DAB-B404-4EEE1AD2D8CE}" type="slidenum">
              <a:rPr lang="en-GB" altLang="en-US"/>
              <a:t>‹#›</a:t>
            </a:fld>
            <a:endParaRPr lang="en-GB" altLang="en-US"/>
          </a:p>
        </p:txBody>
      </p:sp>
    </p:spTree>
    <p:extLst>
      <p:ext uri="{BB962C8B-B14F-4D97-AF65-F5344CB8AC3E}">
        <p14:creationId xmlns:p14="http://schemas.microsoft.com/office/powerpoint/2010/main" val="32446304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45469811-A530-19B2-483A-883B4BFC8F41}"/>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9C2BEA34-8A16-EFC1-4DEA-B1095B8DD096}"/>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4E980B42-3878-B551-BB7D-4ABCA5EBAF60}"/>
              </a:ext>
            </a:extLst>
          </p:cNvPr>
          <p:cNvSpPr>
            <a:spLocks noGrp="1" noChangeArrowheads="1"/>
          </p:cNvSpPr>
          <p:nvPr>
            <p:ph type="sldNum" sz="quarter" idx="12"/>
          </p:nvPr>
        </p:nvSpPr>
        <p:spPr/>
        <p:txBody>
          <a:bodyPr/>
          <a:lstStyle>
            <a:lvl1pPr>
              <a:defRPr/>
            </a:lvl1pPr>
          </a:lstStyle>
          <a:p>
            <a:fld id="{95B8F80F-F066-4255-ABFA-6033570C8197}" type="slidenum">
              <a:rPr lang="en-GB" altLang="en-US"/>
              <a:t>‹#›</a:t>
            </a:fld>
            <a:endParaRPr lang="en-GB" altLang="en-US"/>
          </a:p>
        </p:txBody>
      </p:sp>
    </p:spTree>
    <p:extLst>
      <p:ext uri="{BB962C8B-B14F-4D97-AF65-F5344CB8AC3E}">
        <p14:creationId xmlns:p14="http://schemas.microsoft.com/office/powerpoint/2010/main" val="2250424856"/>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2971800" y="1828800"/>
            <a:ext cx="5943600" cy="2057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971800" y="4038600"/>
            <a:ext cx="5943600" cy="2057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2A20A931-B72C-29A5-FDE9-27F01F902252}"/>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264FCE68-9052-2A5D-2427-5F3FF447A3C9}"/>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0E607D77-72C5-D949-4FA1-A6B790428722}"/>
              </a:ext>
            </a:extLst>
          </p:cNvPr>
          <p:cNvSpPr>
            <a:spLocks noGrp="1" noChangeArrowheads="1"/>
          </p:cNvSpPr>
          <p:nvPr>
            <p:ph type="sldNum" sz="quarter" idx="12"/>
          </p:nvPr>
        </p:nvSpPr>
        <p:spPr/>
        <p:txBody>
          <a:bodyPr/>
          <a:lstStyle>
            <a:lvl1pPr>
              <a:defRPr/>
            </a:lvl1pPr>
          </a:lstStyle>
          <a:p>
            <a:fld id="{50A7E641-847C-4739-9065-DDFCAFA99B71}" type="slidenum">
              <a:rPr lang="en-GB" altLang="en-US"/>
              <a:t>‹#›</a:t>
            </a:fld>
            <a:endParaRPr lang="en-GB" altLang="en-US"/>
          </a:p>
        </p:txBody>
      </p:sp>
    </p:spTree>
    <p:extLst>
      <p:ext uri="{BB962C8B-B14F-4D97-AF65-F5344CB8AC3E}">
        <p14:creationId xmlns:p14="http://schemas.microsoft.com/office/powerpoint/2010/main" val="1031317845"/>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Table Placeholder 2"/>
          <p:cNvSpPr>
            <a:spLocks noGrp="1"/>
          </p:cNvSpPr>
          <p:nvPr>
            <p:ph type="tbl" idx="1"/>
          </p:nvPr>
        </p:nvSpPr>
        <p:spPr>
          <a:xfrm>
            <a:off x="2971800" y="1828800"/>
            <a:ext cx="5943600" cy="4267200"/>
          </a:xfrm>
        </p:spPr>
        <p:txBody>
          <a:bodyPr/>
          <a:lstStyle/>
          <a:p>
            <a:pPr lvl="0"/>
            <a:endParaRPr lang="en-GB" noProof="0"/>
          </a:p>
        </p:txBody>
      </p:sp>
      <p:sp>
        <p:nvSpPr>
          <p:cNvPr id="4" name="Rectangle 4">
            <a:extLst>
              <a:ext uri="{FF2B5EF4-FFF2-40B4-BE49-F238E27FC236}">
                <a16:creationId xmlns:a16="http://schemas.microsoft.com/office/drawing/2014/main" id="{74FEBC3B-4B0F-2502-2943-68E18B324C34}"/>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C016879E-9DE5-F520-A949-CBB865B21022}"/>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4123E232-4D23-7528-32DC-827B24D70F88}"/>
              </a:ext>
            </a:extLst>
          </p:cNvPr>
          <p:cNvSpPr>
            <a:spLocks noGrp="1" noChangeArrowheads="1"/>
          </p:cNvSpPr>
          <p:nvPr>
            <p:ph type="sldNum" sz="quarter" idx="12"/>
          </p:nvPr>
        </p:nvSpPr>
        <p:spPr/>
        <p:txBody>
          <a:bodyPr/>
          <a:lstStyle>
            <a:lvl1pPr>
              <a:defRPr/>
            </a:lvl1pPr>
          </a:lstStyle>
          <a:p>
            <a:fld id="{D5CAEC49-88BC-4054-86AA-F11F74FBC06B}" type="slidenum">
              <a:rPr lang="en-GB" altLang="en-US"/>
              <a:t>‹#›</a:t>
            </a:fld>
            <a:endParaRPr lang="en-GB" altLang="en-US"/>
          </a:p>
        </p:txBody>
      </p:sp>
    </p:spTree>
    <p:extLst>
      <p:ext uri="{BB962C8B-B14F-4D97-AF65-F5344CB8AC3E}">
        <p14:creationId xmlns:p14="http://schemas.microsoft.com/office/powerpoint/2010/main" val="56166671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SmartArt Placeholder 2"/>
          <p:cNvSpPr>
            <a:spLocks noGrp="1"/>
          </p:cNvSpPr>
          <p:nvPr>
            <p:ph type="dgm" idx="1"/>
          </p:nvPr>
        </p:nvSpPr>
        <p:spPr>
          <a:xfrm>
            <a:off x="2971800" y="1828800"/>
            <a:ext cx="5943600" cy="4267200"/>
          </a:xfrm>
        </p:spPr>
        <p:txBody>
          <a:bodyPr/>
          <a:lstStyle/>
          <a:p>
            <a:pPr lvl="0"/>
            <a:endParaRPr lang="en-GB" noProof="0"/>
          </a:p>
        </p:txBody>
      </p:sp>
      <p:sp>
        <p:nvSpPr>
          <p:cNvPr id="4" name="Rectangle 4">
            <a:extLst>
              <a:ext uri="{FF2B5EF4-FFF2-40B4-BE49-F238E27FC236}">
                <a16:creationId xmlns:a16="http://schemas.microsoft.com/office/drawing/2014/main" id="{E9B392A2-D94A-E03C-C23D-9D23FCFCDDF1}"/>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DF6245CA-B8C6-5C01-00A5-E91C7F807452}"/>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C6C70862-ABFA-B8C7-D6FF-513806395581}"/>
              </a:ext>
            </a:extLst>
          </p:cNvPr>
          <p:cNvSpPr>
            <a:spLocks noGrp="1" noChangeArrowheads="1"/>
          </p:cNvSpPr>
          <p:nvPr>
            <p:ph type="sldNum" sz="quarter" idx="12"/>
          </p:nvPr>
        </p:nvSpPr>
        <p:spPr/>
        <p:txBody>
          <a:bodyPr/>
          <a:lstStyle>
            <a:lvl1pPr>
              <a:defRPr/>
            </a:lvl1pPr>
          </a:lstStyle>
          <a:p>
            <a:fld id="{1CACB0DD-2FC4-4ADF-920D-B3ACEE0C2DC2}" type="slidenum">
              <a:rPr lang="en-GB" altLang="en-US"/>
              <a:t>‹#›</a:t>
            </a:fld>
            <a:endParaRPr lang="en-GB" altLang="en-US"/>
          </a:p>
        </p:txBody>
      </p:sp>
    </p:spTree>
    <p:extLst>
      <p:ext uri="{BB962C8B-B14F-4D97-AF65-F5344CB8AC3E}">
        <p14:creationId xmlns:p14="http://schemas.microsoft.com/office/powerpoint/2010/main" val="307840016"/>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FBF2CF97-9C1F-BEE4-682E-31A7C1C340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noProof="0"/>
              <a:t>Click to edit Master </a:t>
            </a:r>
            <a:br>
              <a:rPr lang="en-GB" noProof="0"/>
            </a:br>
            <a:r>
              <a:rPr lang="en-GB"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noProof="0"/>
              <a:t>Click to edit Master subtitle style</a:t>
            </a:r>
          </a:p>
        </p:txBody>
      </p:sp>
      <p:sp>
        <p:nvSpPr>
          <p:cNvPr id="3" name="Date Placeholder 4">
            <a:extLst>
              <a:ext uri="{FF2B5EF4-FFF2-40B4-BE49-F238E27FC236}">
                <a16:creationId xmlns:a16="http://schemas.microsoft.com/office/drawing/2014/main" id="{A6366081-E057-6F03-1BD7-6D5FE250F33B}"/>
              </a:ext>
            </a:extLst>
          </p:cNvPr>
          <p:cNvSpPr>
            <a:spLocks noGrp="1" noChangeArrowheads="1"/>
          </p:cNvSpPr>
          <p:nvPr>
            <p:ph type="dt" sz="half" idx="10"/>
          </p:nvPr>
        </p:nvSpPr>
        <p:spPr/>
        <p:txBody>
          <a:bodyPr/>
          <a:lstStyle>
            <a:lvl1pPr>
              <a:defRPr/>
            </a:lvl1pPr>
          </a:lstStyle>
          <a:p>
            <a:pPr>
              <a:defRPr/>
            </a:pPr>
            <a:endParaRPr lang="en-GB"/>
          </a:p>
        </p:txBody>
      </p:sp>
      <p:sp>
        <p:nvSpPr>
          <p:cNvPr id="4" name="Footer Placeholder 5">
            <a:extLst>
              <a:ext uri="{FF2B5EF4-FFF2-40B4-BE49-F238E27FC236}">
                <a16:creationId xmlns:a16="http://schemas.microsoft.com/office/drawing/2014/main" id="{B0C1D1BF-85A1-C196-33A8-0D685BCE4174}"/>
              </a:ext>
            </a:extLst>
          </p:cNvPr>
          <p:cNvSpPr>
            <a:spLocks noGrp="1" noChangeArrowheads="1"/>
          </p:cNvSpPr>
          <p:nvPr>
            <p:ph type="ftr" sz="quarter" idx="11"/>
          </p:nvPr>
        </p:nvSpPr>
        <p:spPr/>
        <p:txBody>
          <a:bodyPr/>
          <a:lstStyle>
            <a:lvl1pPr>
              <a:defRPr/>
            </a:lvl1pPr>
          </a:lstStyle>
          <a:p>
            <a:pPr>
              <a:defRPr/>
            </a:pPr>
            <a:endParaRPr lang="en-GB"/>
          </a:p>
        </p:txBody>
      </p:sp>
      <p:sp>
        <p:nvSpPr>
          <p:cNvPr id="5" name="Slide Number Placeholder 6">
            <a:extLst>
              <a:ext uri="{FF2B5EF4-FFF2-40B4-BE49-F238E27FC236}">
                <a16:creationId xmlns:a16="http://schemas.microsoft.com/office/drawing/2014/main" id="{B15CE6F6-DB47-B847-D10A-9A651740409E}"/>
              </a:ext>
            </a:extLst>
          </p:cNvPr>
          <p:cNvSpPr>
            <a:spLocks noGrp="1" noChangeArrowheads="1"/>
          </p:cNvSpPr>
          <p:nvPr>
            <p:ph type="sldNum" sz="quarter" idx="12"/>
          </p:nvPr>
        </p:nvSpPr>
        <p:spPr/>
        <p:txBody>
          <a:bodyPr/>
          <a:lstStyle>
            <a:lvl1pPr>
              <a:defRPr/>
            </a:lvl1pPr>
          </a:lstStyle>
          <a:p>
            <a:fld id="{0059F295-956D-4FCD-B93D-2EC20AF97233}" type="slidenum">
              <a:rPr lang="en-GB" altLang="en-US"/>
              <a:pPr/>
              <a:t>‹#›</a:t>
            </a:fld>
            <a:endParaRPr lang="en-GB" altLang="en-US"/>
          </a:p>
        </p:txBody>
      </p:sp>
    </p:spTree>
    <p:extLst>
      <p:ext uri="{BB962C8B-B14F-4D97-AF65-F5344CB8AC3E}">
        <p14:creationId xmlns:p14="http://schemas.microsoft.com/office/powerpoint/2010/main" val="2713547888"/>
      </p:ext>
    </p:extLst>
  </p:cSld>
  <p:clrMapOvr>
    <a:overrideClrMapping bg1="dk2" tx1="lt1" bg2="dk1"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2BEC97ED-7CD3-0E7E-DF94-830E3B4A7029}"/>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720C2B31-7D61-FB2F-4568-4AAEF234B0F4}"/>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BD67555B-82B8-A2C0-70A0-0A8FBA2AD1B4}"/>
              </a:ext>
            </a:extLst>
          </p:cNvPr>
          <p:cNvSpPr>
            <a:spLocks noGrp="1" noChangeArrowheads="1"/>
          </p:cNvSpPr>
          <p:nvPr>
            <p:ph type="sldNum" sz="quarter" idx="12"/>
          </p:nvPr>
        </p:nvSpPr>
        <p:spPr>
          <a:ln/>
        </p:spPr>
        <p:txBody>
          <a:bodyPr/>
          <a:lstStyle>
            <a:lvl1pPr>
              <a:defRPr/>
            </a:lvl1pPr>
          </a:lstStyle>
          <a:p>
            <a:fld id="{77AE9D92-E9FD-4943-8D71-AB968005DDED}" type="slidenum">
              <a:rPr lang="en-GB" altLang="en-US"/>
              <a:pPr/>
              <a:t>‹#›</a:t>
            </a:fld>
            <a:endParaRPr lang="en-GB" altLang="en-US"/>
          </a:p>
        </p:txBody>
      </p:sp>
    </p:spTree>
    <p:extLst>
      <p:ext uri="{BB962C8B-B14F-4D97-AF65-F5344CB8AC3E}">
        <p14:creationId xmlns:p14="http://schemas.microsoft.com/office/powerpoint/2010/main" val="21597874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CA0B1F7-A8F4-421A-DCD4-3E3E43CB2B61}"/>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B2E3BF3C-9247-3DFB-FDB9-FC0DB4D4A793}"/>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C25B555F-A71C-D572-A565-125F49BB42DD}"/>
              </a:ext>
            </a:extLst>
          </p:cNvPr>
          <p:cNvSpPr>
            <a:spLocks noGrp="1" noChangeArrowheads="1"/>
          </p:cNvSpPr>
          <p:nvPr>
            <p:ph type="sldNum" sz="quarter" idx="12"/>
          </p:nvPr>
        </p:nvSpPr>
        <p:spPr>
          <a:ln/>
        </p:spPr>
        <p:txBody>
          <a:bodyPr/>
          <a:lstStyle>
            <a:lvl1pPr>
              <a:defRPr/>
            </a:lvl1pPr>
          </a:lstStyle>
          <a:p>
            <a:fld id="{77C3EFB6-F709-4B43-9A7E-5077354DB4C2}" type="slidenum">
              <a:rPr lang="en-GB" altLang="en-US"/>
              <a:pPr/>
              <a:t>‹#›</a:t>
            </a:fld>
            <a:endParaRPr lang="en-GB" altLang="en-US"/>
          </a:p>
        </p:txBody>
      </p:sp>
    </p:spTree>
    <p:extLst>
      <p:ext uri="{BB962C8B-B14F-4D97-AF65-F5344CB8AC3E}">
        <p14:creationId xmlns:p14="http://schemas.microsoft.com/office/powerpoint/2010/main" val="22675754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8078C4C8-6DB5-8512-2930-9A3C8503747B}"/>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AFC8EC53-7A3E-F8DF-E36B-D99608CBDC3B}"/>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67E3125D-0874-3006-A778-3F58B03F35B8}"/>
              </a:ext>
            </a:extLst>
          </p:cNvPr>
          <p:cNvSpPr>
            <a:spLocks noGrp="1" noChangeArrowheads="1"/>
          </p:cNvSpPr>
          <p:nvPr>
            <p:ph type="sldNum" sz="quarter" idx="12"/>
          </p:nvPr>
        </p:nvSpPr>
        <p:spPr>
          <a:ln/>
        </p:spPr>
        <p:txBody>
          <a:bodyPr/>
          <a:lstStyle>
            <a:lvl1pPr>
              <a:defRPr/>
            </a:lvl1pPr>
          </a:lstStyle>
          <a:p>
            <a:fld id="{955E145B-C070-431D-A6B3-ACEA31BD5817}" type="slidenum">
              <a:rPr lang="en-GB" altLang="en-US"/>
              <a:pPr/>
              <a:t>‹#›</a:t>
            </a:fld>
            <a:endParaRPr lang="en-GB" altLang="en-US"/>
          </a:p>
        </p:txBody>
      </p:sp>
    </p:spTree>
    <p:extLst>
      <p:ext uri="{BB962C8B-B14F-4D97-AF65-F5344CB8AC3E}">
        <p14:creationId xmlns:p14="http://schemas.microsoft.com/office/powerpoint/2010/main" val="11081558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5BF304CB-B5B3-B600-40C0-680C35EC18F7}"/>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7915431A-A912-5A6C-45D9-D7B0AE188D6C}"/>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43502BF4-8810-1628-08B8-BABCED7C810E}"/>
              </a:ext>
            </a:extLst>
          </p:cNvPr>
          <p:cNvSpPr>
            <a:spLocks noGrp="1" noChangeArrowheads="1"/>
          </p:cNvSpPr>
          <p:nvPr>
            <p:ph type="sldNum" sz="quarter" idx="12"/>
          </p:nvPr>
        </p:nvSpPr>
        <p:spPr>
          <a:ln/>
        </p:spPr>
        <p:txBody>
          <a:bodyPr/>
          <a:lstStyle>
            <a:lvl1pPr>
              <a:defRPr/>
            </a:lvl1pPr>
          </a:lstStyle>
          <a:p>
            <a:fld id="{AA1B8607-DAC0-4DC2-A659-73A62F5AD500}" type="slidenum">
              <a:rPr lang="en-GB" altLang="en-US"/>
              <a:pPr/>
              <a:t>‹#›</a:t>
            </a:fld>
            <a:endParaRPr lang="en-GB" altLang="en-US"/>
          </a:p>
        </p:txBody>
      </p:sp>
    </p:spTree>
    <p:extLst>
      <p:ext uri="{BB962C8B-B14F-4D97-AF65-F5344CB8AC3E}">
        <p14:creationId xmlns:p14="http://schemas.microsoft.com/office/powerpoint/2010/main" val="803853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2B33179C-D581-4947-32C9-DE1C7B32252A}"/>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FB5E97FF-55D0-EEBA-C1B8-3E68D1B4F8A1}"/>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BE716376-DD1F-9243-83FC-618E0C25EA67}"/>
              </a:ext>
            </a:extLst>
          </p:cNvPr>
          <p:cNvSpPr>
            <a:spLocks noGrp="1" noChangeArrowheads="1"/>
          </p:cNvSpPr>
          <p:nvPr>
            <p:ph type="sldNum" sz="quarter" idx="12"/>
          </p:nvPr>
        </p:nvSpPr>
        <p:spPr/>
        <p:txBody>
          <a:bodyPr/>
          <a:lstStyle>
            <a:lvl1pPr>
              <a:defRPr/>
            </a:lvl1pPr>
          </a:lstStyle>
          <a:p>
            <a:fld id="{83740BF9-8FE9-4A6E-AEA0-81DF3D13CFF5}" type="slidenum">
              <a:rPr lang="en-GB" altLang="en-US"/>
              <a:t>‹#›</a:t>
            </a:fld>
            <a:endParaRPr lang="en-GB" altLang="en-US"/>
          </a:p>
        </p:txBody>
      </p:sp>
    </p:spTree>
    <p:extLst>
      <p:ext uri="{BB962C8B-B14F-4D97-AF65-F5344CB8AC3E}">
        <p14:creationId xmlns:p14="http://schemas.microsoft.com/office/powerpoint/2010/main" val="3796468577"/>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2BDDABF5-FCDE-1BB1-F639-3209D4320423}"/>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EF370FE7-1185-15B0-17F8-ECC51670F50E}"/>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FEC1B20A-83E1-77BF-95A1-967BF06ABFD9}"/>
              </a:ext>
            </a:extLst>
          </p:cNvPr>
          <p:cNvSpPr>
            <a:spLocks noGrp="1" noChangeArrowheads="1"/>
          </p:cNvSpPr>
          <p:nvPr>
            <p:ph type="sldNum" sz="quarter" idx="12"/>
          </p:nvPr>
        </p:nvSpPr>
        <p:spPr>
          <a:ln/>
        </p:spPr>
        <p:txBody>
          <a:bodyPr/>
          <a:lstStyle>
            <a:lvl1pPr>
              <a:defRPr/>
            </a:lvl1pPr>
          </a:lstStyle>
          <a:p>
            <a:fld id="{1D64D617-57E9-4407-83B4-C8D18B6EE3EA}" type="slidenum">
              <a:rPr lang="en-GB" altLang="en-US"/>
              <a:pPr/>
              <a:t>‹#›</a:t>
            </a:fld>
            <a:endParaRPr lang="en-GB" altLang="en-US"/>
          </a:p>
        </p:txBody>
      </p:sp>
    </p:spTree>
    <p:extLst>
      <p:ext uri="{BB962C8B-B14F-4D97-AF65-F5344CB8AC3E}">
        <p14:creationId xmlns:p14="http://schemas.microsoft.com/office/powerpoint/2010/main" val="189483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A609AA4-D1EE-9CEA-2627-07CE1621CC36}"/>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E3366445-4EBA-138D-CD36-F69C74F2733B}"/>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8FE1E7D2-ECCB-58C3-76A3-B9A58BC52844}"/>
              </a:ext>
            </a:extLst>
          </p:cNvPr>
          <p:cNvSpPr>
            <a:spLocks noGrp="1" noChangeArrowheads="1"/>
          </p:cNvSpPr>
          <p:nvPr>
            <p:ph type="sldNum" sz="quarter" idx="12"/>
          </p:nvPr>
        </p:nvSpPr>
        <p:spPr>
          <a:ln/>
        </p:spPr>
        <p:txBody>
          <a:bodyPr/>
          <a:lstStyle>
            <a:lvl1pPr>
              <a:defRPr/>
            </a:lvl1pPr>
          </a:lstStyle>
          <a:p>
            <a:fld id="{8B6450D5-F652-4F04-AE3C-CB36CB15460C}" type="slidenum">
              <a:rPr lang="en-GB" altLang="en-US"/>
              <a:pPr/>
              <a:t>‹#›</a:t>
            </a:fld>
            <a:endParaRPr lang="en-GB" altLang="en-US"/>
          </a:p>
        </p:txBody>
      </p:sp>
    </p:spTree>
    <p:extLst>
      <p:ext uri="{BB962C8B-B14F-4D97-AF65-F5344CB8AC3E}">
        <p14:creationId xmlns:p14="http://schemas.microsoft.com/office/powerpoint/2010/main" val="26335385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DF89451-9E3A-7D37-8323-CB942456AC89}"/>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DFB363F2-9670-359F-E935-C02CFC241F38}"/>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30AE90DB-6294-AA1C-F60D-FF1F4CEC5D9C}"/>
              </a:ext>
            </a:extLst>
          </p:cNvPr>
          <p:cNvSpPr>
            <a:spLocks noGrp="1" noChangeArrowheads="1"/>
          </p:cNvSpPr>
          <p:nvPr>
            <p:ph type="sldNum" sz="quarter" idx="12"/>
          </p:nvPr>
        </p:nvSpPr>
        <p:spPr>
          <a:ln/>
        </p:spPr>
        <p:txBody>
          <a:bodyPr/>
          <a:lstStyle>
            <a:lvl1pPr>
              <a:defRPr/>
            </a:lvl1pPr>
          </a:lstStyle>
          <a:p>
            <a:fld id="{5CF75A45-7290-4D3E-9E3D-3CB40D34655B}" type="slidenum">
              <a:rPr lang="en-GB" altLang="en-US"/>
              <a:pPr/>
              <a:t>‹#›</a:t>
            </a:fld>
            <a:endParaRPr lang="en-GB" altLang="en-US"/>
          </a:p>
        </p:txBody>
      </p:sp>
    </p:spTree>
    <p:extLst>
      <p:ext uri="{BB962C8B-B14F-4D97-AF65-F5344CB8AC3E}">
        <p14:creationId xmlns:p14="http://schemas.microsoft.com/office/powerpoint/2010/main" val="18470004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E138D86-BF8B-9BC5-5896-3B18BE60751A}"/>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F5ADCBA1-F62B-C41C-7F0D-B89F2533FEB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8839CD10-8F2B-17E4-1CB4-0A2AC7C53719}"/>
              </a:ext>
            </a:extLst>
          </p:cNvPr>
          <p:cNvSpPr>
            <a:spLocks noGrp="1" noChangeArrowheads="1"/>
          </p:cNvSpPr>
          <p:nvPr>
            <p:ph type="sldNum" sz="quarter" idx="12"/>
          </p:nvPr>
        </p:nvSpPr>
        <p:spPr>
          <a:ln/>
        </p:spPr>
        <p:txBody>
          <a:bodyPr/>
          <a:lstStyle>
            <a:lvl1pPr>
              <a:defRPr/>
            </a:lvl1pPr>
          </a:lstStyle>
          <a:p>
            <a:fld id="{087D17FB-65EB-41FE-A584-C0AC866203F1}" type="slidenum">
              <a:rPr lang="en-GB" altLang="en-US"/>
              <a:pPr/>
              <a:t>‹#›</a:t>
            </a:fld>
            <a:endParaRPr lang="en-GB" altLang="en-US"/>
          </a:p>
        </p:txBody>
      </p:sp>
    </p:spTree>
    <p:extLst>
      <p:ext uri="{BB962C8B-B14F-4D97-AF65-F5344CB8AC3E}">
        <p14:creationId xmlns:p14="http://schemas.microsoft.com/office/powerpoint/2010/main" val="28426168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165D6A9C-2A67-E9D2-E9BF-853903DA0984}"/>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E31101CF-B6FA-7F62-F5CE-8583DB94BBA7}"/>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60CC735F-2A31-9F0E-264D-FFE76A6573CF}"/>
              </a:ext>
            </a:extLst>
          </p:cNvPr>
          <p:cNvSpPr>
            <a:spLocks noGrp="1" noChangeArrowheads="1"/>
          </p:cNvSpPr>
          <p:nvPr>
            <p:ph type="sldNum" sz="quarter" idx="12"/>
          </p:nvPr>
        </p:nvSpPr>
        <p:spPr>
          <a:ln/>
        </p:spPr>
        <p:txBody>
          <a:bodyPr/>
          <a:lstStyle>
            <a:lvl1pPr>
              <a:defRPr/>
            </a:lvl1pPr>
          </a:lstStyle>
          <a:p>
            <a:fld id="{FFE9C743-2DB3-42FE-BB7A-A266F4DF6899}" type="slidenum">
              <a:rPr lang="en-GB" altLang="en-US"/>
              <a:pPr/>
              <a:t>‹#›</a:t>
            </a:fld>
            <a:endParaRPr lang="en-GB" altLang="en-US"/>
          </a:p>
        </p:txBody>
      </p:sp>
    </p:spTree>
    <p:extLst>
      <p:ext uri="{BB962C8B-B14F-4D97-AF65-F5344CB8AC3E}">
        <p14:creationId xmlns:p14="http://schemas.microsoft.com/office/powerpoint/2010/main" val="330615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DACFE9A4-95E2-871A-7E12-39717AD33EA1}"/>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5AC268BE-2990-AA72-6D98-2E18ABBF91B9}"/>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DC805A1A-4442-F22F-5875-AB65B3A16616}"/>
              </a:ext>
            </a:extLst>
          </p:cNvPr>
          <p:cNvSpPr>
            <a:spLocks noGrp="1" noChangeArrowheads="1"/>
          </p:cNvSpPr>
          <p:nvPr>
            <p:ph type="sldNum" sz="quarter" idx="12"/>
          </p:nvPr>
        </p:nvSpPr>
        <p:spPr>
          <a:ln/>
        </p:spPr>
        <p:txBody>
          <a:bodyPr/>
          <a:lstStyle>
            <a:lvl1pPr>
              <a:defRPr/>
            </a:lvl1pPr>
          </a:lstStyle>
          <a:p>
            <a:fld id="{B9D980FC-D691-4220-91CE-FF156D99D73D}" type="slidenum">
              <a:rPr lang="en-GB" altLang="en-US"/>
              <a:pPr/>
              <a:t>‹#›</a:t>
            </a:fld>
            <a:endParaRPr lang="en-GB" altLang="en-US"/>
          </a:p>
        </p:txBody>
      </p:sp>
    </p:spTree>
    <p:extLst>
      <p:ext uri="{BB962C8B-B14F-4D97-AF65-F5344CB8AC3E}">
        <p14:creationId xmlns:p14="http://schemas.microsoft.com/office/powerpoint/2010/main" val="19078567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2971800" y="1828800"/>
            <a:ext cx="5943600" cy="2057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971800" y="4038600"/>
            <a:ext cx="5943600" cy="2057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C64CF302-142D-0D15-595F-99E1E49959A2}"/>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2C0119FF-8C18-C49D-BF22-67577417F764}"/>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CADB9B95-546A-66F3-6FA3-11B415F5EFC2}"/>
              </a:ext>
            </a:extLst>
          </p:cNvPr>
          <p:cNvSpPr>
            <a:spLocks noGrp="1" noChangeArrowheads="1"/>
          </p:cNvSpPr>
          <p:nvPr>
            <p:ph type="sldNum" sz="quarter" idx="12"/>
          </p:nvPr>
        </p:nvSpPr>
        <p:spPr>
          <a:ln/>
        </p:spPr>
        <p:txBody>
          <a:bodyPr/>
          <a:lstStyle>
            <a:lvl1pPr>
              <a:defRPr/>
            </a:lvl1pPr>
          </a:lstStyle>
          <a:p>
            <a:fld id="{8FE12082-6EA3-42CB-8580-F13DDD357FAE}" type="slidenum">
              <a:rPr lang="en-GB" altLang="en-US"/>
              <a:pPr/>
              <a:t>‹#›</a:t>
            </a:fld>
            <a:endParaRPr lang="en-GB" altLang="en-US"/>
          </a:p>
        </p:txBody>
      </p:sp>
    </p:spTree>
    <p:extLst>
      <p:ext uri="{BB962C8B-B14F-4D97-AF65-F5344CB8AC3E}">
        <p14:creationId xmlns:p14="http://schemas.microsoft.com/office/powerpoint/2010/main" val="30327700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Table Placeholder 2"/>
          <p:cNvSpPr>
            <a:spLocks noGrp="1"/>
          </p:cNvSpPr>
          <p:nvPr>
            <p:ph type="tbl" idx="1"/>
          </p:nvPr>
        </p:nvSpPr>
        <p:spPr>
          <a:xfrm>
            <a:off x="2971800" y="1828800"/>
            <a:ext cx="5943600" cy="4267200"/>
          </a:xfrm>
        </p:spPr>
        <p:txBody>
          <a:bodyPr/>
          <a:lstStyle/>
          <a:p>
            <a:pPr lvl="0"/>
            <a:endParaRPr lang="en-GB" noProof="0" dirty="0"/>
          </a:p>
        </p:txBody>
      </p:sp>
      <p:sp>
        <p:nvSpPr>
          <p:cNvPr id="4" name="Rectangle 4">
            <a:extLst>
              <a:ext uri="{FF2B5EF4-FFF2-40B4-BE49-F238E27FC236}">
                <a16:creationId xmlns:a16="http://schemas.microsoft.com/office/drawing/2014/main" id="{A312DA9D-5412-B1A6-17F2-B310040ADAB9}"/>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118798C2-16F8-FF0A-CDE0-DB82D18D3852}"/>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B6789094-FC77-00B6-EA91-84D4FE477569}"/>
              </a:ext>
            </a:extLst>
          </p:cNvPr>
          <p:cNvSpPr>
            <a:spLocks noGrp="1" noChangeArrowheads="1"/>
          </p:cNvSpPr>
          <p:nvPr>
            <p:ph type="sldNum" sz="quarter" idx="12"/>
          </p:nvPr>
        </p:nvSpPr>
        <p:spPr>
          <a:ln/>
        </p:spPr>
        <p:txBody>
          <a:bodyPr/>
          <a:lstStyle>
            <a:lvl1pPr>
              <a:defRPr/>
            </a:lvl1pPr>
          </a:lstStyle>
          <a:p>
            <a:fld id="{56A370A3-FCE9-4F7A-8897-246F82650854}" type="slidenum">
              <a:rPr lang="en-GB" altLang="en-US"/>
              <a:pPr/>
              <a:t>‹#›</a:t>
            </a:fld>
            <a:endParaRPr lang="en-GB" altLang="en-US"/>
          </a:p>
        </p:txBody>
      </p:sp>
    </p:spTree>
    <p:extLst>
      <p:ext uri="{BB962C8B-B14F-4D97-AF65-F5344CB8AC3E}">
        <p14:creationId xmlns:p14="http://schemas.microsoft.com/office/powerpoint/2010/main" val="34440958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SmartArt Placeholder 2"/>
          <p:cNvSpPr>
            <a:spLocks noGrp="1"/>
          </p:cNvSpPr>
          <p:nvPr>
            <p:ph type="dgm" idx="1"/>
          </p:nvPr>
        </p:nvSpPr>
        <p:spPr>
          <a:xfrm>
            <a:off x="2971800" y="1828800"/>
            <a:ext cx="5943600" cy="4267200"/>
          </a:xfrm>
        </p:spPr>
        <p:txBody>
          <a:bodyPr/>
          <a:lstStyle/>
          <a:p>
            <a:pPr lvl="0"/>
            <a:endParaRPr lang="en-GB" noProof="0" dirty="0"/>
          </a:p>
        </p:txBody>
      </p:sp>
      <p:sp>
        <p:nvSpPr>
          <p:cNvPr id="4" name="Rectangle 4">
            <a:extLst>
              <a:ext uri="{FF2B5EF4-FFF2-40B4-BE49-F238E27FC236}">
                <a16:creationId xmlns:a16="http://schemas.microsoft.com/office/drawing/2014/main" id="{390A20AB-E980-0625-2C14-46A9D982EE16}"/>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0BE207DC-7BEA-97C9-A786-A45883AEBD4D}"/>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9DE2F82B-AC87-D4A2-A205-784C7EA2BA39}"/>
              </a:ext>
            </a:extLst>
          </p:cNvPr>
          <p:cNvSpPr>
            <a:spLocks noGrp="1" noChangeArrowheads="1"/>
          </p:cNvSpPr>
          <p:nvPr>
            <p:ph type="sldNum" sz="quarter" idx="12"/>
          </p:nvPr>
        </p:nvSpPr>
        <p:spPr>
          <a:ln/>
        </p:spPr>
        <p:txBody>
          <a:bodyPr/>
          <a:lstStyle>
            <a:lvl1pPr>
              <a:defRPr/>
            </a:lvl1pPr>
          </a:lstStyle>
          <a:p>
            <a:fld id="{35854598-19F8-491F-BD42-B3A2D7E4FD08}" type="slidenum">
              <a:rPr lang="en-GB" altLang="en-US"/>
              <a:pPr/>
              <a:t>‹#›</a:t>
            </a:fld>
            <a:endParaRPr lang="en-GB" altLang="en-US"/>
          </a:p>
        </p:txBody>
      </p:sp>
    </p:spTree>
    <p:extLst>
      <p:ext uri="{BB962C8B-B14F-4D97-AF65-F5344CB8AC3E}">
        <p14:creationId xmlns:p14="http://schemas.microsoft.com/office/powerpoint/2010/main" val="3310755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954CFF7-F7AE-3BD4-7B20-60491B4A4991}"/>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ACF56FED-6862-F4C9-F213-1C117D4DB535}"/>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AC07711D-60F3-2F2A-4D5A-BDF49A9ED185}"/>
              </a:ext>
            </a:extLst>
          </p:cNvPr>
          <p:cNvSpPr>
            <a:spLocks noGrp="1" noChangeArrowheads="1"/>
          </p:cNvSpPr>
          <p:nvPr>
            <p:ph type="sldNum" sz="quarter" idx="12"/>
          </p:nvPr>
        </p:nvSpPr>
        <p:spPr/>
        <p:txBody>
          <a:bodyPr/>
          <a:lstStyle>
            <a:lvl1pPr>
              <a:defRPr/>
            </a:lvl1pPr>
          </a:lstStyle>
          <a:p>
            <a:fld id="{5E2E599C-D381-4684-8783-98244A613C9F}" type="slidenum">
              <a:rPr lang="en-GB" altLang="en-US"/>
              <a:t>‹#›</a:t>
            </a:fld>
            <a:endParaRPr lang="en-GB" altLang="en-US"/>
          </a:p>
        </p:txBody>
      </p:sp>
    </p:spTree>
    <p:extLst>
      <p:ext uri="{BB962C8B-B14F-4D97-AF65-F5344CB8AC3E}">
        <p14:creationId xmlns:p14="http://schemas.microsoft.com/office/powerpoint/2010/main" val="77461947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A8986B51-8B4F-6DF2-2E5E-7F31B1B6CA1D}"/>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F0153A81-16E8-5D78-B4AA-5C10D356D618}"/>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3D363C44-6F00-8608-002C-2747FE40027A}"/>
              </a:ext>
            </a:extLst>
          </p:cNvPr>
          <p:cNvSpPr>
            <a:spLocks noGrp="1" noChangeArrowheads="1"/>
          </p:cNvSpPr>
          <p:nvPr>
            <p:ph type="sldNum" sz="quarter" idx="12"/>
          </p:nvPr>
        </p:nvSpPr>
        <p:spPr/>
        <p:txBody>
          <a:bodyPr/>
          <a:lstStyle>
            <a:lvl1pPr>
              <a:defRPr/>
            </a:lvl1pPr>
          </a:lstStyle>
          <a:p>
            <a:fld id="{33121772-5F44-4A49-87DD-E719059E93F6}" type="slidenum">
              <a:rPr lang="en-GB" altLang="en-US"/>
              <a:t>‹#›</a:t>
            </a:fld>
            <a:endParaRPr lang="en-GB" altLang="en-US"/>
          </a:p>
        </p:txBody>
      </p:sp>
    </p:spTree>
    <p:extLst>
      <p:ext uri="{BB962C8B-B14F-4D97-AF65-F5344CB8AC3E}">
        <p14:creationId xmlns:p14="http://schemas.microsoft.com/office/powerpoint/2010/main" val="276692299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6ADDAE03-1897-E4BA-8B22-3EE1D6CA2D08}"/>
              </a:ext>
            </a:extLst>
          </p:cNvPr>
          <p:cNvSpPr>
            <a:spLocks noGrp="1" noChangeArrowheads="1"/>
          </p:cNvSpPr>
          <p:nvPr>
            <p:ph type="dt" sz="half" idx="10"/>
          </p:nvPr>
        </p:nvSpPr>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89FDC86E-4E65-096A-29D7-B72356F65AE3}"/>
              </a:ext>
            </a:extLst>
          </p:cNvPr>
          <p:cNvSpPr>
            <a:spLocks noGrp="1" noChangeArrowheads="1"/>
          </p:cNvSpPr>
          <p:nvPr>
            <p:ph type="ftr" sz="quarter" idx="11"/>
          </p:nvPr>
        </p:nvSpPr>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5CFFCFCE-6178-97B3-9D35-91711075937A}"/>
              </a:ext>
            </a:extLst>
          </p:cNvPr>
          <p:cNvSpPr>
            <a:spLocks noGrp="1" noChangeArrowheads="1"/>
          </p:cNvSpPr>
          <p:nvPr>
            <p:ph type="sldNum" sz="quarter" idx="12"/>
          </p:nvPr>
        </p:nvSpPr>
        <p:spPr/>
        <p:txBody>
          <a:bodyPr/>
          <a:lstStyle>
            <a:lvl1pPr>
              <a:defRPr/>
            </a:lvl1pPr>
          </a:lstStyle>
          <a:p>
            <a:fld id="{26CB503B-E82D-4426-AFA5-6EE59376F946}" type="slidenum">
              <a:rPr lang="en-GB" altLang="en-US"/>
              <a:t>‹#›</a:t>
            </a:fld>
            <a:endParaRPr lang="en-GB" altLang="en-US"/>
          </a:p>
        </p:txBody>
      </p:sp>
    </p:spTree>
    <p:extLst>
      <p:ext uri="{BB962C8B-B14F-4D97-AF65-F5344CB8AC3E}">
        <p14:creationId xmlns:p14="http://schemas.microsoft.com/office/powerpoint/2010/main" val="21968356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2BD2BDF7-6856-CB48-FEB4-FA8CBE656F21}"/>
              </a:ext>
            </a:extLst>
          </p:cNvPr>
          <p:cNvSpPr>
            <a:spLocks noGrp="1" noChangeArrowheads="1"/>
          </p:cNvSpPr>
          <p:nvPr>
            <p:ph type="dt" sz="half" idx="10"/>
          </p:nvPr>
        </p:nvSpPr>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0DC06EA0-4677-2F7C-B383-D9797E50B2B6}"/>
              </a:ext>
            </a:extLst>
          </p:cNvPr>
          <p:cNvSpPr>
            <a:spLocks noGrp="1" noChangeArrowheads="1"/>
          </p:cNvSpPr>
          <p:nvPr>
            <p:ph type="ftr" sz="quarter" idx="11"/>
          </p:nvPr>
        </p:nvSpPr>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D765DE13-8190-73BB-E7E4-86854F528511}"/>
              </a:ext>
            </a:extLst>
          </p:cNvPr>
          <p:cNvSpPr>
            <a:spLocks noGrp="1" noChangeArrowheads="1"/>
          </p:cNvSpPr>
          <p:nvPr>
            <p:ph type="sldNum" sz="quarter" idx="12"/>
          </p:nvPr>
        </p:nvSpPr>
        <p:spPr/>
        <p:txBody>
          <a:bodyPr/>
          <a:lstStyle>
            <a:lvl1pPr>
              <a:defRPr/>
            </a:lvl1pPr>
          </a:lstStyle>
          <a:p>
            <a:fld id="{2B48369F-7622-4D6A-98C6-0D7D2461D98E}" type="slidenum">
              <a:rPr lang="en-GB" altLang="en-US"/>
              <a:t>‹#›</a:t>
            </a:fld>
            <a:endParaRPr lang="en-GB" altLang="en-US"/>
          </a:p>
        </p:txBody>
      </p:sp>
    </p:spTree>
    <p:extLst>
      <p:ext uri="{BB962C8B-B14F-4D97-AF65-F5344CB8AC3E}">
        <p14:creationId xmlns:p14="http://schemas.microsoft.com/office/powerpoint/2010/main" val="396742213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39A64F9-DB2A-E3F3-E018-91722B59C00F}"/>
              </a:ext>
            </a:extLst>
          </p:cNvPr>
          <p:cNvSpPr>
            <a:spLocks noGrp="1" noChangeArrowheads="1"/>
          </p:cNvSpPr>
          <p:nvPr>
            <p:ph type="dt" sz="half" idx="10"/>
          </p:nvPr>
        </p:nvSpPr>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DC5EA626-19D2-351D-7B73-F938FFC75FAE}"/>
              </a:ext>
            </a:extLst>
          </p:cNvPr>
          <p:cNvSpPr>
            <a:spLocks noGrp="1" noChangeArrowheads="1"/>
          </p:cNvSpPr>
          <p:nvPr>
            <p:ph type="ftr" sz="quarter" idx="11"/>
          </p:nvPr>
        </p:nvSpPr>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D264C256-06F7-3569-461F-08F2F651AEDD}"/>
              </a:ext>
            </a:extLst>
          </p:cNvPr>
          <p:cNvSpPr>
            <a:spLocks noGrp="1" noChangeArrowheads="1"/>
          </p:cNvSpPr>
          <p:nvPr>
            <p:ph type="sldNum" sz="quarter" idx="12"/>
          </p:nvPr>
        </p:nvSpPr>
        <p:spPr/>
        <p:txBody>
          <a:bodyPr/>
          <a:lstStyle>
            <a:lvl1pPr>
              <a:defRPr/>
            </a:lvl1pPr>
          </a:lstStyle>
          <a:p>
            <a:fld id="{29402C3D-5268-4E1E-8527-72A8C649756A}" type="slidenum">
              <a:rPr lang="en-GB" altLang="en-US"/>
              <a:t>‹#›</a:t>
            </a:fld>
            <a:endParaRPr lang="en-GB" altLang="en-US"/>
          </a:p>
        </p:txBody>
      </p:sp>
    </p:spTree>
    <p:extLst>
      <p:ext uri="{BB962C8B-B14F-4D97-AF65-F5344CB8AC3E}">
        <p14:creationId xmlns:p14="http://schemas.microsoft.com/office/powerpoint/2010/main" val="289011558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760EFA2-ACC7-98FE-D795-AA1898C384BE}"/>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2BF5D0CC-8B1B-F537-35FB-B4B6157D49E9}"/>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C17E630C-F5A8-FB4E-5091-1BA546ECE6EA}"/>
              </a:ext>
            </a:extLst>
          </p:cNvPr>
          <p:cNvSpPr>
            <a:spLocks noGrp="1" noChangeArrowheads="1"/>
          </p:cNvSpPr>
          <p:nvPr>
            <p:ph type="sldNum" sz="quarter" idx="12"/>
          </p:nvPr>
        </p:nvSpPr>
        <p:spPr/>
        <p:txBody>
          <a:bodyPr/>
          <a:lstStyle>
            <a:lvl1pPr>
              <a:defRPr/>
            </a:lvl1pPr>
          </a:lstStyle>
          <a:p>
            <a:fld id="{6ED4741A-59AD-4899-A9BB-AB4E2A39CD83}" type="slidenum">
              <a:rPr lang="en-GB" altLang="en-US"/>
              <a:t>‹#›</a:t>
            </a:fld>
            <a:endParaRPr lang="en-GB" altLang="en-US"/>
          </a:p>
        </p:txBody>
      </p:sp>
    </p:spTree>
    <p:extLst>
      <p:ext uri="{BB962C8B-B14F-4D97-AF65-F5344CB8AC3E}">
        <p14:creationId xmlns:p14="http://schemas.microsoft.com/office/powerpoint/2010/main" val="397689198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2638A32-9752-ABAD-8304-FC627EA788D6}"/>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E60D92DD-8FA2-5271-A2D5-EBAB0C062D29}"/>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8109926C-BEE4-6260-F411-BCD12E1707FC}"/>
              </a:ext>
            </a:extLst>
          </p:cNvPr>
          <p:cNvSpPr>
            <a:spLocks noGrp="1" noChangeArrowheads="1"/>
          </p:cNvSpPr>
          <p:nvPr>
            <p:ph type="sldNum" sz="quarter" idx="12"/>
          </p:nvPr>
        </p:nvSpPr>
        <p:spPr/>
        <p:txBody>
          <a:bodyPr/>
          <a:lstStyle>
            <a:lvl1pPr>
              <a:defRPr/>
            </a:lvl1pPr>
          </a:lstStyle>
          <a:p>
            <a:fld id="{9345F129-4B82-4C13-BB37-7388D86BE6A8}" type="slidenum">
              <a:rPr lang="en-GB" altLang="en-US"/>
              <a:t>‹#›</a:t>
            </a:fld>
            <a:endParaRPr lang="en-GB" altLang="en-US"/>
          </a:p>
        </p:txBody>
      </p:sp>
    </p:spTree>
    <p:extLst>
      <p:ext uri="{BB962C8B-B14F-4D97-AF65-F5344CB8AC3E}">
        <p14:creationId xmlns:p14="http://schemas.microsoft.com/office/powerpoint/2010/main" val="208500885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B05A140-2E4E-0034-7812-91D40A61EF50}"/>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39ED335C-6270-239C-33FD-E3E9AE319DAC}"/>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3096850B-A04A-F4B5-389C-2045535E530F}"/>
              </a:ext>
            </a:extLst>
          </p:cNvPr>
          <p:cNvSpPr>
            <a:spLocks noGrp="1" noChangeArrowheads="1"/>
          </p:cNvSpPr>
          <p:nvPr>
            <p:ph type="dt" sz="half" idx="2"/>
          </p:nvPr>
        </p:nvSpPr>
        <p:spPr bwMode="auto">
          <a:xfrm>
            <a:off x="381000" y="6477000"/>
            <a:ext cx="1371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defRPr sz="1000">
                <a:latin typeface="Arial"/>
                <a:cs typeface="+mn-cs"/>
              </a:defRPr>
            </a:lvl1pPr>
          </a:lstStyle>
          <a:p>
            <a:pPr>
              <a:defRPr/>
            </a:pPr>
            <a:endParaRPr lang="en-GB"/>
          </a:p>
        </p:txBody>
      </p:sp>
      <p:sp>
        <p:nvSpPr>
          <p:cNvPr id="1029" name="Rectangle 5">
            <a:extLst>
              <a:ext uri="{FF2B5EF4-FFF2-40B4-BE49-F238E27FC236}">
                <a16:creationId xmlns:a16="http://schemas.microsoft.com/office/drawing/2014/main" id="{2DECAF40-6149-775F-CB29-19BE7196204B}"/>
              </a:ext>
            </a:extLst>
          </p:cNvPr>
          <p:cNvSpPr>
            <a:spLocks noGrp="1" noChangeArrowheads="1"/>
          </p:cNvSpPr>
          <p:nvPr>
            <p:ph type="ftr" sz="quarter" idx="3"/>
          </p:nvPr>
        </p:nvSpPr>
        <p:spPr bwMode="auto">
          <a:xfrm>
            <a:off x="3124200" y="6477000"/>
            <a:ext cx="36560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defRPr sz="1000">
                <a:latin typeface="Arial"/>
                <a:cs typeface="+mn-cs"/>
              </a:defRPr>
            </a:lvl1pPr>
          </a:lstStyle>
          <a:p>
            <a:pPr>
              <a:defRPr/>
            </a:pPr>
            <a:endParaRPr lang="en-GB"/>
          </a:p>
        </p:txBody>
      </p:sp>
      <p:sp>
        <p:nvSpPr>
          <p:cNvPr id="1030" name="Rectangle 6">
            <a:extLst>
              <a:ext uri="{FF2B5EF4-FFF2-40B4-BE49-F238E27FC236}">
                <a16:creationId xmlns:a16="http://schemas.microsoft.com/office/drawing/2014/main" id="{3A934E83-AD5A-3335-392B-BCA3694A5B52}"/>
              </a:ext>
            </a:extLst>
          </p:cNvPr>
          <p:cNvSpPr>
            <a:spLocks noGrp="1" noChangeArrowheads="1"/>
          </p:cNvSpPr>
          <p:nvPr>
            <p:ph type="sldNum" sz="quarter" idx="4"/>
          </p:nvPr>
        </p:nvSpPr>
        <p:spPr bwMode="auto">
          <a:xfrm>
            <a:off x="7010400" y="64770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1400"/>
            </a:lvl1pPr>
          </a:lstStyle>
          <a:p>
            <a:fld id="{4C719367-6D3C-4931-926F-24E8A33AB343}" type="slidenum">
              <a:rPr lang="en-GB" altLang="en-US"/>
              <a:t>‹#›</a:t>
            </a:fld>
            <a:endParaRPr lang="en-GB" altLang="en-US"/>
          </a:p>
        </p:txBody>
      </p:sp>
      <p:pic>
        <p:nvPicPr>
          <p:cNvPr id="1031" name="Picture 11" descr="electoral com_rgb">
            <a:extLst>
              <a:ext uri="{FF2B5EF4-FFF2-40B4-BE49-F238E27FC236}">
                <a16:creationId xmlns:a16="http://schemas.microsoft.com/office/drawing/2014/main" id="{4632C8B4-EE0D-28B5-6834-C6C2267E0A51}"/>
              </a:ext>
            </a:extLst>
          </p:cNvPr>
          <p:cNvPicPr>
            <a:picLocks noChangeAspect="1" noChangeArrowheads="1"/>
          </p:cNvPicPr>
          <p:nvPr/>
        </p:nvPicPr>
        <p:blipFill>
          <a:blip r:embed="rId16">
            <a:extLst>
              <a:ext uri="{28A0092B-C50C-407E-A947-70E740481C1C}">
                <a14:useLocalDpi xmlns:a14="http://schemas.microsoft.com/office/drawing/2010/main" val="0"/>
              </a:ext>
            </a:extLst>
          </a:blip>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042" r:id="rId1"/>
    <p:sldLayoutId id="2147485029" r:id="rId2"/>
    <p:sldLayoutId id="2147485030" r:id="rId3"/>
    <p:sldLayoutId id="2147485031" r:id="rId4"/>
    <p:sldLayoutId id="2147485032" r:id="rId5"/>
    <p:sldLayoutId id="2147485033" r:id="rId6"/>
    <p:sldLayoutId id="2147485034" r:id="rId7"/>
    <p:sldLayoutId id="2147485035" r:id="rId8"/>
    <p:sldLayoutId id="2147485036" r:id="rId9"/>
    <p:sldLayoutId id="2147485037" r:id="rId10"/>
    <p:sldLayoutId id="2147485038" r:id="rId11"/>
    <p:sldLayoutId id="2147485039" r:id="rId12"/>
    <p:sldLayoutId id="2147485040" r:id="rId13"/>
    <p:sldLayoutId id="2147485041" r:id="rId14"/>
  </p:sldLayoutIdLst>
  <p:transition/>
  <p:txStyles>
    <p:title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a:defRPr>
      </a:lvl2pPr>
      <a:lvl3pPr algn="l" rtl="0" eaLnBrk="0" fontAlgn="base" hangingPunct="0">
        <a:spcBef>
          <a:spcPct val="0"/>
        </a:spcBef>
        <a:spcAft>
          <a:spcPct val="0"/>
        </a:spcAft>
        <a:defRPr sz="2800">
          <a:solidFill>
            <a:schemeClr val="tx2"/>
          </a:solidFill>
          <a:latin typeface="Arial"/>
        </a:defRPr>
      </a:lvl3pPr>
      <a:lvl4pPr algn="l" rtl="0" eaLnBrk="0" fontAlgn="base" hangingPunct="0">
        <a:spcBef>
          <a:spcPct val="0"/>
        </a:spcBef>
        <a:spcAft>
          <a:spcPct val="0"/>
        </a:spcAft>
        <a:defRPr sz="2800">
          <a:solidFill>
            <a:schemeClr val="tx2"/>
          </a:solidFill>
          <a:latin typeface="Arial"/>
        </a:defRPr>
      </a:lvl4pPr>
      <a:lvl5pPr algn="l" rtl="0" eaLnBrk="0" fontAlgn="base" hangingPunct="0">
        <a:spcBef>
          <a:spcPct val="0"/>
        </a:spcBef>
        <a:spcAft>
          <a:spcPct val="0"/>
        </a:spcAft>
        <a:defRPr sz="2800">
          <a:solidFill>
            <a:schemeClr val="tx2"/>
          </a:solidFill>
          <a:latin typeface="Arial"/>
        </a:defRPr>
      </a:lvl5pPr>
      <a:lvl6pPr marL="457200" algn="l" rtl="0" fontAlgn="base">
        <a:spcBef>
          <a:spcPct val="0"/>
        </a:spcBef>
        <a:spcAft>
          <a:spcPct val="0"/>
        </a:spcAft>
        <a:defRPr sz="2800">
          <a:solidFill>
            <a:schemeClr val="tx2"/>
          </a:solidFill>
          <a:latin typeface="Arial"/>
        </a:defRPr>
      </a:lvl6pPr>
      <a:lvl7pPr marL="914400" algn="l" rtl="0" fontAlgn="base">
        <a:spcBef>
          <a:spcPct val="0"/>
        </a:spcBef>
        <a:spcAft>
          <a:spcPct val="0"/>
        </a:spcAft>
        <a:defRPr sz="2800">
          <a:solidFill>
            <a:schemeClr val="tx2"/>
          </a:solidFill>
          <a:latin typeface="Arial"/>
        </a:defRPr>
      </a:lvl7pPr>
      <a:lvl8pPr marL="1371600" algn="l" rtl="0" fontAlgn="base">
        <a:spcBef>
          <a:spcPct val="0"/>
        </a:spcBef>
        <a:spcAft>
          <a:spcPct val="0"/>
        </a:spcAft>
        <a:defRPr sz="2800">
          <a:solidFill>
            <a:schemeClr val="tx2"/>
          </a:solidFill>
          <a:latin typeface="Arial"/>
        </a:defRPr>
      </a:lvl8pPr>
      <a:lvl9pPr marL="1828800" algn="l" rtl="0" fontAlgn="base">
        <a:spcBef>
          <a:spcPct val="0"/>
        </a:spcBef>
        <a:spcAft>
          <a:spcPct val="0"/>
        </a:spcAft>
        <a:defRPr sz="2800">
          <a:solidFill>
            <a:schemeClr val="tx2"/>
          </a:solidFill>
          <a:latin typeface="Arial"/>
        </a:defRPr>
      </a:lvl9pPr>
    </p:titleStyle>
    <p:body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5E60F9C-EDA0-AFFF-0DB3-944711866C84}"/>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8DA3797A-EC57-85DD-464E-E47DA897EB7E}"/>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9DE22FCB-0D77-4B93-9DBF-52C26402EF72}"/>
              </a:ext>
            </a:extLst>
          </p:cNvPr>
          <p:cNvSpPr>
            <a:spLocks noGrp="1" noChangeArrowheads="1"/>
          </p:cNvSpPr>
          <p:nvPr>
            <p:ph type="dt" sz="half" idx="2"/>
          </p:nvPr>
        </p:nvSpPr>
        <p:spPr bwMode="auto">
          <a:xfrm>
            <a:off x="381000" y="6477000"/>
            <a:ext cx="1371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defRPr sz="1000">
                <a:latin typeface="Arial" charset="0"/>
                <a:cs typeface="+mn-cs"/>
              </a:defRPr>
            </a:lvl1pPr>
          </a:lstStyle>
          <a:p>
            <a:pPr>
              <a:defRPr/>
            </a:pPr>
            <a:endParaRPr lang="en-GB"/>
          </a:p>
        </p:txBody>
      </p:sp>
      <p:sp>
        <p:nvSpPr>
          <p:cNvPr id="1029" name="Rectangle 5">
            <a:extLst>
              <a:ext uri="{FF2B5EF4-FFF2-40B4-BE49-F238E27FC236}">
                <a16:creationId xmlns:a16="http://schemas.microsoft.com/office/drawing/2014/main" id="{A1DFEEA9-4242-CCCA-948E-1B8D975481E0}"/>
              </a:ext>
            </a:extLst>
          </p:cNvPr>
          <p:cNvSpPr>
            <a:spLocks noGrp="1" noChangeArrowheads="1"/>
          </p:cNvSpPr>
          <p:nvPr>
            <p:ph type="ftr" sz="quarter" idx="3"/>
          </p:nvPr>
        </p:nvSpPr>
        <p:spPr bwMode="auto">
          <a:xfrm>
            <a:off x="3124200" y="6477000"/>
            <a:ext cx="36560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defRPr sz="1000">
                <a:latin typeface="Arial" charset="0"/>
                <a:cs typeface="+mn-cs"/>
              </a:defRPr>
            </a:lvl1pPr>
          </a:lstStyle>
          <a:p>
            <a:pPr>
              <a:defRPr/>
            </a:pPr>
            <a:endParaRPr lang="en-GB"/>
          </a:p>
        </p:txBody>
      </p:sp>
      <p:sp>
        <p:nvSpPr>
          <p:cNvPr id="1030" name="Rectangle 6">
            <a:extLst>
              <a:ext uri="{FF2B5EF4-FFF2-40B4-BE49-F238E27FC236}">
                <a16:creationId xmlns:a16="http://schemas.microsoft.com/office/drawing/2014/main" id="{DD637B24-4940-C041-CDF3-D0A7F74D4679}"/>
              </a:ext>
            </a:extLst>
          </p:cNvPr>
          <p:cNvSpPr>
            <a:spLocks noGrp="1" noChangeArrowheads="1"/>
          </p:cNvSpPr>
          <p:nvPr>
            <p:ph type="sldNum" sz="quarter" idx="4"/>
          </p:nvPr>
        </p:nvSpPr>
        <p:spPr bwMode="auto">
          <a:xfrm>
            <a:off x="7010400" y="64770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1400"/>
            </a:lvl1pPr>
          </a:lstStyle>
          <a:p>
            <a:fld id="{5272FCCB-6ACB-4753-BE27-092D5A3555D9}" type="slidenum">
              <a:rPr lang="en-GB" altLang="en-US"/>
              <a:pPr/>
              <a:t>‹#›</a:t>
            </a:fld>
            <a:endParaRPr lang="en-GB" altLang="en-US"/>
          </a:p>
        </p:txBody>
      </p:sp>
      <p:pic>
        <p:nvPicPr>
          <p:cNvPr id="1031" name="Picture 11" descr="electoral com_rgb">
            <a:extLst>
              <a:ext uri="{FF2B5EF4-FFF2-40B4-BE49-F238E27FC236}">
                <a16:creationId xmlns:a16="http://schemas.microsoft.com/office/drawing/2014/main" id="{A306D0FB-8731-8006-AC27-B9DAB9642DBA}"/>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4657581"/>
      </p:ext>
    </p:extLst>
  </p:cSld>
  <p:clrMap bg1="lt1" tx1="dk1" bg2="lt2" tx2="dk2" accent1="accent1" accent2="accent2" accent3="accent3" accent4="accent4" accent5="accent5" accent6="accent6" hlink="hlink" folHlink="folHlink"/>
  <p:sldLayoutIdLst>
    <p:sldLayoutId id="2147485044" r:id="rId1"/>
    <p:sldLayoutId id="2147485045" r:id="rId2"/>
    <p:sldLayoutId id="2147485046" r:id="rId3"/>
    <p:sldLayoutId id="2147485047" r:id="rId4"/>
    <p:sldLayoutId id="2147485048" r:id="rId5"/>
    <p:sldLayoutId id="2147485049" r:id="rId6"/>
    <p:sldLayoutId id="2147485050" r:id="rId7"/>
    <p:sldLayoutId id="2147485051" r:id="rId8"/>
    <p:sldLayoutId id="2147485052" r:id="rId9"/>
    <p:sldLayoutId id="2147485053" r:id="rId10"/>
    <p:sldLayoutId id="2147485054" r:id="rId11"/>
    <p:sldLayoutId id="2147485055" r:id="rId12"/>
    <p:sldLayoutId id="2147485056" r:id="rId13"/>
    <p:sldLayoutId id="2147485057" r:id="rId14"/>
  </p:sldLayoutIdLst>
  <p:txStyles>
    <p:title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p:titleStyle>
    <p:body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gov.uk/register-to-vote"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gov.uk/apply-postal-vote"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hyperlink" Target="http://www.gov.uk/apply-proxy-vote"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gov.uk/apply-for-photo-id-voter-authority-certificate"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16.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10">
            <a:extLst>
              <a:ext uri="{FF2B5EF4-FFF2-40B4-BE49-F238E27FC236}">
                <a16:creationId xmlns:a16="http://schemas.microsoft.com/office/drawing/2014/main" id="{DD1EE688-875F-9D00-C091-A618AF516CF2}"/>
              </a:ext>
            </a:extLst>
          </p:cNvPr>
          <p:cNvSpPr>
            <a:spLocks noGrp="1" noChangeArrowheads="1"/>
          </p:cNvSpPr>
          <p:nvPr>
            <p:ph type="ctrTitle"/>
          </p:nvPr>
        </p:nvSpPr>
        <p:spPr/>
        <p:txBody>
          <a:bodyPr/>
          <a:lstStyle/>
          <a:p>
            <a:pPr eaLnBrk="1" hangingPunct="1"/>
            <a:r>
              <a:rPr lang="en-GB" altLang="en-US"/>
              <a:t>Candidates and agents briefing</a:t>
            </a:r>
          </a:p>
        </p:txBody>
      </p:sp>
      <p:sp>
        <p:nvSpPr>
          <p:cNvPr id="5124" name="Rectangle 11">
            <a:extLst>
              <a:ext uri="{FF2B5EF4-FFF2-40B4-BE49-F238E27FC236}">
                <a16:creationId xmlns:a16="http://schemas.microsoft.com/office/drawing/2014/main" id="{776A4C86-8E8A-D411-09F4-7712D97C4376}"/>
              </a:ext>
            </a:extLst>
          </p:cNvPr>
          <p:cNvSpPr>
            <a:spLocks noGrp="1" noChangeArrowheads="1"/>
          </p:cNvSpPr>
          <p:nvPr>
            <p:ph type="subTitle" idx="1"/>
          </p:nvPr>
        </p:nvSpPr>
        <p:spPr>
          <a:xfrm>
            <a:off x="338138" y="4113213"/>
            <a:ext cx="8382000" cy="1752600"/>
          </a:xfrm>
        </p:spPr>
        <p:txBody>
          <a:bodyPr/>
          <a:lstStyle/>
          <a:p>
            <a:pPr eaLnBrk="1" hangingPunct="1"/>
            <a:r>
              <a:rPr lang="en-GB" altLang="en-US"/>
              <a:t>Combined [county] authority mayoral elections</a:t>
            </a:r>
            <a:endParaRPr lang="en-GB" altLang="en-US">
              <a:solidFill>
                <a:srgbClr val="00B050"/>
              </a:solidFill>
            </a:endParaRP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F4C69-7113-F18F-9793-679A55E4CCBF}"/>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C3534125-6866-175B-0D62-53D682642934}"/>
              </a:ext>
            </a:extLst>
          </p:cNvPr>
          <p:cNvSpPr>
            <a:spLocks noGrp="1" noChangeArrowheads="1"/>
          </p:cNvSpPr>
          <p:nvPr>
            <p:ph type="title"/>
          </p:nvPr>
        </p:nvSpPr>
        <p:spPr>
          <a:xfrm>
            <a:off x="271463" y="1746250"/>
            <a:ext cx="2225675" cy="4267200"/>
          </a:xfrm>
        </p:spPr>
        <p:txBody>
          <a:bodyPr/>
          <a:lstStyle/>
          <a:p>
            <a:pPr eaLnBrk="1" hangingPunct="1"/>
            <a:r>
              <a:rPr lang="en-GB" altLang="en-US" sz="2400" err="1"/>
              <a:t>Cont</a:t>
            </a:r>
            <a:r>
              <a:rPr lang="en-GB" altLang="en-US" sz="2400"/>
              <a:t>,</a:t>
            </a:r>
            <a:br>
              <a:rPr lang="en-GB" altLang="en-US" sz="2400"/>
            </a:br>
            <a:r>
              <a:rPr lang="en-GB" altLang="en-US" sz="2400"/>
              <a:t>Disqualifications</a:t>
            </a:r>
            <a:br>
              <a:rPr lang="en-GB" altLang="en-US" sz="2400"/>
            </a:br>
            <a:r>
              <a:rPr lang="en-GB" altLang="en-US" sz="1800"/>
              <a:t>Combined Authority Mayor</a:t>
            </a:r>
            <a:br>
              <a:rPr lang="en-GB" altLang="en-US" sz="2400"/>
            </a:br>
            <a:r>
              <a:rPr lang="en-GB" altLang="en-US" sz="2400">
                <a:solidFill>
                  <a:srgbClr val="FF0000"/>
                </a:solidFill>
              </a:rPr>
              <a:t>[with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EE8A3322-5BFB-6BD3-CD26-DED4DC8E1B63}"/>
              </a:ext>
            </a:extLst>
          </p:cNvPr>
          <p:cNvSpPr>
            <a:spLocks noGrp="1" noChangeArrowheads="1"/>
          </p:cNvSpPr>
          <p:nvPr>
            <p:ph type="body" idx="1"/>
          </p:nvPr>
        </p:nvSpPr>
        <p:spPr>
          <a:xfrm>
            <a:off x="2620964" y="1514475"/>
            <a:ext cx="6251574" cy="5186363"/>
          </a:xfrm>
        </p:spPr>
        <p:txBody>
          <a:bodyPr>
            <a:noAutofit/>
          </a:bodyPr>
          <a:lstStyle/>
          <a:p>
            <a:pPr marL="0" indent="0" eaLnBrk="1" hangingPunct="1">
              <a:buFontTx/>
              <a:buNone/>
              <a:defRPr/>
            </a:pPr>
            <a:endParaRPr lang="en-GB" altLang="en-US" sz="1400"/>
          </a:p>
          <a:p>
            <a:pPr lvl="1">
              <a:lnSpc>
                <a:spcPct val="120000"/>
              </a:lnSpc>
              <a:defRPr/>
            </a:pPr>
            <a:r>
              <a:rPr lang="en-GB" sz="1400" kern="1200">
                <a:cs typeface="Raavi" panose="020B0502040204020203" pitchFamily="34" charset="0"/>
              </a:rPr>
              <a:t>are </a:t>
            </a:r>
            <a:r>
              <a:rPr lang="en-GB" sz="1400" b="1" kern="1200">
                <a:cs typeface="Raavi" panose="020B0502040204020203" pitchFamily="34" charset="0"/>
              </a:rPr>
              <a:t>a PCC outside of the relevant combined authority area</a:t>
            </a:r>
          </a:p>
          <a:p>
            <a:pPr lvl="1">
              <a:lnSpc>
                <a:spcPct val="120000"/>
              </a:lnSpc>
              <a:defRPr/>
            </a:pPr>
            <a:r>
              <a:rPr lang="en-GB" sz="1400" kern="1200">
                <a:cs typeface="Raavi" panose="020B0502040204020203" pitchFamily="34" charset="0"/>
              </a:rPr>
              <a:t>are </a:t>
            </a:r>
            <a:r>
              <a:rPr lang="en-GB" sz="1400" b="1" kern="1200">
                <a:cs typeface="Raavi" panose="020B0502040204020203" pitchFamily="34" charset="0"/>
              </a:rPr>
              <a:t>a</a:t>
            </a:r>
            <a:r>
              <a:rPr lang="en-GB" sz="1400" kern="1200">
                <a:cs typeface="Raavi" panose="020B0502040204020203" pitchFamily="34" charset="0"/>
              </a:rPr>
              <a:t> </a:t>
            </a:r>
            <a:r>
              <a:rPr lang="en-US" sz="1400" b="1" kern="1200">
                <a:cs typeface="Raavi" panose="020B0502040204020203" pitchFamily="34" charset="0"/>
              </a:rPr>
              <a:t>police</a:t>
            </a:r>
            <a:r>
              <a:rPr lang="en-US" sz="1400" kern="1200">
                <a:cs typeface="Raavi" panose="020B0502040204020203" pitchFamily="34" charset="0"/>
              </a:rPr>
              <a:t> </a:t>
            </a:r>
            <a:r>
              <a:rPr lang="en-US" sz="1400" b="1" kern="1200">
                <a:cs typeface="Raavi" panose="020B0502040204020203" pitchFamily="34" charset="0"/>
              </a:rPr>
              <a:t>officer </a:t>
            </a:r>
            <a:r>
              <a:rPr lang="en-US" sz="1400" kern="1200">
                <a:cs typeface="Raavi" panose="020B0502040204020203" pitchFamily="34" charset="0"/>
              </a:rPr>
              <a:t>or are directly or indirectly </a:t>
            </a:r>
            <a:r>
              <a:rPr lang="en-US" sz="1400" b="1" kern="1200">
                <a:cs typeface="Raavi" panose="020B0502040204020203" pitchFamily="34" charset="0"/>
              </a:rPr>
              <a:t>employed by the police</a:t>
            </a:r>
            <a:r>
              <a:rPr lang="en-GB" sz="1400" b="1" kern="1200">
                <a:cs typeface="Raavi" panose="020B0502040204020203" pitchFamily="34" charset="0"/>
              </a:rPr>
              <a:t> </a:t>
            </a:r>
            <a:r>
              <a:rPr lang="en-GB" sz="1400" kern="1200">
                <a:cs typeface="Raavi" panose="020B0502040204020203" pitchFamily="34" charset="0"/>
              </a:rPr>
              <a:t> </a:t>
            </a:r>
          </a:p>
          <a:p>
            <a:pPr lvl="1">
              <a:lnSpc>
                <a:spcPct val="120000"/>
              </a:lnSpc>
              <a:defRPr/>
            </a:pPr>
            <a:r>
              <a:rPr lang="en-GB" sz="1400"/>
              <a:t>are a </a:t>
            </a:r>
            <a:r>
              <a:rPr lang="en-GB" sz="1400" b="1"/>
              <a:t>civil servant</a:t>
            </a:r>
            <a:r>
              <a:rPr lang="en-GB" sz="1400"/>
              <a:t>, a </a:t>
            </a:r>
            <a:r>
              <a:rPr lang="en-GB" sz="1400" b="1"/>
              <a:t>member of the armed forces</a:t>
            </a:r>
            <a:r>
              <a:rPr lang="en-GB" sz="1400"/>
              <a:t> or hold any </a:t>
            </a:r>
            <a:r>
              <a:rPr lang="en-GB" sz="1400" b="1"/>
              <a:t>judicial office</a:t>
            </a:r>
            <a:r>
              <a:rPr lang="en-GB" sz="1400"/>
              <a:t> </a:t>
            </a:r>
            <a:endParaRPr lang="en-GB" sz="1400" kern="1200">
              <a:cs typeface="Raavi" panose="020B0502040204020203" pitchFamily="34" charset="0"/>
            </a:endParaRPr>
          </a:p>
          <a:p>
            <a:pPr lvl="1">
              <a:lnSpc>
                <a:spcPct val="120000"/>
              </a:lnSpc>
              <a:defRPr/>
            </a:pPr>
            <a:r>
              <a:rPr lang="en-GB" sz="1400" kern="1200">
                <a:cs typeface="Raavi" panose="020B0502040204020203" pitchFamily="34" charset="0"/>
              </a:rPr>
              <a:t>are a m</a:t>
            </a:r>
            <a:r>
              <a:rPr lang="en-US" sz="1400" kern="1200">
                <a:cs typeface="Raavi" panose="020B0502040204020203" pitchFamily="34" charset="0"/>
              </a:rPr>
              <a:t>ember of </a:t>
            </a:r>
            <a:r>
              <a:rPr lang="en-GB" sz="1400" b="1" kern="1200">
                <a:cs typeface="Raavi" panose="020B0502040204020203" pitchFamily="34" charset="0"/>
              </a:rPr>
              <a:t>a foreign legislature</a:t>
            </a:r>
          </a:p>
          <a:p>
            <a:pPr marL="342900" lvl="1" indent="0">
              <a:lnSpc>
                <a:spcPct val="120000"/>
              </a:lnSpc>
              <a:buNone/>
              <a:defRPr/>
            </a:pPr>
            <a:endParaRPr lang="en-GB" altLang="en-US" sz="1400"/>
          </a:p>
          <a:p>
            <a:pPr marL="342900" lvl="1" indent="0">
              <a:lnSpc>
                <a:spcPct val="120000"/>
              </a:lnSpc>
              <a:buNone/>
              <a:defRPr/>
            </a:pPr>
            <a:r>
              <a:rPr lang="en-GB" altLang="en-US" sz="1400"/>
              <a:t>A person is</a:t>
            </a:r>
            <a:r>
              <a:rPr lang="en-US" sz="1400" b="0" i="0">
                <a:solidFill>
                  <a:srgbClr val="002C57"/>
                </a:solidFill>
                <a:effectLst/>
                <a:latin typeface="+mj-lt"/>
              </a:rPr>
              <a:t> also disqualified from </a:t>
            </a:r>
            <a:r>
              <a:rPr lang="en-US" sz="1400" b="1" i="0">
                <a:solidFill>
                  <a:srgbClr val="002C57"/>
                </a:solidFill>
                <a:effectLst/>
                <a:latin typeface="+mj-lt"/>
              </a:rPr>
              <a:t>being elected, or being a PCC </a:t>
            </a:r>
            <a:r>
              <a:rPr lang="en-US" sz="1400" b="0" i="0">
                <a:solidFill>
                  <a:srgbClr val="002C57"/>
                </a:solidFill>
                <a:effectLst/>
                <a:latin typeface="+mj-lt"/>
              </a:rPr>
              <a:t>if they are:</a:t>
            </a:r>
          </a:p>
          <a:p>
            <a:pPr lvl="1">
              <a:lnSpc>
                <a:spcPct val="120000"/>
              </a:lnSpc>
              <a:defRPr/>
            </a:pPr>
            <a:endParaRPr lang="en-GB" sz="1400" b="1" kern="1200">
              <a:cs typeface="Raavi" panose="020B0502040204020203" pitchFamily="34" charset="0"/>
            </a:endParaRPr>
          </a:p>
          <a:p>
            <a:pPr lvl="1">
              <a:lnSpc>
                <a:spcPct val="120000"/>
              </a:lnSpc>
              <a:defRPr/>
            </a:pPr>
            <a:r>
              <a:rPr lang="en-US" sz="1400">
                <a:latin typeface="+mj-lt"/>
              </a:rPr>
              <a:t>the </a:t>
            </a:r>
            <a:r>
              <a:rPr lang="en-US" sz="1400" b="1">
                <a:latin typeface="+mj-lt"/>
              </a:rPr>
              <a:t>London Fire Commissioner</a:t>
            </a:r>
          </a:p>
          <a:p>
            <a:pPr lvl="1">
              <a:lnSpc>
                <a:spcPct val="120000"/>
              </a:lnSpc>
              <a:defRPr/>
            </a:pPr>
            <a:r>
              <a:rPr lang="en-US" sz="1400">
                <a:latin typeface="+mj-lt"/>
              </a:rPr>
              <a:t>a </a:t>
            </a:r>
            <a:r>
              <a:rPr lang="en-US" sz="1400" b="1">
                <a:latin typeface="+mj-lt"/>
              </a:rPr>
              <a:t>member of staff of the London Fire Commissioner</a:t>
            </a:r>
          </a:p>
          <a:p>
            <a:pPr marL="342900" lvl="1" indent="0">
              <a:buNone/>
            </a:pPr>
            <a:endParaRPr lang="en-US" sz="1400" b="0" i="0">
              <a:effectLst/>
              <a:latin typeface="+mj-lt"/>
            </a:endParaRPr>
          </a:p>
          <a:p>
            <a:pPr marL="342900" lvl="1" indent="0">
              <a:lnSpc>
                <a:spcPct val="120000"/>
              </a:lnSpc>
              <a:buNone/>
              <a:defRPr/>
            </a:pPr>
            <a:r>
              <a:rPr lang="en-GB" altLang="en-US" sz="1400">
                <a:solidFill>
                  <a:srgbClr val="FF0000"/>
                </a:solidFill>
              </a:rPr>
              <a:t>****Add in areas with P[F]CC</a:t>
            </a:r>
          </a:p>
          <a:p>
            <a:pPr marL="342900" lvl="1" indent="0">
              <a:lnSpc>
                <a:spcPct val="120000"/>
              </a:lnSpc>
              <a:buNone/>
              <a:defRPr/>
            </a:pPr>
            <a:r>
              <a:rPr lang="en-GB" altLang="en-US" sz="1400"/>
              <a:t>In areas where the police and crime commissioner is also taking on the fire function a person is</a:t>
            </a:r>
            <a:r>
              <a:rPr lang="en-US" sz="1400" b="0" i="0">
                <a:solidFill>
                  <a:srgbClr val="002C57"/>
                </a:solidFill>
                <a:effectLst/>
                <a:latin typeface="+mj-lt"/>
              </a:rPr>
              <a:t> also disqualified from being elected if:</a:t>
            </a:r>
          </a:p>
          <a:p>
            <a:pPr lvl="1">
              <a:lnSpc>
                <a:spcPct val="120000"/>
              </a:lnSpc>
              <a:defRPr/>
            </a:pPr>
            <a:r>
              <a:rPr lang="en-US" sz="1400">
                <a:solidFill>
                  <a:srgbClr val="002C57"/>
                </a:solidFill>
                <a:latin typeface="+mj-lt"/>
              </a:rPr>
              <a:t> </a:t>
            </a:r>
            <a:r>
              <a:rPr lang="en-US" sz="1400" b="1">
                <a:solidFill>
                  <a:srgbClr val="002C57"/>
                </a:solidFill>
                <a:latin typeface="+mj-lt"/>
              </a:rPr>
              <a:t>employed</a:t>
            </a:r>
            <a:r>
              <a:rPr lang="en-US" sz="1400">
                <a:solidFill>
                  <a:srgbClr val="002C57"/>
                </a:solidFill>
                <a:latin typeface="+mj-lt"/>
              </a:rPr>
              <a:t> by the </a:t>
            </a:r>
            <a:r>
              <a:rPr lang="en-US" sz="1400" b="1">
                <a:solidFill>
                  <a:srgbClr val="002C57"/>
                </a:solidFill>
                <a:latin typeface="+mj-lt"/>
              </a:rPr>
              <a:t>fire and rescue authority</a:t>
            </a:r>
          </a:p>
          <a:p>
            <a:pPr lvl="1">
              <a:lnSpc>
                <a:spcPct val="120000"/>
              </a:lnSpc>
              <a:defRPr/>
            </a:pPr>
            <a:endParaRPr lang="en-US" sz="1400" b="0" i="0">
              <a:solidFill>
                <a:srgbClr val="002C57"/>
              </a:solidFill>
              <a:effectLst/>
              <a:latin typeface="+mj-lt"/>
            </a:endParaRPr>
          </a:p>
          <a:p>
            <a:pPr marL="0" indent="0">
              <a:buFontTx/>
              <a:buNone/>
              <a:defRPr/>
            </a:pPr>
            <a:endParaRPr lang="en-GB" sz="1400" kern="1200">
              <a:latin typeface="Raavi" panose="020B0502040204020203" pitchFamily="34" charset="0"/>
              <a:cs typeface="Raavi" panose="020B0502040204020203" pitchFamily="34" charset="0"/>
            </a:endParaRPr>
          </a:p>
          <a:p>
            <a:pPr eaLnBrk="1" hangingPunct="1">
              <a:defRPr/>
            </a:pPr>
            <a:endParaRPr lang="en-GB" altLang="en-US" sz="1400"/>
          </a:p>
        </p:txBody>
      </p:sp>
    </p:spTree>
    <p:extLst>
      <p:ext uri="{BB962C8B-B14F-4D97-AF65-F5344CB8AC3E}">
        <p14:creationId xmlns:p14="http://schemas.microsoft.com/office/powerpoint/2010/main" val="49095952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D48E83F1-936E-E4A8-186B-1ED4E410DDB5}"/>
              </a:ext>
            </a:extLst>
          </p:cNvPr>
          <p:cNvSpPr>
            <a:spLocks noGrp="1"/>
          </p:cNvSpPr>
          <p:nvPr>
            <p:ph type="title"/>
          </p:nvPr>
        </p:nvSpPr>
        <p:spPr>
          <a:xfrm>
            <a:off x="450850" y="1800225"/>
            <a:ext cx="2784475" cy="4267200"/>
          </a:xfrm>
        </p:spPr>
        <p:txBody>
          <a:bodyPr/>
          <a:lstStyle/>
          <a:p>
            <a:r>
              <a:rPr lang="en-GB" altLang="en-US"/>
              <a:t>Candidates who are Members of Parliaments, Assemblies or sitting councillors</a:t>
            </a:r>
            <a:br>
              <a:rPr lang="en-GB" altLang="en-US"/>
            </a:br>
            <a:r>
              <a:rPr lang="en-GB" altLang="en-US" sz="2000"/>
              <a:t>Combined Authority Mayor </a:t>
            </a:r>
            <a:br>
              <a:rPr lang="en-GB" altLang="en-US"/>
            </a:br>
            <a:r>
              <a:rPr lang="en-GB" altLang="en-US" sz="1800">
                <a:solidFill>
                  <a:srgbClr val="FF0000"/>
                </a:solidFill>
              </a:rPr>
              <a:t>[With PCC function only]</a:t>
            </a:r>
            <a:endParaRPr lang="en-GB" altLang="en-US" sz="1800"/>
          </a:p>
        </p:txBody>
      </p:sp>
      <p:sp>
        <p:nvSpPr>
          <p:cNvPr id="3" name="Content Placeholder 2">
            <a:extLst>
              <a:ext uri="{FF2B5EF4-FFF2-40B4-BE49-F238E27FC236}">
                <a16:creationId xmlns:a16="http://schemas.microsoft.com/office/drawing/2014/main" id="{B175376C-5EF7-DB86-29F7-25CB096F4D83}"/>
              </a:ext>
            </a:extLst>
          </p:cNvPr>
          <p:cNvSpPr>
            <a:spLocks noGrp="1"/>
          </p:cNvSpPr>
          <p:nvPr>
            <p:ph idx="1"/>
          </p:nvPr>
        </p:nvSpPr>
        <p:spPr>
          <a:xfrm>
            <a:off x="3235325" y="1654175"/>
            <a:ext cx="5680075" cy="4746625"/>
          </a:xfrm>
        </p:spPr>
        <p:txBody>
          <a:bodyPr>
            <a:normAutofit fontScale="70000" lnSpcReduction="20000"/>
          </a:bodyPr>
          <a:lstStyle/>
          <a:p>
            <a:pPr>
              <a:defRPr/>
            </a:pPr>
            <a:r>
              <a:rPr lang="sv-FI" sz="2300" kern="1200">
                <a:cs typeface="Arial" panose="020B0604020202020204" pitchFamily="34" charset="0"/>
              </a:rPr>
              <a:t>A person cannot sit as both a combined authority mayor and a local councillor of a constituent council.</a:t>
            </a:r>
          </a:p>
          <a:p>
            <a:pPr lvl="1">
              <a:defRPr/>
            </a:pPr>
            <a:r>
              <a:rPr lang="sv-FI" sz="2300" kern="1200">
                <a:cs typeface="Arial" panose="020B0604020202020204" pitchFamily="34" charset="0"/>
              </a:rPr>
              <a:t>If you are already an elected councillor and are subsequently elected as combined authority mayor, your office as councillor will become vacant.</a:t>
            </a:r>
          </a:p>
          <a:p>
            <a:pPr lvl="1">
              <a:defRPr/>
            </a:pPr>
            <a:r>
              <a:rPr lang="sv-FI" sz="2300" kern="1200">
                <a:cs typeface="Arial" panose="020B0604020202020204" pitchFamily="34" charset="0"/>
              </a:rPr>
              <a:t>If you wish to stand as a candidate at the same time in both contests and are elected to both offices, your election as councillor will be disregarded and the office of councillor will become vacant.</a:t>
            </a:r>
          </a:p>
          <a:p>
            <a:pPr>
              <a:defRPr/>
            </a:pPr>
            <a:r>
              <a:rPr lang="sv-FI" sz="2300" kern="1200">
                <a:cs typeface="Arial" panose="020B0604020202020204" pitchFamily="34" charset="0"/>
              </a:rPr>
              <a:t>A person cannot sit as both a combined authority mayor and be a Member of: </a:t>
            </a:r>
          </a:p>
          <a:p>
            <a:pPr marL="0" indent="0">
              <a:buFontTx/>
              <a:buNone/>
              <a:defRPr/>
            </a:pPr>
            <a:endParaRPr lang="sv-FI" sz="2300" kern="1200">
              <a:cs typeface="Arial" panose="020B0604020202020204" pitchFamily="34" charset="0"/>
            </a:endParaRPr>
          </a:p>
          <a:p>
            <a:pPr lvl="1">
              <a:defRPr/>
            </a:pPr>
            <a:r>
              <a:rPr lang="sv-FI" sz="2300" kern="1200">
                <a:cs typeface="Arial" panose="020B0604020202020204" pitchFamily="34" charset="0"/>
              </a:rPr>
              <a:t>the </a:t>
            </a:r>
            <a:r>
              <a:rPr lang="en-GB" sz="2300" kern="1200">
                <a:effectLst>
                  <a:glow>
                    <a:srgbClr val="000000"/>
                  </a:glow>
                  <a:outerShdw sx="0" sy="0">
                    <a:srgbClr val="000000"/>
                  </a:outerShdw>
                  <a:reflection stA="0" endPos="0" fadeDir="0" sx="0" sy="0"/>
                </a:effectLst>
                <a:cs typeface="Arial" panose="020B0604020202020204" pitchFamily="34" charset="0"/>
              </a:rPr>
              <a:t>House of Commons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Scottish Parliament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Senedd</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Northern Ireland Assembly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European Parliament</a:t>
            </a:r>
          </a:p>
          <a:p>
            <a:pPr marL="342900" lvl="1" indent="0">
              <a:buFontTx/>
              <a:buNone/>
              <a:defRPr/>
            </a:pPr>
            <a:endParaRPr lang="en-GB" sz="2300" kern="1200">
              <a:effectLst>
                <a:glow>
                  <a:srgbClr val="000000"/>
                </a:glow>
                <a:outerShdw sx="0" sy="0">
                  <a:srgbClr val="000000"/>
                </a:outerShdw>
                <a:reflection stA="0" endPos="0" fadeDir="0" sx="0" sy="0"/>
              </a:effectLst>
              <a:cs typeface="Arial" panose="020B0604020202020204" pitchFamily="34" charset="0"/>
            </a:endParaRPr>
          </a:p>
          <a:p>
            <a:pPr marL="0" indent="0">
              <a:buFontTx/>
              <a:buNone/>
              <a:defRPr/>
            </a:pPr>
            <a:r>
              <a:rPr lang="sv-FI" sz="2300" kern="1200">
                <a:cs typeface="Arial" panose="020B0604020202020204" pitchFamily="34" charset="0"/>
              </a:rPr>
              <a:t>Members of the above can stand for election, but must resign their seat </a:t>
            </a:r>
            <a:r>
              <a:rPr lang="en-GB" sz="2300"/>
              <a:t>before taking up the post of combined authority mayor. </a:t>
            </a:r>
          </a:p>
          <a:p>
            <a:pPr marL="0" indent="0">
              <a:buFontTx/>
              <a:buNone/>
              <a:defRPr/>
            </a:pPr>
            <a:endParaRPr lang="sv-FI" sz="1600" kern="1200">
              <a:cs typeface="Arial" panose="020B0604020202020204" pitchFamily="34" charset="0"/>
            </a:endParaRPr>
          </a:p>
          <a:p>
            <a:pPr marL="342900" lvl="1" indent="0">
              <a:buFontTx/>
              <a:buNone/>
              <a:defRPr/>
            </a:pPr>
            <a:endParaRPr lang="en-GB" sz="1600" kern="1200">
              <a:effectLst>
                <a:glow>
                  <a:srgbClr val="000000"/>
                </a:glow>
                <a:outerShdw sx="0" sy="0">
                  <a:srgbClr val="000000"/>
                </a:outerShdw>
                <a:reflection stA="0" endPos="0" fadeDir="0" sx="0" sy="0"/>
              </a:effectLst>
              <a:cs typeface="Arial" panose="020B0604020202020204" pitchFamily="34" charset="0"/>
            </a:endParaRPr>
          </a:p>
          <a:p>
            <a:pPr>
              <a:defRPr/>
            </a:pPr>
            <a:endParaRPr lang="en-GB"/>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30AE28-89B1-D976-30A5-B43E90145FB9}"/>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E73A61BA-C857-13DA-2343-AF2E7D134F92}"/>
              </a:ext>
            </a:extLst>
          </p:cNvPr>
          <p:cNvSpPr>
            <a:spLocks noGrp="1" noChangeArrowheads="1"/>
          </p:cNvSpPr>
          <p:nvPr>
            <p:ph type="title"/>
          </p:nvPr>
        </p:nvSpPr>
        <p:spPr/>
        <p:txBody>
          <a:bodyPr/>
          <a:lstStyle/>
          <a:p>
            <a:pPr eaLnBrk="1" hangingPunct="1"/>
            <a:r>
              <a:rPr lang="en-GB" altLang="en-US"/>
              <a:t>Qualifications</a:t>
            </a:r>
            <a:br>
              <a:rPr lang="en-GB" altLang="en-US"/>
            </a:br>
            <a:r>
              <a:rPr lang="en-GB" altLang="en-US" sz="2000"/>
              <a:t>Combined County Authority Mayor</a:t>
            </a:r>
            <a:endParaRPr lang="en-GB" altLang="en-US"/>
          </a:p>
        </p:txBody>
      </p:sp>
      <p:sp>
        <p:nvSpPr>
          <p:cNvPr id="8195" name="Rectangle 3">
            <a:extLst>
              <a:ext uri="{FF2B5EF4-FFF2-40B4-BE49-F238E27FC236}">
                <a16:creationId xmlns:a16="http://schemas.microsoft.com/office/drawing/2014/main" id="{18A47C8E-93B9-AB05-3618-42B3F73A8E52}"/>
              </a:ext>
            </a:extLst>
          </p:cNvPr>
          <p:cNvSpPr>
            <a:spLocks noGrp="1" noChangeArrowheads="1"/>
          </p:cNvSpPr>
          <p:nvPr>
            <p:ph type="body" idx="1"/>
          </p:nvPr>
        </p:nvSpPr>
        <p:spPr>
          <a:xfrm>
            <a:off x="2982817" y="1505070"/>
            <a:ext cx="5943600" cy="4848559"/>
          </a:xfrm>
        </p:spPr>
        <p:txBody>
          <a:bodyPr/>
          <a:lstStyle/>
          <a:p>
            <a:pPr marL="0" indent="0" eaLnBrk="1" hangingPunct="1">
              <a:buFontTx/>
              <a:buNone/>
              <a:defRPr/>
            </a:pPr>
            <a:r>
              <a:rPr lang="en-GB" altLang="en-US" sz="1800" dirty="0"/>
              <a:t>Candidates must satisfy criteria on day they are nominated </a:t>
            </a:r>
            <a:r>
              <a:rPr lang="en-GB" altLang="en-US" sz="1800" dirty="0">
                <a:solidFill>
                  <a:srgbClr val="FF0000"/>
                </a:solidFill>
              </a:rPr>
              <a:t>and</a:t>
            </a:r>
            <a:r>
              <a:rPr lang="en-GB" altLang="en-US" sz="1800" dirty="0"/>
              <a:t> on polling day:</a:t>
            </a:r>
          </a:p>
          <a:p>
            <a:pPr lvl="1" eaLnBrk="1" hangingPunct="1">
              <a:defRPr/>
            </a:pPr>
            <a:r>
              <a:rPr lang="en-GB" altLang="en-US" sz="1800" dirty="0"/>
              <a:t>be at least 18 years of age</a:t>
            </a:r>
          </a:p>
          <a:p>
            <a:pPr lvl="1" eaLnBrk="1" hangingPunct="1">
              <a:defRPr/>
            </a:pPr>
            <a:r>
              <a:rPr lang="en-GB" altLang="en-US" sz="1800" dirty="0"/>
              <a:t>be a British citizen, qualifying Commonwealth citizen, a citizen of the Republic of Ireland, a qualifying EU citizen or an EU citizen with retained rights</a:t>
            </a:r>
          </a:p>
          <a:p>
            <a:pPr marL="228600" lvl="1" indent="-228600" eaLnBrk="1" hangingPunct="1">
              <a:buFontTx/>
              <a:buChar char="•"/>
              <a:defRPr/>
            </a:pPr>
            <a:r>
              <a:rPr lang="en-GB" sz="1800" dirty="0"/>
              <a:t>Also at least one of the following:</a:t>
            </a:r>
          </a:p>
          <a:p>
            <a:pPr lvl="1" eaLnBrk="1" hangingPunct="1">
              <a:defRPr/>
            </a:pPr>
            <a:r>
              <a:rPr lang="en-GB" sz="1800" dirty="0"/>
              <a:t>Registered local government elector within the combined county authority area</a:t>
            </a:r>
          </a:p>
          <a:p>
            <a:pPr lvl="1" eaLnBrk="1" hangingPunct="1">
              <a:defRPr/>
            </a:pPr>
            <a:r>
              <a:rPr lang="en-GB" sz="1800" dirty="0"/>
              <a:t>Occupied as owner or tenant any land or premises in the combined county authority area during the whole 12 months preceding nomination</a:t>
            </a:r>
          </a:p>
          <a:p>
            <a:pPr lvl="1" eaLnBrk="1" hangingPunct="1">
              <a:defRPr/>
            </a:pPr>
            <a:r>
              <a:rPr lang="en-GB" sz="1800" dirty="0"/>
              <a:t>Principal or only place of work (including unpaid) during last 12 months in combined county authority area</a:t>
            </a:r>
          </a:p>
          <a:p>
            <a:pPr lvl="1" eaLnBrk="1" hangingPunct="1">
              <a:defRPr/>
            </a:pPr>
            <a:r>
              <a:rPr lang="en-GB" sz="1800" dirty="0"/>
              <a:t>Lived in the combined county authority area during the last 12 months</a:t>
            </a:r>
          </a:p>
          <a:p>
            <a:pPr lvl="1" eaLnBrk="1" hangingPunct="1">
              <a:defRPr/>
            </a:pPr>
            <a:endParaRPr lang="en-GB" altLang="en-US" sz="1800" dirty="0"/>
          </a:p>
        </p:txBody>
      </p:sp>
    </p:spTree>
    <p:extLst>
      <p:ext uri="{BB962C8B-B14F-4D97-AF65-F5344CB8AC3E}">
        <p14:creationId xmlns:p14="http://schemas.microsoft.com/office/powerpoint/2010/main" val="219503796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42729-F185-66B2-281A-01E5E18CC0C1}"/>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82DB9E29-FBAE-8024-1B54-BE256378AE18}"/>
              </a:ext>
            </a:extLst>
          </p:cNvPr>
          <p:cNvSpPr>
            <a:spLocks noGrp="1" noChangeArrowheads="1"/>
          </p:cNvSpPr>
          <p:nvPr>
            <p:ph type="title"/>
          </p:nvPr>
        </p:nvSpPr>
        <p:spPr>
          <a:xfrm>
            <a:off x="381000" y="1828800"/>
            <a:ext cx="2257269" cy="4267200"/>
          </a:xfrm>
        </p:spPr>
        <p:txBody>
          <a:bodyPr/>
          <a:lstStyle/>
          <a:p>
            <a:pPr eaLnBrk="1" hangingPunct="1"/>
            <a:r>
              <a:rPr lang="en-GB" altLang="en-US" sz="2400"/>
              <a:t>Disqualifications</a:t>
            </a:r>
            <a:br>
              <a:rPr lang="en-GB" altLang="en-US" sz="2400"/>
            </a:br>
            <a:r>
              <a:rPr lang="en-GB" altLang="en-US" sz="1800"/>
              <a:t>Combined County Authority Mayor</a:t>
            </a:r>
            <a:br>
              <a:rPr lang="en-GB" altLang="en-US" sz="2400"/>
            </a:br>
            <a:r>
              <a:rPr lang="en-GB" altLang="en-US" sz="2400">
                <a:solidFill>
                  <a:srgbClr val="FF0000"/>
                </a:solidFill>
              </a:rPr>
              <a:t>[without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EB162EF3-DCCF-64BA-9239-A1D1C8070005}"/>
              </a:ext>
            </a:extLst>
          </p:cNvPr>
          <p:cNvSpPr>
            <a:spLocks noGrp="1" noChangeArrowheads="1"/>
          </p:cNvSpPr>
          <p:nvPr>
            <p:ph type="body" idx="1"/>
          </p:nvPr>
        </p:nvSpPr>
        <p:spPr>
          <a:xfrm>
            <a:off x="2638269" y="1755775"/>
            <a:ext cx="6355829" cy="4976813"/>
          </a:xfrm>
        </p:spPr>
        <p:txBody>
          <a:bodyPr>
            <a:normAutofit/>
          </a:bodyPr>
          <a:lstStyle/>
          <a:p>
            <a:pPr marL="0" indent="0" eaLnBrk="1" hangingPunct="1">
              <a:buFontTx/>
              <a:buNone/>
              <a:defRPr/>
            </a:pPr>
            <a:r>
              <a:rPr lang="en-GB" altLang="en-US" sz="1200" dirty="0"/>
              <a:t>A person </a:t>
            </a:r>
            <a:r>
              <a:rPr lang="en-GB" altLang="en-US" sz="1200" b="1" dirty="0"/>
              <a:t>cannot</a:t>
            </a:r>
            <a:r>
              <a:rPr lang="en-GB" altLang="en-US" sz="1200" dirty="0"/>
              <a:t> be a candidate if on the day of nomination </a:t>
            </a:r>
            <a:r>
              <a:rPr lang="en-GB" altLang="en-US" sz="1200" b="1" dirty="0"/>
              <a:t>and</a:t>
            </a:r>
            <a:r>
              <a:rPr lang="en-GB" altLang="en-US" sz="1200" dirty="0"/>
              <a:t> on polling day they</a:t>
            </a:r>
            <a:r>
              <a:rPr lang="en-GB" sz="1200" kern="1200" dirty="0">
                <a:effectLst>
                  <a:glow>
                    <a:srgbClr val="000000"/>
                  </a:glow>
                  <a:outerShdw sx="0" sy="0">
                    <a:srgbClr val="000000"/>
                  </a:outerShdw>
                  <a:reflection stA="0" endPos="0" fadeDir="0" sx="0" sy="0"/>
                </a:effectLst>
                <a:cs typeface="Raavi" panose="020B0502040204020203" pitchFamily="34" charset="0"/>
              </a:rPr>
              <a:t>:</a:t>
            </a:r>
          </a:p>
          <a:p>
            <a:pPr marL="0" indent="0" eaLnBrk="1" hangingPunct="1">
              <a:buFontTx/>
              <a:buNone/>
              <a:defRPr/>
            </a:pPr>
            <a:endParaRPr lang="en-GB" sz="1200" kern="1200" dirty="0">
              <a:cs typeface="Raavi" panose="020B0502040204020203" pitchFamily="34" charset="0"/>
            </a:endParaRPr>
          </a:p>
          <a:p>
            <a:pPr lvl="1">
              <a:defRPr/>
            </a:pPr>
            <a:r>
              <a:rPr lang="en-GB" sz="1200" kern="1200" dirty="0">
                <a:cs typeface="Raavi" panose="020B0502040204020203" pitchFamily="34" charset="0"/>
              </a:rPr>
              <a:t>are </a:t>
            </a:r>
            <a:r>
              <a:rPr lang="en-GB" sz="1200" b="1" kern="1200" dirty="0">
                <a:cs typeface="Raavi" panose="020B0502040204020203" pitchFamily="34" charset="0"/>
              </a:rPr>
              <a:t>employed by the combined county authority or a constituent council</a:t>
            </a:r>
            <a:r>
              <a:rPr lang="en-GB" sz="1200" kern="1200" dirty="0">
                <a:cs typeface="Raavi" panose="020B0502040204020203" pitchFamily="34" charset="0"/>
              </a:rPr>
              <a:t> (including joint boards or committees), or hold a paid office under the combined county authority or constituent council. Candidates may be ‘employed by or on behalf of the combined county authority or a constituent council’ if they work at certain schools, fire services or health services</a:t>
            </a:r>
          </a:p>
          <a:p>
            <a:pPr lvl="1">
              <a:defRPr/>
            </a:pPr>
            <a:r>
              <a:rPr lang="en-GB" sz="1200" kern="1200" dirty="0">
                <a:cs typeface="Raavi" panose="020B0502040204020203" pitchFamily="34" charset="0"/>
              </a:rPr>
              <a:t>hold a </a:t>
            </a:r>
            <a:r>
              <a:rPr lang="en-GB" sz="1200" b="1" kern="1200" dirty="0">
                <a:cs typeface="Raavi" panose="020B0502040204020203" pitchFamily="34" charset="0"/>
              </a:rPr>
              <a:t>politically restricted post</a:t>
            </a:r>
          </a:p>
          <a:p>
            <a:pPr lvl="1">
              <a:defRPr/>
            </a:pPr>
            <a:r>
              <a:rPr lang="en-GB" sz="1200" kern="1200" dirty="0">
                <a:cs typeface="Raavi" panose="020B0502040204020203" pitchFamily="34" charset="0"/>
              </a:rPr>
              <a:t>are the subject of a </a:t>
            </a:r>
            <a:r>
              <a:rPr lang="en-US" sz="1200" b="1" kern="1200" dirty="0">
                <a:cs typeface="Raavi" panose="020B0502040204020203" pitchFamily="34" charset="0"/>
              </a:rPr>
              <a:t>bankruptcy restrictions order or interim restrictions order</a:t>
            </a:r>
            <a:endParaRPr lang="en-GB" sz="1200" b="1" kern="1200" dirty="0">
              <a:cs typeface="Raavi" panose="020B0502040204020203" pitchFamily="34" charset="0"/>
            </a:endParaRPr>
          </a:p>
          <a:p>
            <a:pPr lvl="1">
              <a:defRPr/>
            </a:pPr>
            <a:r>
              <a:rPr lang="en-GB" sz="1200" kern="1200" dirty="0">
                <a:cs typeface="Raavi" panose="020B0502040204020203" pitchFamily="34" charset="0"/>
              </a:rPr>
              <a:t>have been sentenced to a </a:t>
            </a:r>
            <a:r>
              <a:rPr lang="en-GB" sz="1200" b="1" kern="1200" dirty="0">
                <a:cs typeface="Raavi" panose="020B0502040204020203" pitchFamily="34" charset="0"/>
              </a:rPr>
              <a:t>term of imprisonment of three months or more</a:t>
            </a:r>
            <a:r>
              <a:rPr lang="en-US" sz="1200" kern="1200" dirty="0">
                <a:cs typeface="Raavi" panose="020B0502040204020203" pitchFamily="34" charset="0"/>
              </a:rPr>
              <a:t> (inc. suspended sentence) without option of a fine, during 5 years before polling day</a:t>
            </a:r>
            <a:endParaRPr lang="en-GB" sz="1200" kern="1200" dirty="0">
              <a:cs typeface="Raavi" panose="020B0502040204020203" pitchFamily="34" charset="0"/>
            </a:endParaRPr>
          </a:p>
          <a:p>
            <a:pPr lvl="1">
              <a:defRPr/>
            </a:pPr>
            <a:r>
              <a:rPr lang="en-GB" altLang="en-US" sz="1200" dirty="0"/>
              <a:t>are serving a disqualification due to being found </a:t>
            </a:r>
            <a:r>
              <a:rPr lang="en-GB" altLang="en-US" sz="1200" b="1" dirty="0"/>
              <a:t>guilty of a corrupt or illegal practice by an election court</a:t>
            </a:r>
            <a:r>
              <a:rPr lang="en-GB" sz="1200" b="1" kern="1200" dirty="0">
                <a:cs typeface="Raavi" panose="020B0502040204020203" pitchFamily="34" charset="0"/>
              </a:rPr>
              <a:t> </a:t>
            </a:r>
          </a:p>
          <a:p>
            <a:pPr lvl="1">
              <a:defRPr/>
            </a:pPr>
            <a:r>
              <a:rPr lang="en-GB" sz="1200" kern="1200" dirty="0">
                <a:cs typeface="Raavi" panose="020B0502040204020203" pitchFamily="34" charset="0"/>
              </a:rPr>
              <a:t>are</a:t>
            </a:r>
            <a:r>
              <a:rPr lang="en-GB" sz="1200" b="1" kern="1200" dirty="0">
                <a:cs typeface="Raavi" panose="020B0502040204020203" pitchFamily="34" charset="0"/>
              </a:rPr>
              <a:t> subject to notification requirement under Part 2 of the Sexual Offences Act 2003 </a:t>
            </a:r>
            <a:r>
              <a:rPr lang="en-GB" sz="1200" kern="1200" dirty="0">
                <a:cs typeface="Raavi" panose="020B0502040204020203" pitchFamily="34" charset="0"/>
              </a:rPr>
              <a:t>and the ordinary period for making an appeal or application in respect of the order or notification has passed.</a:t>
            </a:r>
          </a:p>
          <a:p>
            <a:pPr lvl="1">
              <a:defRPr/>
            </a:pPr>
            <a:r>
              <a:rPr lang="en-GB" sz="1200" kern="1200" dirty="0">
                <a:cs typeface="Raavi" panose="020B0502040204020203" pitchFamily="34" charset="0"/>
              </a:rPr>
              <a:t>Have been </a:t>
            </a:r>
            <a:r>
              <a:rPr lang="en-GB" sz="1200" b="1" kern="1200" dirty="0">
                <a:cs typeface="Raavi" panose="020B0502040204020203" pitchFamily="34" charset="0"/>
              </a:rPr>
              <a:t>convicted of an intimidatory criminal offence </a:t>
            </a:r>
            <a:r>
              <a:rPr lang="en-GB" sz="1200" kern="1200" dirty="0">
                <a:cs typeface="Raavi" panose="020B0502040204020203" pitchFamily="34" charset="0"/>
              </a:rPr>
              <a:t>motivated by hostility towards a candidate, </a:t>
            </a:r>
            <a:r>
              <a:rPr lang="en-GB" sz="1200" dirty="0">
                <a:effectLst/>
                <a:latin typeface="+mj-lt"/>
                <a:ea typeface="Calibri" panose="020F0502020204030204" pitchFamily="34" charset="0"/>
              </a:rPr>
              <a:t>future candidate or campaigner or holder of a relevant elective office.</a:t>
            </a:r>
            <a:endParaRPr lang="en-GB" sz="1200" kern="1200" dirty="0">
              <a:latin typeface="+mj-lt"/>
              <a:cs typeface="Raavi" panose="020B0502040204020203" pitchFamily="34" charset="0"/>
            </a:endParaRPr>
          </a:p>
          <a:p>
            <a:pPr marL="342900" lvl="1" indent="0">
              <a:lnSpc>
                <a:spcPct val="120000"/>
              </a:lnSpc>
              <a:buNone/>
              <a:defRPr/>
            </a:pPr>
            <a:r>
              <a:rPr lang="en-GB" altLang="en-US" sz="1200" dirty="0"/>
              <a:t>A person is</a:t>
            </a:r>
            <a:r>
              <a:rPr lang="en-US" sz="1200" b="0" i="0" dirty="0">
                <a:solidFill>
                  <a:srgbClr val="002C57"/>
                </a:solidFill>
                <a:effectLst/>
              </a:rPr>
              <a:t> also disqualified from </a:t>
            </a:r>
            <a:r>
              <a:rPr lang="en-US" sz="1200" b="1" i="0" dirty="0">
                <a:solidFill>
                  <a:srgbClr val="002C57"/>
                </a:solidFill>
                <a:effectLst/>
              </a:rPr>
              <a:t>being elected, or being a PCC </a:t>
            </a:r>
            <a:r>
              <a:rPr lang="en-US" sz="1200" b="0" i="0" dirty="0">
                <a:solidFill>
                  <a:srgbClr val="002C57"/>
                </a:solidFill>
                <a:effectLst/>
              </a:rPr>
              <a:t>if they are:</a:t>
            </a:r>
          </a:p>
          <a:p>
            <a:pPr lvl="1">
              <a:lnSpc>
                <a:spcPct val="120000"/>
              </a:lnSpc>
              <a:defRPr/>
            </a:pPr>
            <a:endParaRPr lang="en-GB" sz="1200" b="1" kern="1200" dirty="0">
              <a:cs typeface="Raavi" panose="020B0502040204020203" pitchFamily="34" charset="0"/>
            </a:endParaRPr>
          </a:p>
          <a:p>
            <a:pPr lvl="1">
              <a:lnSpc>
                <a:spcPct val="120000"/>
              </a:lnSpc>
              <a:defRPr/>
            </a:pPr>
            <a:r>
              <a:rPr lang="en-US" sz="1200" dirty="0"/>
              <a:t>the </a:t>
            </a:r>
            <a:r>
              <a:rPr lang="en-US" sz="1200" b="1" dirty="0"/>
              <a:t>London Fire Commissioner</a:t>
            </a:r>
          </a:p>
          <a:p>
            <a:pPr lvl="1">
              <a:lnSpc>
                <a:spcPct val="120000"/>
              </a:lnSpc>
              <a:defRPr/>
            </a:pPr>
            <a:r>
              <a:rPr lang="en-US" sz="1200" dirty="0"/>
              <a:t>a </a:t>
            </a:r>
            <a:r>
              <a:rPr lang="en-US" sz="1200" b="1" dirty="0"/>
              <a:t>member of staff of the London Fire Commissioner</a:t>
            </a:r>
          </a:p>
          <a:p>
            <a:pPr marL="0" indent="0" eaLnBrk="1" hangingPunct="1">
              <a:buFontTx/>
              <a:buNone/>
              <a:defRPr/>
            </a:pPr>
            <a:endParaRPr lang="en-GB" altLang="en-US" sz="1700" dirty="0"/>
          </a:p>
        </p:txBody>
      </p:sp>
    </p:spTree>
    <p:extLst>
      <p:ext uri="{BB962C8B-B14F-4D97-AF65-F5344CB8AC3E}">
        <p14:creationId xmlns:p14="http://schemas.microsoft.com/office/powerpoint/2010/main" val="363520051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3068F-3679-BE1B-2F85-A570247870D8}"/>
            </a:ext>
          </a:extLst>
        </p:cNvPr>
        <p:cNvGrpSpPr/>
        <p:nvPr/>
      </p:nvGrpSpPr>
      <p:grpSpPr>
        <a:xfrm>
          <a:off x="0" y="0"/>
          <a:ext cx="0" cy="0"/>
          <a:chOff x="0" y="0"/>
          <a:chExt cx="0" cy="0"/>
        </a:xfrm>
      </p:grpSpPr>
      <p:sp>
        <p:nvSpPr>
          <p:cNvPr id="21506" name="Title 1">
            <a:extLst>
              <a:ext uri="{FF2B5EF4-FFF2-40B4-BE49-F238E27FC236}">
                <a16:creationId xmlns:a16="http://schemas.microsoft.com/office/drawing/2014/main" id="{414F59BE-153A-8B2C-81FB-53ACBC4389EB}"/>
              </a:ext>
            </a:extLst>
          </p:cNvPr>
          <p:cNvSpPr>
            <a:spLocks noGrp="1"/>
          </p:cNvSpPr>
          <p:nvPr>
            <p:ph type="title"/>
          </p:nvPr>
        </p:nvSpPr>
        <p:spPr>
          <a:xfrm>
            <a:off x="450850" y="1800225"/>
            <a:ext cx="2784475" cy="4267200"/>
          </a:xfrm>
        </p:spPr>
        <p:txBody>
          <a:bodyPr/>
          <a:lstStyle/>
          <a:p>
            <a:r>
              <a:rPr lang="en-GB" altLang="en-US"/>
              <a:t>Candidates who are sitting councillors</a:t>
            </a:r>
            <a:br>
              <a:rPr lang="en-GB" altLang="en-US"/>
            </a:br>
            <a:r>
              <a:rPr lang="en-GB" altLang="en-US" sz="2000"/>
              <a:t>Combined County Authority Mayor</a:t>
            </a:r>
            <a:br>
              <a:rPr lang="en-GB" altLang="en-US"/>
            </a:br>
            <a:r>
              <a:rPr lang="en-GB" altLang="en-US" sz="2400">
                <a:solidFill>
                  <a:srgbClr val="FF0000"/>
                </a:solidFill>
              </a:rPr>
              <a:t>[without PCC function]</a:t>
            </a:r>
          </a:p>
        </p:txBody>
      </p:sp>
      <p:sp>
        <p:nvSpPr>
          <p:cNvPr id="3" name="Content Placeholder 2">
            <a:extLst>
              <a:ext uri="{FF2B5EF4-FFF2-40B4-BE49-F238E27FC236}">
                <a16:creationId xmlns:a16="http://schemas.microsoft.com/office/drawing/2014/main" id="{ECCEE518-997A-23F9-BC42-41644BC5C376}"/>
              </a:ext>
            </a:extLst>
          </p:cNvPr>
          <p:cNvSpPr>
            <a:spLocks noGrp="1"/>
          </p:cNvSpPr>
          <p:nvPr>
            <p:ph idx="1"/>
          </p:nvPr>
        </p:nvSpPr>
        <p:spPr>
          <a:xfrm>
            <a:off x="3503613" y="1828800"/>
            <a:ext cx="5411787" cy="4267200"/>
          </a:xfrm>
        </p:spPr>
        <p:txBody>
          <a:bodyPr/>
          <a:lstStyle/>
          <a:p>
            <a:pPr>
              <a:defRPr/>
            </a:pPr>
            <a:r>
              <a:rPr lang="sv-FI" sz="2000" kern="1200">
                <a:cs typeface="Arial" panose="020B0604020202020204" pitchFamily="34" charset="0"/>
              </a:rPr>
              <a:t>A person cannot sit as both a combined county authority mayor and a local councillor of a constituent council.</a:t>
            </a:r>
          </a:p>
          <a:p>
            <a:pPr lvl="1">
              <a:defRPr/>
            </a:pPr>
            <a:r>
              <a:rPr lang="sv-FI" sz="2000" kern="1200">
                <a:cs typeface="Arial" panose="020B0604020202020204" pitchFamily="34" charset="0"/>
              </a:rPr>
              <a:t>If you are already an elected councillor and are subsequently elected as combined county authority mayor, your office as councillor will become vacant</a:t>
            </a:r>
            <a:r>
              <a:rPr lang="sv-FI" sz="1800" kern="1200">
                <a:cs typeface="Arial" panose="020B0604020202020204" pitchFamily="34" charset="0"/>
              </a:rPr>
              <a:t>.</a:t>
            </a:r>
          </a:p>
          <a:p>
            <a:pPr lvl="1">
              <a:defRPr/>
            </a:pPr>
            <a:r>
              <a:rPr lang="sv-FI" sz="2000" kern="1200">
                <a:cs typeface="Arial" panose="020B0604020202020204" pitchFamily="34" charset="0"/>
              </a:rPr>
              <a:t>If you wish to stand as a candidate at the same time in both contests and are elected to both offices, your election as councillor will be disregarded and the office of councillor will become vacant.</a:t>
            </a:r>
          </a:p>
          <a:p>
            <a:pPr marL="342900" lvl="1" indent="0">
              <a:buFontTx/>
              <a:buNone/>
              <a:defRPr/>
            </a:pPr>
            <a:endParaRPr lang="en-GB" sz="1600" kern="1200">
              <a:effectLst>
                <a:glow>
                  <a:srgbClr val="000000"/>
                </a:glow>
                <a:outerShdw sx="0" sy="0">
                  <a:srgbClr val="000000"/>
                </a:outerShdw>
                <a:reflection stA="0" endPos="0" fadeDir="0" sx="0" sy="0"/>
              </a:effectLst>
              <a:cs typeface="Arial" panose="020B0604020202020204" pitchFamily="34" charset="0"/>
            </a:endParaRPr>
          </a:p>
          <a:p>
            <a:pPr>
              <a:defRPr/>
            </a:pPr>
            <a:endParaRPr lang="en-GB"/>
          </a:p>
        </p:txBody>
      </p:sp>
    </p:spTree>
    <p:extLst>
      <p:ext uri="{BB962C8B-B14F-4D97-AF65-F5344CB8AC3E}">
        <p14:creationId xmlns:p14="http://schemas.microsoft.com/office/powerpoint/2010/main" val="122413822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9BB9A-372F-F159-16A4-4F3695269935}"/>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6E167717-357B-92BF-6A7D-EE44FFCDC329}"/>
              </a:ext>
            </a:extLst>
          </p:cNvPr>
          <p:cNvSpPr>
            <a:spLocks noGrp="1" noChangeArrowheads="1"/>
          </p:cNvSpPr>
          <p:nvPr>
            <p:ph type="title"/>
          </p:nvPr>
        </p:nvSpPr>
        <p:spPr>
          <a:xfrm>
            <a:off x="271463" y="1746250"/>
            <a:ext cx="2225675" cy="4267200"/>
          </a:xfrm>
        </p:spPr>
        <p:txBody>
          <a:bodyPr/>
          <a:lstStyle/>
          <a:p>
            <a:pPr eaLnBrk="1" hangingPunct="1"/>
            <a:r>
              <a:rPr lang="en-GB" altLang="en-US" sz="2400"/>
              <a:t>Disqualifications</a:t>
            </a:r>
            <a:br>
              <a:rPr lang="en-GB" altLang="en-US" sz="2400"/>
            </a:br>
            <a:r>
              <a:rPr lang="en-GB" altLang="en-US" sz="1800"/>
              <a:t>Combined County Authority Mayor</a:t>
            </a:r>
            <a:br>
              <a:rPr lang="en-GB" altLang="en-US" sz="2400"/>
            </a:br>
            <a:r>
              <a:rPr lang="en-GB" altLang="en-US" sz="2400">
                <a:solidFill>
                  <a:srgbClr val="FF0000"/>
                </a:solidFill>
              </a:rPr>
              <a:t>[with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63A062BE-0D91-A05B-B2B1-D040D7D724F3}"/>
              </a:ext>
            </a:extLst>
          </p:cNvPr>
          <p:cNvSpPr>
            <a:spLocks noGrp="1" noChangeArrowheads="1"/>
          </p:cNvSpPr>
          <p:nvPr>
            <p:ph type="body" idx="1"/>
          </p:nvPr>
        </p:nvSpPr>
        <p:spPr>
          <a:xfrm>
            <a:off x="2620963" y="1514475"/>
            <a:ext cx="6354595" cy="5186363"/>
          </a:xfrm>
        </p:spPr>
        <p:txBody>
          <a:bodyPr>
            <a:noAutofit/>
          </a:bodyPr>
          <a:lstStyle/>
          <a:p>
            <a:pPr marL="0" indent="0" eaLnBrk="1" hangingPunct="1">
              <a:buFontTx/>
              <a:buNone/>
              <a:defRPr/>
            </a:pPr>
            <a:r>
              <a:rPr lang="en-GB" altLang="en-US" sz="1400"/>
              <a:t>A person </a:t>
            </a:r>
            <a:r>
              <a:rPr lang="en-GB" altLang="en-US" sz="1400" b="1"/>
              <a:t>cannot</a:t>
            </a:r>
            <a:r>
              <a:rPr lang="en-GB" altLang="en-US" sz="1400"/>
              <a:t> be a candidate if on the day of nomination </a:t>
            </a:r>
            <a:r>
              <a:rPr lang="en-GB" altLang="en-US" sz="1400" b="1"/>
              <a:t>and</a:t>
            </a:r>
            <a:r>
              <a:rPr lang="en-GB" altLang="en-US" sz="1400"/>
              <a:t> on polling day they</a:t>
            </a:r>
            <a:r>
              <a:rPr lang="en-GB" sz="1400" kern="1200">
                <a:effectLst>
                  <a:glow>
                    <a:srgbClr val="000000"/>
                  </a:glow>
                  <a:outerShdw sx="0" sy="0">
                    <a:srgbClr val="000000"/>
                  </a:outerShdw>
                  <a:reflection stA="0" endPos="0" fadeDir="0" sx="0" sy="0"/>
                </a:effectLst>
                <a:cs typeface="Raavi" panose="020B0502040204020203" pitchFamily="34" charset="0"/>
              </a:rPr>
              <a:t>:</a:t>
            </a:r>
            <a:endParaRPr lang="en-GB" sz="1400" kern="1200">
              <a:cs typeface="Raavi" panose="020B0502040204020203" pitchFamily="34" charset="0"/>
            </a:endParaRPr>
          </a:p>
          <a:p>
            <a:pPr lvl="1">
              <a:lnSpc>
                <a:spcPct val="120000"/>
              </a:lnSpc>
              <a:defRPr/>
            </a:pPr>
            <a:r>
              <a:rPr lang="en-GB" sz="1400" b="1" kern="1200">
                <a:cs typeface="Raavi" panose="020B0502040204020203" pitchFamily="34" charset="0"/>
              </a:rPr>
              <a:t>work for the combined county authority, a constituent council or a parish </a:t>
            </a:r>
            <a:r>
              <a:rPr lang="en-GB" sz="1400" kern="1200">
                <a:cs typeface="Raavi" panose="020B0502040204020203" pitchFamily="34" charset="0"/>
              </a:rPr>
              <a:t>wholly or partly included </a:t>
            </a:r>
            <a:r>
              <a:rPr lang="en-GB" sz="1400" b="1" kern="1200">
                <a:cs typeface="Raavi" panose="020B0502040204020203" pitchFamily="34" charset="0"/>
              </a:rPr>
              <a:t>in the relevant combined county authority area </a:t>
            </a:r>
            <a:r>
              <a:rPr lang="en-GB" sz="1400" kern="1200">
                <a:cs typeface="Raavi" panose="020B0502040204020203" pitchFamily="34" charset="0"/>
              </a:rPr>
              <a:t>(including joint boards or committees). Candidates may be ‘employed by or on behalf of the combined county authority or a constituent council’ if they work at certain schools, fire services or health services.</a:t>
            </a:r>
          </a:p>
          <a:p>
            <a:pPr lvl="1">
              <a:lnSpc>
                <a:spcPct val="120000"/>
              </a:lnSpc>
              <a:defRPr/>
            </a:pPr>
            <a:r>
              <a:rPr lang="en-GB" sz="1400" kern="1200">
                <a:cs typeface="Raavi" panose="020B0502040204020203" pitchFamily="34" charset="0"/>
              </a:rPr>
              <a:t>hold a </a:t>
            </a:r>
            <a:r>
              <a:rPr lang="en-GB" sz="1400" b="1" kern="1200">
                <a:cs typeface="Raavi" panose="020B0502040204020203" pitchFamily="34" charset="0"/>
              </a:rPr>
              <a:t>politically restricted post</a:t>
            </a:r>
          </a:p>
          <a:p>
            <a:pPr lvl="1">
              <a:lnSpc>
                <a:spcPct val="120000"/>
              </a:lnSpc>
              <a:defRPr/>
            </a:pPr>
            <a:r>
              <a:rPr lang="en-GB" sz="1400" kern="1200">
                <a:cs typeface="Raavi" panose="020B0502040204020203" pitchFamily="34" charset="0"/>
              </a:rPr>
              <a:t>are the subject of a </a:t>
            </a:r>
            <a:r>
              <a:rPr lang="en-US" sz="1400" b="1" kern="1200">
                <a:cs typeface="Raavi" panose="020B0502040204020203" pitchFamily="34" charset="0"/>
              </a:rPr>
              <a:t>bankruptcy restrictions order</a:t>
            </a:r>
            <a:r>
              <a:rPr lang="en-US" sz="1400" kern="1200">
                <a:cs typeface="Raavi" panose="020B0502040204020203" pitchFamily="34" charset="0"/>
              </a:rPr>
              <a:t> or interim restrictions order</a:t>
            </a:r>
          </a:p>
          <a:p>
            <a:pPr lvl="1">
              <a:lnSpc>
                <a:spcPct val="120000"/>
              </a:lnSpc>
              <a:defRPr/>
            </a:pPr>
            <a:r>
              <a:rPr lang="en-US" sz="1400" kern="1200">
                <a:cs typeface="Raavi" panose="020B0502040204020203" pitchFamily="34" charset="0"/>
              </a:rPr>
              <a:t>have been </a:t>
            </a:r>
            <a:r>
              <a:rPr lang="en-US" sz="1400" b="1" kern="1200">
                <a:cs typeface="Raavi" panose="020B0502040204020203" pitchFamily="34" charset="0"/>
              </a:rPr>
              <a:t>convicted of an imprisonable offence</a:t>
            </a:r>
            <a:endParaRPr lang="en-GB" sz="1400" b="1" kern="1200">
              <a:cs typeface="Raavi" panose="020B0502040204020203" pitchFamily="34" charset="0"/>
            </a:endParaRPr>
          </a:p>
          <a:p>
            <a:pPr lvl="1">
              <a:lnSpc>
                <a:spcPct val="120000"/>
              </a:lnSpc>
              <a:defRPr/>
            </a:pPr>
            <a:r>
              <a:rPr lang="en-GB" altLang="en-US" sz="1400"/>
              <a:t>are serving a disqualification due to being found </a:t>
            </a:r>
            <a:r>
              <a:rPr lang="en-GB" altLang="en-US" sz="1400" b="1"/>
              <a:t>guilty of a corrupt or illegal practice by an election court</a:t>
            </a:r>
            <a:r>
              <a:rPr lang="en-GB" sz="1400" b="1" kern="1200">
                <a:cs typeface="Raavi" panose="020B0502040204020203" pitchFamily="34" charset="0"/>
              </a:rPr>
              <a:t> </a:t>
            </a:r>
          </a:p>
          <a:p>
            <a:pPr lvl="1">
              <a:defRPr/>
            </a:pPr>
            <a:r>
              <a:rPr lang="en-GB" sz="1400" kern="1200">
                <a:cs typeface="Raavi" panose="020B0502040204020203" pitchFamily="34" charset="0"/>
              </a:rPr>
              <a:t>are</a:t>
            </a:r>
            <a:r>
              <a:rPr lang="en-GB" sz="1400" b="1" kern="1200">
                <a:cs typeface="Raavi" panose="020B0502040204020203" pitchFamily="34" charset="0"/>
              </a:rPr>
              <a:t> subject to notification requirement under Part 2 of the Sexual Offences Act 2003 </a:t>
            </a:r>
            <a:r>
              <a:rPr lang="en-GB" sz="1400" kern="1200">
                <a:cs typeface="Raavi" panose="020B0502040204020203" pitchFamily="34" charset="0"/>
              </a:rPr>
              <a:t>and the ordinary period for making an appeal or application in respect of the order or notification has passed.</a:t>
            </a:r>
          </a:p>
          <a:p>
            <a:pPr lvl="1">
              <a:defRPr/>
            </a:pPr>
            <a:r>
              <a:rPr lang="en-GB" sz="1400" kern="1200">
                <a:cs typeface="Raavi" panose="020B0502040204020203" pitchFamily="34" charset="0"/>
              </a:rPr>
              <a:t>Have been </a:t>
            </a:r>
            <a:r>
              <a:rPr lang="en-GB" sz="1400" b="1" kern="1200">
                <a:cs typeface="Raavi" panose="020B0502040204020203" pitchFamily="34" charset="0"/>
              </a:rPr>
              <a:t>convicted of an intimidatory criminal offence </a:t>
            </a:r>
            <a:r>
              <a:rPr lang="en-GB" sz="1400" kern="1200">
                <a:cs typeface="Raavi" panose="020B0502040204020203" pitchFamily="34" charset="0"/>
              </a:rPr>
              <a:t>motivated by hostility towards a candidate, </a:t>
            </a:r>
            <a:r>
              <a:rPr lang="en-GB" sz="1400">
                <a:effectLst/>
                <a:latin typeface="+mj-lt"/>
                <a:ea typeface="Calibri" panose="020F0502020204030204" pitchFamily="34" charset="0"/>
              </a:rPr>
              <a:t>future candidate or campaigner or holder of a relevant elective office.</a:t>
            </a:r>
            <a:endParaRPr lang="en-GB" sz="1400" kern="1200">
              <a:latin typeface="+mj-lt"/>
              <a:cs typeface="Raavi" panose="020B0502040204020203" pitchFamily="34" charset="0"/>
            </a:endParaRPr>
          </a:p>
          <a:p>
            <a:pPr lvl="1">
              <a:lnSpc>
                <a:spcPct val="120000"/>
              </a:lnSpc>
              <a:defRPr/>
            </a:pPr>
            <a:endParaRPr lang="en-GB" sz="1600" b="1" kern="1200">
              <a:cs typeface="Raavi" panose="020B0502040204020203" pitchFamily="34" charset="0"/>
            </a:endParaRPr>
          </a:p>
          <a:p>
            <a:pPr marL="342900" lvl="1" indent="0">
              <a:buFontTx/>
              <a:buNone/>
              <a:defRPr/>
            </a:pPr>
            <a:endParaRPr lang="en-GB" sz="1400" b="1" kern="1200">
              <a:cs typeface="Raavi" panose="020B0502040204020203" pitchFamily="34" charset="0"/>
            </a:endParaRPr>
          </a:p>
          <a:p>
            <a:pPr marL="0" indent="0">
              <a:buFontTx/>
              <a:buNone/>
              <a:defRPr/>
            </a:pPr>
            <a:endParaRPr lang="en-GB" sz="1400" kern="1200">
              <a:latin typeface="Raavi" panose="020B0502040204020203" pitchFamily="34" charset="0"/>
              <a:cs typeface="Raavi" panose="020B0502040204020203" pitchFamily="34" charset="0"/>
            </a:endParaRPr>
          </a:p>
          <a:p>
            <a:pPr eaLnBrk="1" hangingPunct="1">
              <a:defRPr/>
            </a:pPr>
            <a:endParaRPr lang="en-GB" altLang="en-US" sz="1400"/>
          </a:p>
        </p:txBody>
      </p:sp>
    </p:spTree>
    <p:extLst>
      <p:ext uri="{BB962C8B-B14F-4D97-AF65-F5344CB8AC3E}">
        <p14:creationId xmlns:p14="http://schemas.microsoft.com/office/powerpoint/2010/main" val="142881338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1E57B-2026-BA46-5A76-A2E62517CCC1}"/>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C1A35565-4D06-B17C-5AC9-976C4E02255D}"/>
              </a:ext>
            </a:extLst>
          </p:cNvPr>
          <p:cNvSpPr>
            <a:spLocks noGrp="1" noChangeArrowheads="1"/>
          </p:cNvSpPr>
          <p:nvPr>
            <p:ph type="title"/>
          </p:nvPr>
        </p:nvSpPr>
        <p:spPr>
          <a:xfrm>
            <a:off x="271463" y="1746250"/>
            <a:ext cx="2225675" cy="4267200"/>
          </a:xfrm>
        </p:spPr>
        <p:txBody>
          <a:bodyPr/>
          <a:lstStyle/>
          <a:p>
            <a:pPr eaLnBrk="1" hangingPunct="1"/>
            <a:r>
              <a:rPr lang="en-GB" altLang="en-US" sz="2400" err="1"/>
              <a:t>Cont</a:t>
            </a:r>
            <a:r>
              <a:rPr lang="en-GB" altLang="en-US" sz="2400"/>
              <a:t>,</a:t>
            </a:r>
            <a:br>
              <a:rPr lang="en-GB" altLang="en-US" sz="2400"/>
            </a:br>
            <a:r>
              <a:rPr lang="en-GB" altLang="en-US" sz="2400"/>
              <a:t>Disqualifications</a:t>
            </a:r>
            <a:br>
              <a:rPr lang="en-GB" altLang="en-US" sz="2400"/>
            </a:br>
            <a:r>
              <a:rPr lang="en-GB" altLang="en-US" sz="1800"/>
              <a:t>Combined County Authority Mayor</a:t>
            </a:r>
            <a:br>
              <a:rPr lang="en-GB" altLang="en-US" sz="2400"/>
            </a:br>
            <a:r>
              <a:rPr lang="en-GB" altLang="en-US" sz="2400">
                <a:solidFill>
                  <a:srgbClr val="FF0000"/>
                </a:solidFill>
              </a:rPr>
              <a:t>[with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CE82C2E3-D2B7-D3C2-A2BD-0C3C782F3328}"/>
              </a:ext>
            </a:extLst>
          </p:cNvPr>
          <p:cNvSpPr>
            <a:spLocks noGrp="1" noChangeArrowheads="1"/>
          </p:cNvSpPr>
          <p:nvPr>
            <p:ph type="body" idx="1"/>
          </p:nvPr>
        </p:nvSpPr>
        <p:spPr>
          <a:xfrm>
            <a:off x="2620964" y="1514475"/>
            <a:ext cx="6251574" cy="5186363"/>
          </a:xfrm>
        </p:spPr>
        <p:txBody>
          <a:bodyPr>
            <a:noAutofit/>
          </a:bodyPr>
          <a:lstStyle/>
          <a:p>
            <a:pPr marL="0" indent="0" eaLnBrk="1" hangingPunct="1">
              <a:buFontTx/>
              <a:buNone/>
              <a:defRPr/>
            </a:pPr>
            <a:endParaRPr lang="en-GB" altLang="en-US" sz="1400"/>
          </a:p>
          <a:p>
            <a:pPr lvl="1">
              <a:lnSpc>
                <a:spcPct val="120000"/>
              </a:lnSpc>
              <a:defRPr/>
            </a:pPr>
            <a:r>
              <a:rPr lang="en-GB" sz="1400" kern="1200">
                <a:cs typeface="Raavi" panose="020B0502040204020203" pitchFamily="34" charset="0"/>
              </a:rPr>
              <a:t>are </a:t>
            </a:r>
            <a:r>
              <a:rPr lang="en-GB" sz="1400" b="1" kern="1200">
                <a:cs typeface="Raavi" panose="020B0502040204020203" pitchFamily="34" charset="0"/>
              </a:rPr>
              <a:t>a PCC outside of the relevant combined county authority area</a:t>
            </a:r>
          </a:p>
          <a:p>
            <a:pPr lvl="1">
              <a:lnSpc>
                <a:spcPct val="120000"/>
              </a:lnSpc>
              <a:defRPr/>
            </a:pPr>
            <a:r>
              <a:rPr lang="en-GB" sz="1400" kern="1200">
                <a:cs typeface="Raavi" panose="020B0502040204020203" pitchFamily="34" charset="0"/>
              </a:rPr>
              <a:t>are </a:t>
            </a:r>
            <a:r>
              <a:rPr lang="en-GB" sz="1400" b="1" kern="1200">
                <a:cs typeface="Raavi" panose="020B0502040204020203" pitchFamily="34" charset="0"/>
              </a:rPr>
              <a:t>a</a:t>
            </a:r>
            <a:r>
              <a:rPr lang="en-GB" sz="1400" kern="1200">
                <a:cs typeface="Raavi" panose="020B0502040204020203" pitchFamily="34" charset="0"/>
              </a:rPr>
              <a:t> </a:t>
            </a:r>
            <a:r>
              <a:rPr lang="en-US" sz="1400" b="1" kern="1200">
                <a:cs typeface="Raavi" panose="020B0502040204020203" pitchFamily="34" charset="0"/>
              </a:rPr>
              <a:t>police</a:t>
            </a:r>
            <a:r>
              <a:rPr lang="en-US" sz="1400" kern="1200">
                <a:cs typeface="Raavi" panose="020B0502040204020203" pitchFamily="34" charset="0"/>
              </a:rPr>
              <a:t> </a:t>
            </a:r>
            <a:r>
              <a:rPr lang="en-US" sz="1400" b="1" kern="1200">
                <a:cs typeface="Raavi" panose="020B0502040204020203" pitchFamily="34" charset="0"/>
              </a:rPr>
              <a:t>officer </a:t>
            </a:r>
            <a:r>
              <a:rPr lang="en-US" sz="1400" kern="1200">
                <a:cs typeface="Raavi" panose="020B0502040204020203" pitchFamily="34" charset="0"/>
              </a:rPr>
              <a:t>or are directly or indirectly </a:t>
            </a:r>
            <a:r>
              <a:rPr lang="en-US" sz="1400" b="1" kern="1200">
                <a:cs typeface="Raavi" panose="020B0502040204020203" pitchFamily="34" charset="0"/>
              </a:rPr>
              <a:t>employed by the police</a:t>
            </a:r>
            <a:r>
              <a:rPr lang="en-GB" sz="1400" b="1" kern="1200">
                <a:cs typeface="Raavi" panose="020B0502040204020203" pitchFamily="34" charset="0"/>
              </a:rPr>
              <a:t> </a:t>
            </a:r>
            <a:r>
              <a:rPr lang="en-GB" sz="1400" kern="1200">
                <a:cs typeface="Raavi" panose="020B0502040204020203" pitchFamily="34" charset="0"/>
              </a:rPr>
              <a:t> </a:t>
            </a:r>
          </a:p>
          <a:p>
            <a:pPr lvl="1">
              <a:lnSpc>
                <a:spcPct val="120000"/>
              </a:lnSpc>
              <a:defRPr/>
            </a:pPr>
            <a:r>
              <a:rPr lang="en-GB" sz="1400"/>
              <a:t>are a </a:t>
            </a:r>
            <a:r>
              <a:rPr lang="en-GB" sz="1400" b="1"/>
              <a:t>civil servant</a:t>
            </a:r>
            <a:r>
              <a:rPr lang="en-GB" sz="1400"/>
              <a:t>, a </a:t>
            </a:r>
            <a:r>
              <a:rPr lang="en-GB" sz="1400" b="1"/>
              <a:t>member of the armed forces</a:t>
            </a:r>
            <a:r>
              <a:rPr lang="en-GB" sz="1400"/>
              <a:t> or hold any </a:t>
            </a:r>
            <a:r>
              <a:rPr lang="en-GB" sz="1400" b="1"/>
              <a:t>judicial office</a:t>
            </a:r>
            <a:r>
              <a:rPr lang="en-GB" sz="1400"/>
              <a:t> </a:t>
            </a:r>
            <a:endParaRPr lang="en-GB" sz="1400" kern="1200">
              <a:cs typeface="Raavi" panose="020B0502040204020203" pitchFamily="34" charset="0"/>
            </a:endParaRPr>
          </a:p>
          <a:p>
            <a:pPr lvl="1">
              <a:lnSpc>
                <a:spcPct val="120000"/>
              </a:lnSpc>
              <a:defRPr/>
            </a:pPr>
            <a:r>
              <a:rPr lang="en-GB" sz="1400" kern="1200">
                <a:cs typeface="Raavi" panose="020B0502040204020203" pitchFamily="34" charset="0"/>
              </a:rPr>
              <a:t>are a m</a:t>
            </a:r>
            <a:r>
              <a:rPr lang="en-US" sz="1400" kern="1200">
                <a:cs typeface="Raavi" panose="020B0502040204020203" pitchFamily="34" charset="0"/>
              </a:rPr>
              <a:t>ember of </a:t>
            </a:r>
            <a:r>
              <a:rPr lang="en-GB" sz="1400" b="1" kern="1200">
                <a:cs typeface="Raavi" panose="020B0502040204020203" pitchFamily="34" charset="0"/>
              </a:rPr>
              <a:t>a foreign legislature</a:t>
            </a:r>
          </a:p>
          <a:p>
            <a:pPr marL="342900" lvl="1" indent="0">
              <a:lnSpc>
                <a:spcPct val="120000"/>
              </a:lnSpc>
              <a:buNone/>
              <a:defRPr/>
            </a:pPr>
            <a:endParaRPr lang="en-GB" altLang="en-US" sz="1400"/>
          </a:p>
          <a:p>
            <a:pPr marL="342900" lvl="1" indent="0">
              <a:lnSpc>
                <a:spcPct val="120000"/>
              </a:lnSpc>
              <a:buNone/>
              <a:defRPr/>
            </a:pPr>
            <a:r>
              <a:rPr lang="en-GB" altLang="en-US" sz="1400"/>
              <a:t>A person is</a:t>
            </a:r>
            <a:r>
              <a:rPr lang="en-US" sz="1400" b="0" i="0">
                <a:solidFill>
                  <a:srgbClr val="002C57"/>
                </a:solidFill>
                <a:effectLst/>
                <a:latin typeface="+mj-lt"/>
              </a:rPr>
              <a:t> also disqualified from </a:t>
            </a:r>
            <a:r>
              <a:rPr lang="en-US" sz="1400" b="1" i="0">
                <a:solidFill>
                  <a:srgbClr val="002C57"/>
                </a:solidFill>
                <a:effectLst/>
                <a:latin typeface="+mj-lt"/>
              </a:rPr>
              <a:t>being elected, or being a PCC </a:t>
            </a:r>
            <a:r>
              <a:rPr lang="en-US" sz="1400" b="0" i="0">
                <a:solidFill>
                  <a:srgbClr val="002C57"/>
                </a:solidFill>
                <a:effectLst/>
                <a:latin typeface="+mj-lt"/>
              </a:rPr>
              <a:t>if they are:</a:t>
            </a:r>
          </a:p>
          <a:p>
            <a:pPr lvl="1">
              <a:lnSpc>
                <a:spcPct val="120000"/>
              </a:lnSpc>
              <a:defRPr/>
            </a:pPr>
            <a:endParaRPr lang="en-GB" sz="1400" b="1" kern="1200">
              <a:cs typeface="Raavi" panose="020B0502040204020203" pitchFamily="34" charset="0"/>
            </a:endParaRPr>
          </a:p>
          <a:p>
            <a:pPr lvl="1">
              <a:lnSpc>
                <a:spcPct val="120000"/>
              </a:lnSpc>
              <a:defRPr/>
            </a:pPr>
            <a:r>
              <a:rPr lang="en-US" sz="1400">
                <a:latin typeface="+mj-lt"/>
              </a:rPr>
              <a:t>the </a:t>
            </a:r>
            <a:r>
              <a:rPr lang="en-US" sz="1400" b="1">
                <a:latin typeface="+mj-lt"/>
              </a:rPr>
              <a:t>London Fire Commissioner</a:t>
            </a:r>
          </a:p>
          <a:p>
            <a:pPr lvl="1">
              <a:lnSpc>
                <a:spcPct val="120000"/>
              </a:lnSpc>
              <a:defRPr/>
            </a:pPr>
            <a:r>
              <a:rPr lang="en-US" sz="1400">
                <a:latin typeface="+mj-lt"/>
              </a:rPr>
              <a:t>a </a:t>
            </a:r>
            <a:r>
              <a:rPr lang="en-US" sz="1400" b="1">
                <a:latin typeface="+mj-lt"/>
              </a:rPr>
              <a:t>member of staff of the London Fire Commissioner</a:t>
            </a:r>
          </a:p>
          <a:p>
            <a:pPr marL="342900" lvl="1" indent="0">
              <a:buNone/>
            </a:pPr>
            <a:endParaRPr lang="en-US" sz="1400" b="0" i="0">
              <a:effectLst/>
              <a:latin typeface="+mj-lt"/>
            </a:endParaRPr>
          </a:p>
          <a:p>
            <a:pPr marL="342900" lvl="1" indent="0">
              <a:lnSpc>
                <a:spcPct val="120000"/>
              </a:lnSpc>
              <a:buNone/>
              <a:defRPr/>
            </a:pPr>
            <a:r>
              <a:rPr lang="en-GB" altLang="en-US" sz="1400">
                <a:solidFill>
                  <a:srgbClr val="FF0000"/>
                </a:solidFill>
              </a:rPr>
              <a:t>****Add in areas with P[F]CC</a:t>
            </a:r>
          </a:p>
          <a:p>
            <a:pPr marL="342900" lvl="1" indent="0">
              <a:lnSpc>
                <a:spcPct val="120000"/>
              </a:lnSpc>
              <a:buNone/>
              <a:defRPr/>
            </a:pPr>
            <a:r>
              <a:rPr lang="en-GB" altLang="en-US" sz="1400"/>
              <a:t>In areas where the police and crime commissioner is also taking on the fire function a person is</a:t>
            </a:r>
            <a:r>
              <a:rPr lang="en-US" sz="1400" b="0" i="0">
                <a:solidFill>
                  <a:srgbClr val="002C57"/>
                </a:solidFill>
                <a:effectLst/>
                <a:latin typeface="+mj-lt"/>
              </a:rPr>
              <a:t> also disqualified from being elected if:</a:t>
            </a:r>
          </a:p>
          <a:p>
            <a:pPr lvl="1">
              <a:lnSpc>
                <a:spcPct val="120000"/>
              </a:lnSpc>
              <a:defRPr/>
            </a:pPr>
            <a:r>
              <a:rPr lang="en-US" sz="1400">
                <a:solidFill>
                  <a:srgbClr val="002C57"/>
                </a:solidFill>
                <a:latin typeface="+mj-lt"/>
              </a:rPr>
              <a:t> </a:t>
            </a:r>
            <a:r>
              <a:rPr lang="en-US" sz="1400" b="1">
                <a:solidFill>
                  <a:srgbClr val="002C57"/>
                </a:solidFill>
                <a:latin typeface="+mj-lt"/>
              </a:rPr>
              <a:t>employed</a:t>
            </a:r>
            <a:r>
              <a:rPr lang="en-US" sz="1400">
                <a:solidFill>
                  <a:srgbClr val="002C57"/>
                </a:solidFill>
                <a:latin typeface="+mj-lt"/>
              </a:rPr>
              <a:t> by the </a:t>
            </a:r>
            <a:r>
              <a:rPr lang="en-US" sz="1400" b="1">
                <a:solidFill>
                  <a:srgbClr val="002C57"/>
                </a:solidFill>
                <a:latin typeface="+mj-lt"/>
              </a:rPr>
              <a:t>fire and rescue authority</a:t>
            </a:r>
          </a:p>
          <a:p>
            <a:pPr lvl="1">
              <a:lnSpc>
                <a:spcPct val="120000"/>
              </a:lnSpc>
              <a:defRPr/>
            </a:pPr>
            <a:endParaRPr lang="en-US" sz="1400" b="0" i="0">
              <a:solidFill>
                <a:srgbClr val="002C57"/>
              </a:solidFill>
              <a:effectLst/>
              <a:latin typeface="+mj-lt"/>
            </a:endParaRPr>
          </a:p>
          <a:p>
            <a:pPr marL="0" indent="0">
              <a:buFontTx/>
              <a:buNone/>
              <a:defRPr/>
            </a:pPr>
            <a:endParaRPr lang="en-GB" sz="1400" kern="1200">
              <a:latin typeface="Raavi" panose="020B0502040204020203" pitchFamily="34" charset="0"/>
              <a:cs typeface="Raavi" panose="020B0502040204020203" pitchFamily="34" charset="0"/>
            </a:endParaRPr>
          </a:p>
          <a:p>
            <a:pPr eaLnBrk="1" hangingPunct="1">
              <a:defRPr/>
            </a:pPr>
            <a:endParaRPr lang="en-GB" altLang="en-US" sz="1400"/>
          </a:p>
        </p:txBody>
      </p:sp>
    </p:spTree>
    <p:extLst>
      <p:ext uri="{BB962C8B-B14F-4D97-AF65-F5344CB8AC3E}">
        <p14:creationId xmlns:p14="http://schemas.microsoft.com/office/powerpoint/2010/main" val="283159379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8FB57-DA74-CEE7-2919-08767D0479F2}"/>
            </a:ext>
          </a:extLst>
        </p:cNvPr>
        <p:cNvGrpSpPr/>
        <p:nvPr/>
      </p:nvGrpSpPr>
      <p:grpSpPr>
        <a:xfrm>
          <a:off x="0" y="0"/>
          <a:ext cx="0" cy="0"/>
          <a:chOff x="0" y="0"/>
          <a:chExt cx="0" cy="0"/>
        </a:xfrm>
      </p:grpSpPr>
      <p:sp>
        <p:nvSpPr>
          <p:cNvPr id="25602" name="Title 1">
            <a:extLst>
              <a:ext uri="{FF2B5EF4-FFF2-40B4-BE49-F238E27FC236}">
                <a16:creationId xmlns:a16="http://schemas.microsoft.com/office/drawing/2014/main" id="{28D82F42-3599-3C62-0E19-C55212941CD1}"/>
              </a:ext>
            </a:extLst>
          </p:cNvPr>
          <p:cNvSpPr>
            <a:spLocks noGrp="1"/>
          </p:cNvSpPr>
          <p:nvPr>
            <p:ph type="title"/>
          </p:nvPr>
        </p:nvSpPr>
        <p:spPr>
          <a:xfrm>
            <a:off x="450850" y="1800225"/>
            <a:ext cx="2784475" cy="4267200"/>
          </a:xfrm>
        </p:spPr>
        <p:txBody>
          <a:bodyPr/>
          <a:lstStyle/>
          <a:p>
            <a:r>
              <a:rPr lang="en-GB" altLang="en-US"/>
              <a:t>Candidates who are Members of Parliaments, Assemblies or sitting councillors</a:t>
            </a:r>
            <a:br>
              <a:rPr lang="en-GB" altLang="en-US"/>
            </a:br>
            <a:r>
              <a:rPr lang="en-GB" altLang="en-US" sz="2000"/>
              <a:t>Combined County Authority Mayor </a:t>
            </a:r>
            <a:br>
              <a:rPr lang="en-GB" altLang="en-US"/>
            </a:br>
            <a:r>
              <a:rPr lang="en-GB" altLang="en-US" sz="1800">
                <a:solidFill>
                  <a:srgbClr val="FF0000"/>
                </a:solidFill>
              </a:rPr>
              <a:t>[With PCC function only]</a:t>
            </a:r>
            <a:endParaRPr lang="en-GB" altLang="en-US" sz="1800"/>
          </a:p>
        </p:txBody>
      </p:sp>
      <p:sp>
        <p:nvSpPr>
          <p:cNvPr id="3" name="Content Placeholder 2">
            <a:extLst>
              <a:ext uri="{FF2B5EF4-FFF2-40B4-BE49-F238E27FC236}">
                <a16:creationId xmlns:a16="http://schemas.microsoft.com/office/drawing/2014/main" id="{B47A8B3D-0DE2-9B9F-C068-8797813264AF}"/>
              </a:ext>
            </a:extLst>
          </p:cNvPr>
          <p:cNvSpPr>
            <a:spLocks noGrp="1"/>
          </p:cNvSpPr>
          <p:nvPr>
            <p:ph idx="1"/>
          </p:nvPr>
        </p:nvSpPr>
        <p:spPr>
          <a:xfrm>
            <a:off x="3235325" y="1654175"/>
            <a:ext cx="5680075" cy="4746625"/>
          </a:xfrm>
        </p:spPr>
        <p:txBody>
          <a:bodyPr>
            <a:normAutofit fontScale="70000" lnSpcReduction="20000"/>
          </a:bodyPr>
          <a:lstStyle/>
          <a:p>
            <a:pPr>
              <a:defRPr/>
            </a:pPr>
            <a:r>
              <a:rPr lang="sv-FI" sz="2300" kern="1200">
                <a:cs typeface="Arial" panose="020B0604020202020204" pitchFamily="34" charset="0"/>
              </a:rPr>
              <a:t>A person cannot sit as both a combined county authority mayor and a local councillor of a constituent council.</a:t>
            </a:r>
          </a:p>
          <a:p>
            <a:pPr lvl="1">
              <a:defRPr/>
            </a:pPr>
            <a:r>
              <a:rPr lang="sv-FI" sz="2300" kern="1200">
                <a:cs typeface="Arial" panose="020B0604020202020204" pitchFamily="34" charset="0"/>
              </a:rPr>
              <a:t>If you are already an elected councillor and are subsequently elected as combined county authority mayor, your office as councillor will become vacant.</a:t>
            </a:r>
          </a:p>
          <a:p>
            <a:pPr lvl="1">
              <a:defRPr/>
            </a:pPr>
            <a:r>
              <a:rPr lang="sv-FI" sz="2300" kern="1200">
                <a:cs typeface="Arial" panose="020B0604020202020204" pitchFamily="34" charset="0"/>
              </a:rPr>
              <a:t>If you wish to stand as a candidate at the same time in both contests and are elected to both offices, your election as councillor will be disregarded and the office of councillor will become vacant.</a:t>
            </a:r>
          </a:p>
          <a:p>
            <a:pPr>
              <a:defRPr/>
            </a:pPr>
            <a:r>
              <a:rPr lang="sv-FI" sz="2300" kern="1200">
                <a:cs typeface="Arial" panose="020B0604020202020204" pitchFamily="34" charset="0"/>
              </a:rPr>
              <a:t>A person cannot sit as both a combined county authority mayor and be a Member of: </a:t>
            </a:r>
          </a:p>
          <a:p>
            <a:pPr marL="0" indent="0">
              <a:buFontTx/>
              <a:buNone/>
              <a:defRPr/>
            </a:pPr>
            <a:endParaRPr lang="sv-FI" sz="2300" kern="1200">
              <a:cs typeface="Arial" panose="020B0604020202020204" pitchFamily="34" charset="0"/>
            </a:endParaRPr>
          </a:p>
          <a:p>
            <a:pPr lvl="1">
              <a:defRPr/>
            </a:pPr>
            <a:r>
              <a:rPr lang="sv-FI" sz="2300" kern="1200">
                <a:cs typeface="Arial" panose="020B0604020202020204" pitchFamily="34" charset="0"/>
              </a:rPr>
              <a:t>the </a:t>
            </a:r>
            <a:r>
              <a:rPr lang="en-GB" sz="2300" kern="1200">
                <a:effectLst>
                  <a:glow>
                    <a:srgbClr val="000000"/>
                  </a:glow>
                  <a:outerShdw sx="0" sy="0">
                    <a:srgbClr val="000000"/>
                  </a:outerShdw>
                  <a:reflection stA="0" endPos="0" fadeDir="0" sx="0" sy="0"/>
                </a:effectLst>
                <a:cs typeface="Arial" panose="020B0604020202020204" pitchFamily="34" charset="0"/>
              </a:rPr>
              <a:t>House of Commons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Scottish Parliament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Senedd</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Northern Ireland Assembly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European Parliament</a:t>
            </a:r>
          </a:p>
          <a:p>
            <a:pPr marL="342900" lvl="1" indent="0">
              <a:buFontTx/>
              <a:buNone/>
              <a:defRPr/>
            </a:pPr>
            <a:endParaRPr lang="en-GB" sz="2300" kern="1200">
              <a:effectLst>
                <a:glow>
                  <a:srgbClr val="000000"/>
                </a:glow>
                <a:outerShdw sx="0" sy="0">
                  <a:srgbClr val="000000"/>
                </a:outerShdw>
                <a:reflection stA="0" endPos="0" fadeDir="0" sx="0" sy="0"/>
              </a:effectLst>
              <a:cs typeface="Arial" panose="020B0604020202020204" pitchFamily="34" charset="0"/>
            </a:endParaRPr>
          </a:p>
          <a:p>
            <a:pPr marL="0" indent="0">
              <a:buFontTx/>
              <a:buNone/>
              <a:defRPr/>
            </a:pPr>
            <a:r>
              <a:rPr lang="sv-FI" sz="2300" kern="1200">
                <a:cs typeface="Arial" panose="020B0604020202020204" pitchFamily="34" charset="0"/>
              </a:rPr>
              <a:t>Members of the above can stand for election, but must resign their seat </a:t>
            </a:r>
            <a:r>
              <a:rPr lang="en-GB" sz="2300"/>
              <a:t>before taking up the post of combined county authority mayor. </a:t>
            </a:r>
          </a:p>
          <a:p>
            <a:pPr marL="0" indent="0">
              <a:buFontTx/>
              <a:buNone/>
              <a:defRPr/>
            </a:pPr>
            <a:endParaRPr lang="sv-FI" sz="1600" kern="1200">
              <a:cs typeface="Arial" panose="020B0604020202020204" pitchFamily="34" charset="0"/>
            </a:endParaRPr>
          </a:p>
          <a:p>
            <a:pPr marL="342900" lvl="1" indent="0">
              <a:buFontTx/>
              <a:buNone/>
              <a:defRPr/>
            </a:pPr>
            <a:endParaRPr lang="en-GB" sz="1600" kern="1200">
              <a:effectLst>
                <a:glow>
                  <a:srgbClr val="000000"/>
                </a:glow>
                <a:outerShdw sx="0" sy="0">
                  <a:srgbClr val="000000"/>
                </a:outerShdw>
                <a:reflection stA="0" endPos="0" fadeDir="0" sx="0" sy="0"/>
              </a:effectLst>
              <a:cs typeface="Arial" panose="020B0604020202020204" pitchFamily="34" charset="0"/>
            </a:endParaRPr>
          </a:p>
          <a:p>
            <a:pPr>
              <a:defRPr/>
            </a:pPr>
            <a:endParaRPr lang="en-GB"/>
          </a:p>
        </p:txBody>
      </p:sp>
    </p:spTree>
    <p:extLst>
      <p:ext uri="{BB962C8B-B14F-4D97-AF65-F5344CB8AC3E}">
        <p14:creationId xmlns:p14="http://schemas.microsoft.com/office/powerpoint/2010/main" val="109522861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2008D37B-A528-3BCB-48E9-0C87963CF2C0}"/>
              </a:ext>
            </a:extLst>
          </p:cNvPr>
          <p:cNvSpPr>
            <a:spLocks noGrp="1"/>
          </p:cNvSpPr>
          <p:nvPr>
            <p:ph type="title"/>
          </p:nvPr>
        </p:nvSpPr>
        <p:spPr/>
        <p:txBody>
          <a:bodyPr/>
          <a:lstStyle/>
          <a:p>
            <a:r>
              <a:rPr lang="en-GB" altLang="en-US"/>
              <a:t>The nomination papers</a:t>
            </a:r>
          </a:p>
        </p:txBody>
      </p:sp>
      <p:sp>
        <p:nvSpPr>
          <p:cNvPr id="27651" name="Content Placeholder 2">
            <a:extLst>
              <a:ext uri="{FF2B5EF4-FFF2-40B4-BE49-F238E27FC236}">
                <a16:creationId xmlns:a16="http://schemas.microsoft.com/office/drawing/2014/main" id="{AA2E0A00-64F0-3015-45E7-B77C6B6F3A17}"/>
              </a:ext>
            </a:extLst>
          </p:cNvPr>
          <p:cNvSpPr>
            <a:spLocks noGrp="1"/>
          </p:cNvSpPr>
          <p:nvPr>
            <p:ph idx="1"/>
          </p:nvPr>
        </p:nvSpPr>
        <p:spPr/>
        <p:txBody>
          <a:bodyPr/>
          <a:lstStyle/>
          <a:p>
            <a:r>
              <a:rPr lang="en-GB" altLang="en-US" sz="2000"/>
              <a:t>Three nomination papers must be submitted by all candidates by 4pm –  </a:t>
            </a:r>
            <a:r>
              <a:rPr lang="en-GB" altLang="en-US" sz="2000">
                <a:solidFill>
                  <a:srgbClr val="C00000"/>
                </a:solidFill>
              </a:rPr>
              <a:t>[E-19]</a:t>
            </a:r>
            <a:r>
              <a:rPr lang="en-GB" altLang="en-US" sz="2000"/>
              <a:t>, together with the deposit:</a:t>
            </a:r>
            <a:endParaRPr lang="en-GB" altLang="en-US" sz="2000">
              <a:solidFill>
                <a:srgbClr val="FF0000"/>
              </a:solidFill>
            </a:endParaRPr>
          </a:p>
          <a:p>
            <a:pPr lvl="1"/>
            <a:r>
              <a:rPr lang="en-GB" altLang="en-US" sz="2000"/>
              <a:t>the </a:t>
            </a:r>
            <a:r>
              <a:rPr lang="en-GB" altLang="en-US" sz="2000" b="1"/>
              <a:t>nomination form</a:t>
            </a:r>
          </a:p>
          <a:p>
            <a:pPr lvl="1"/>
            <a:r>
              <a:rPr lang="en-GB" altLang="en-US" sz="2000"/>
              <a:t>the </a:t>
            </a:r>
            <a:r>
              <a:rPr lang="en-GB" altLang="en-US" sz="2000" b="1"/>
              <a:t>home address form</a:t>
            </a:r>
          </a:p>
          <a:p>
            <a:pPr lvl="1"/>
            <a:r>
              <a:rPr lang="en-GB" altLang="en-US" sz="2000"/>
              <a:t>the </a:t>
            </a:r>
            <a:r>
              <a:rPr lang="en-GB" altLang="en-US" sz="2000" b="1"/>
              <a:t>consent to nomination</a:t>
            </a:r>
          </a:p>
          <a:p>
            <a:r>
              <a:rPr lang="en-GB" altLang="en-US" sz="2000"/>
              <a:t>Party candidates will also need to submit, by 4pm </a:t>
            </a:r>
            <a:r>
              <a:rPr lang="en-GB" altLang="en-US" sz="2000">
                <a:solidFill>
                  <a:srgbClr val="C00000"/>
                </a:solidFill>
              </a:rPr>
              <a:t>[E-19]</a:t>
            </a:r>
            <a:r>
              <a:rPr lang="en-GB" altLang="en-US" sz="2000">
                <a:solidFill>
                  <a:srgbClr val="FF0000"/>
                </a:solidFill>
              </a:rPr>
              <a:t> </a:t>
            </a:r>
            <a:r>
              <a:rPr lang="en-GB" altLang="en-US" sz="2000"/>
              <a:t>:</a:t>
            </a:r>
            <a:endParaRPr lang="en-GB" altLang="en-US" sz="2000">
              <a:solidFill>
                <a:srgbClr val="FF0000"/>
              </a:solidFill>
            </a:endParaRPr>
          </a:p>
          <a:p>
            <a:pPr lvl="1"/>
            <a:r>
              <a:rPr lang="en-GB" altLang="en-US" sz="2000"/>
              <a:t>A </a:t>
            </a:r>
            <a:r>
              <a:rPr lang="en-GB" altLang="en-US" sz="2000" b="1"/>
              <a:t>certificate</a:t>
            </a:r>
            <a:r>
              <a:rPr lang="en-GB" altLang="en-US" sz="2000"/>
              <a:t> authorising the use of a party name / registered description on the ballot paper </a:t>
            </a:r>
          </a:p>
          <a:p>
            <a:pPr lvl="1"/>
            <a:r>
              <a:rPr lang="en-GB" altLang="en-US" sz="2000"/>
              <a:t>A written request to use one of the party’s emblems on the ballot paper (optional)</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09ED44BD-C0A1-8C68-CB4E-409FD7095237}"/>
              </a:ext>
            </a:extLst>
          </p:cNvPr>
          <p:cNvSpPr>
            <a:spLocks noGrp="1"/>
          </p:cNvSpPr>
          <p:nvPr>
            <p:ph type="title"/>
          </p:nvPr>
        </p:nvSpPr>
        <p:spPr/>
        <p:txBody>
          <a:bodyPr/>
          <a:lstStyle/>
          <a:p>
            <a:r>
              <a:rPr lang="en-GB" altLang="en-US"/>
              <a:t>The deposit</a:t>
            </a:r>
          </a:p>
        </p:txBody>
      </p:sp>
      <p:sp>
        <p:nvSpPr>
          <p:cNvPr id="14339" name="Content Placeholder 2">
            <a:extLst>
              <a:ext uri="{FF2B5EF4-FFF2-40B4-BE49-F238E27FC236}">
                <a16:creationId xmlns:a16="http://schemas.microsoft.com/office/drawing/2014/main" id="{CF8FFE0F-3CFD-2C09-6D4F-F659AB28065A}"/>
              </a:ext>
            </a:extLst>
          </p:cNvPr>
          <p:cNvSpPr>
            <a:spLocks noGrp="1"/>
          </p:cNvSpPr>
          <p:nvPr>
            <p:ph idx="1"/>
          </p:nvPr>
        </p:nvSpPr>
        <p:spPr/>
        <p:txBody>
          <a:bodyPr>
            <a:normAutofit fontScale="92500" lnSpcReduction="10000"/>
          </a:bodyPr>
          <a:lstStyle/>
          <a:p>
            <a:pPr>
              <a:defRPr/>
            </a:pPr>
            <a:r>
              <a:rPr lang="en-GB" altLang="en-US" dirty="0"/>
              <a:t>Each candidate must deposit £5,000 with the CARO [CCARO] so that the nomination is valid.</a:t>
            </a:r>
          </a:p>
          <a:p>
            <a:pPr>
              <a:defRPr/>
            </a:pPr>
            <a:r>
              <a:rPr lang="en-GB" altLang="en-US" dirty="0"/>
              <a:t>Can be made using legal tender (cash) or a UK banker’s draft</a:t>
            </a:r>
          </a:p>
          <a:p>
            <a:pPr>
              <a:defRPr/>
            </a:pPr>
            <a:r>
              <a:rPr lang="en-GB" altLang="en-US" dirty="0">
                <a:solidFill>
                  <a:srgbClr val="C00000"/>
                </a:solidFill>
              </a:rPr>
              <a:t>[The CARO [CCARO] may also accept a deposit made by building society cheque, a debit or credit card or an electronic funds transfer. If offered as a payment method, include details here.]</a:t>
            </a:r>
          </a:p>
          <a:p>
            <a:pPr>
              <a:defRPr/>
            </a:pPr>
            <a:r>
              <a:rPr lang="en-GB" altLang="en-US" dirty="0"/>
              <a:t>The deposit is returned if a candidate polls at least 5% of the valid first preference votes cast across the combined authority area</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6C3084E-71C1-66B9-F6EC-4B5097E93920}"/>
              </a:ext>
            </a:extLst>
          </p:cNvPr>
          <p:cNvSpPr>
            <a:spLocks noGrp="1" noChangeArrowheads="1"/>
          </p:cNvSpPr>
          <p:nvPr>
            <p:ph type="title"/>
          </p:nvPr>
        </p:nvSpPr>
        <p:spPr>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a:t>Topics </a:t>
            </a:r>
            <a:br>
              <a:rPr lang="en-GB" altLang="en-US"/>
            </a:br>
            <a:endParaRPr lang="en-GB" altLang="en-US"/>
          </a:p>
        </p:txBody>
      </p:sp>
      <p:sp>
        <p:nvSpPr>
          <p:cNvPr id="7171" name="Rectangle 3">
            <a:extLst>
              <a:ext uri="{FF2B5EF4-FFF2-40B4-BE49-F238E27FC236}">
                <a16:creationId xmlns:a16="http://schemas.microsoft.com/office/drawing/2014/main" id="{F733BCC4-3352-0965-6E7D-CBF3F2A16259}"/>
              </a:ext>
            </a:extLst>
          </p:cNvPr>
          <p:cNvSpPr>
            <a:spLocks noGrp="1" noChangeArrowheads="1"/>
          </p:cNvSpPr>
          <p:nvPr>
            <p:ph type="body" idx="1"/>
          </p:nvPr>
        </p:nvSpPr>
        <p:spPr>
          <a:xfrm>
            <a:off x="2971800" y="1595535"/>
            <a:ext cx="5943600" cy="5017300"/>
          </a:xfrm>
          <a:extLst>
            <a:ext uri="{91240B29-F687-4F45-9708-019B960494DF}">
              <a14:hiddenLine xmlns:a14="http://schemas.microsoft.com/office/drawing/2010/main" w="12700">
                <a:solidFill>
                  <a:schemeClr val="tx1"/>
                </a:solidFill>
                <a:miter lim="800000"/>
                <a:headEnd/>
                <a:tailEnd/>
              </a14:hiddenLine>
            </a:ext>
          </a:extLst>
        </p:spPr>
        <p:txBody>
          <a:bodyPr/>
          <a:lstStyle/>
          <a:p>
            <a:pPr marL="0" indent="0" eaLnBrk="1" hangingPunct="1">
              <a:buNone/>
            </a:pPr>
            <a:r>
              <a:rPr lang="en-GB" altLang="en-US" sz="2000" dirty="0"/>
              <a:t>This briefing will outline:</a:t>
            </a:r>
          </a:p>
          <a:p>
            <a:pPr marL="342900" indent="-342900"/>
            <a:r>
              <a:rPr lang="en-GB" altLang="en-US" sz="2000" dirty="0"/>
              <a:t>who’s who</a:t>
            </a:r>
            <a:endParaRPr lang="en-GB" dirty="0"/>
          </a:p>
          <a:p>
            <a:pPr marL="342900" indent="-342900" eaLnBrk="1" hangingPunct="1"/>
            <a:r>
              <a:rPr lang="en-GB" altLang="en-US" sz="2000" dirty="0"/>
              <a:t>key dates of the election timetable</a:t>
            </a:r>
          </a:p>
          <a:p>
            <a:pPr marL="342900" indent="-342900" eaLnBrk="1" hangingPunct="1"/>
            <a:r>
              <a:rPr lang="en-GB" altLang="en-US" sz="2000" dirty="0"/>
              <a:t>qualifications and disqualifications</a:t>
            </a:r>
          </a:p>
          <a:p>
            <a:pPr marL="342900" indent="-342900" eaLnBrk="1" hangingPunct="1"/>
            <a:r>
              <a:rPr lang="en-GB" altLang="en-US" sz="2000" dirty="0"/>
              <a:t>nominations</a:t>
            </a:r>
          </a:p>
          <a:p>
            <a:pPr marL="342900" indent="-342900" eaLnBrk="1" hangingPunct="1"/>
            <a:r>
              <a:rPr lang="en-GB" altLang="en-US" sz="2000" dirty="0"/>
              <a:t>agents</a:t>
            </a:r>
          </a:p>
          <a:p>
            <a:pPr marL="342900" indent="-342900" eaLnBrk="1" hangingPunct="1"/>
            <a:r>
              <a:rPr lang="en-GB" altLang="en-US" sz="2000" dirty="0"/>
              <a:t>voter ID</a:t>
            </a:r>
          </a:p>
          <a:p>
            <a:pPr marL="342900" indent="-342900" eaLnBrk="1" hangingPunct="1"/>
            <a:r>
              <a:rPr lang="en-GB" altLang="en-US" sz="2000" dirty="0"/>
              <a:t>postal votes</a:t>
            </a:r>
          </a:p>
          <a:p>
            <a:pPr marL="342900" indent="-342900" eaLnBrk="1" hangingPunct="1"/>
            <a:r>
              <a:rPr lang="en-GB" altLang="en-US" sz="2000" dirty="0"/>
              <a:t>polling day</a:t>
            </a:r>
          </a:p>
          <a:p>
            <a:pPr marL="342900" indent="-342900" eaLnBrk="1" hangingPunct="1"/>
            <a:r>
              <a:rPr lang="en-GB" altLang="en-US" sz="2000" dirty="0"/>
              <a:t>counting and collation of votes</a:t>
            </a:r>
          </a:p>
          <a:p>
            <a:pPr marL="342900" indent="-342900" eaLnBrk="1" hangingPunct="1"/>
            <a:r>
              <a:rPr lang="en-GB" altLang="en-US" sz="2000" dirty="0"/>
              <a:t>candidate spending</a:t>
            </a:r>
          </a:p>
          <a:p>
            <a:pPr marL="342900" indent="-342900" eaLnBrk="1" hangingPunct="1"/>
            <a:r>
              <a:rPr lang="en-GB" altLang="en-US" sz="2000" dirty="0"/>
              <a:t>integrity issues</a:t>
            </a:r>
          </a:p>
          <a:p>
            <a:pPr marL="342900" indent="-342900" eaLnBrk="1" hangingPunct="1"/>
            <a:r>
              <a:rPr lang="en-GB" altLang="en-US" sz="2000" dirty="0"/>
              <a:t>contacts</a:t>
            </a:r>
          </a:p>
        </p:txBody>
      </p:sp>
    </p:spTree>
  </p:cSld>
  <p:clrMapOvr>
    <a:overrideClrMapping bg1="lt1" tx1="dk1" bg2="lt2" tx2="dk2" accent1="accent1" accent2="accent2" accent3="accent3" accent4="accent4" accent5="accent5" accent6="accent6" hlink="hlink" folHlink="folHlink"/>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332437A6-72D6-1493-3ED1-CD1B5327C5DB}"/>
              </a:ext>
            </a:extLst>
          </p:cNvPr>
          <p:cNvSpPr>
            <a:spLocks noGrp="1"/>
          </p:cNvSpPr>
          <p:nvPr>
            <p:ph type="title"/>
          </p:nvPr>
        </p:nvSpPr>
        <p:spPr/>
        <p:txBody>
          <a:bodyPr/>
          <a:lstStyle/>
          <a:p>
            <a:pPr>
              <a:defRPr/>
            </a:pPr>
            <a:r>
              <a:rPr lang="en-GB" altLang="en-US">
                <a:solidFill>
                  <a:srgbClr val="0094C6"/>
                </a:solidFill>
              </a:rPr>
              <a:t>Submitting</a:t>
            </a:r>
            <a:r>
              <a:rPr lang="en-GB" altLang="en-US">
                <a:solidFill>
                  <a:schemeClr val="tx2">
                    <a:lumMod val="60000"/>
                    <a:lumOff val="40000"/>
                  </a:schemeClr>
                </a:solidFill>
              </a:rPr>
              <a:t> </a:t>
            </a:r>
            <a:r>
              <a:rPr lang="en-GB" altLang="en-US"/>
              <a:t>nomination papers</a:t>
            </a:r>
          </a:p>
        </p:txBody>
      </p:sp>
      <p:sp>
        <p:nvSpPr>
          <p:cNvPr id="13315" name="Content Placeholder 2">
            <a:extLst>
              <a:ext uri="{FF2B5EF4-FFF2-40B4-BE49-F238E27FC236}">
                <a16:creationId xmlns:a16="http://schemas.microsoft.com/office/drawing/2014/main" id="{DBD528EE-6741-226D-C7F0-4D965A8540D7}"/>
              </a:ext>
            </a:extLst>
          </p:cNvPr>
          <p:cNvSpPr>
            <a:spLocks noGrp="1"/>
          </p:cNvSpPr>
          <p:nvPr>
            <p:ph idx="1"/>
          </p:nvPr>
        </p:nvSpPr>
        <p:spPr/>
        <p:txBody>
          <a:bodyPr/>
          <a:lstStyle/>
          <a:p>
            <a:pPr eaLnBrk="1" hangingPunct="1">
              <a:defRPr/>
            </a:pPr>
            <a:r>
              <a:rPr lang="en-GB" altLang="en-US"/>
              <a:t>Take care when completing your nomination papers, as mistakes may invalidate your nomination.</a:t>
            </a:r>
          </a:p>
          <a:p>
            <a:pPr eaLnBrk="1" hangingPunct="1">
              <a:defRPr/>
            </a:pPr>
            <a:r>
              <a:rPr lang="en-GB" altLang="en-US"/>
              <a:t>Complete nomination papers early and arrange for us to provide an informal check.</a:t>
            </a:r>
          </a:p>
          <a:p>
            <a:pPr eaLnBrk="1" hangingPunct="1">
              <a:defRPr/>
            </a:pPr>
            <a:r>
              <a:rPr lang="en-GB" altLang="en-US"/>
              <a:t>The nomination form, home address form and consent to nomination must be delivered by hand and cannot be submitted by post, fax, email or other electronic means.</a:t>
            </a:r>
          </a:p>
          <a:p>
            <a:pPr marL="0" indent="0">
              <a:buFontTx/>
              <a:buNone/>
              <a:defRPr/>
            </a:pPr>
            <a:endParaRPr lang="en-GB" altLang="en-US"/>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C6F0BEE5-1EC4-5FC1-FA21-2123DE37F886}"/>
              </a:ext>
            </a:extLst>
          </p:cNvPr>
          <p:cNvSpPr>
            <a:spLocks noGrp="1" noChangeArrowheads="1"/>
          </p:cNvSpPr>
          <p:nvPr>
            <p:ph type="title"/>
          </p:nvPr>
        </p:nvSpPr>
        <p:spPr/>
        <p:txBody>
          <a:bodyPr/>
          <a:lstStyle/>
          <a:p>
            <a:pPr eaLnBrk="1" hangingPunct="1"/>
            <a:r>
              <a:rPr lang="en-GB" altLang="en-US"/>
              <a:t>Nomination form</a:t>
            </a:r>
            <a:endParaRPr lang="en-GB" altLang="en-US" sz="2000">
              <a:solidFill>
                <a:srgbClr val="92D050"/>
              </a:solidFill>
            </a:endParaRPr>
          </a:p>
        </p:txBody>
      </p:sp>
      <p:sp>
        <p:nvSpPr>
          <p:cNvPr id="33795" name="Rectangle 3">
            <a:extLst>
              <a:ext uri="{FF2B5EF4-FFF2-40B4-BE49-F238E27FC236}">
                <a16:creationId xmlns:a16="http://schemas.microsoft.com/office/drawing/2014/main" id="{A26C69C4-4978-D6E0-B091-7D2D6B0B4A71}"/>
              </a:ext>
            </a:extLst>
          </p:cNvPr>
          <p:cNvSpPr>
            <a:spLocks noGrp="1" noChangeArrowheads="1"/>
          </p:cNvSpPr>
          <p:nvPr>
            <p:ph type="body" idx="1"/>
          </p:nvPr>
        </p:nvSpPr>
        <p:spPr>
          <a:xfrm>
            <a:off x="2387600" y="1771650"/>
            <a:ext cx="6518275" cy="4761672"/>
          </a:xfrm>
        </p:spPr>
        <p:txBody>
          <a:bodyPr/>
          <a:lstStyle/>
          <a:p>
            <a:pPr lvl="1" eaLnBrk="1" hangingPunct="1">
              <a:buFont typeface="Arial" panose="020B0604020202020204" pitchFamily="34" charset="0"/>
              <a:buChar char="•"/>
              <a:defRPr/>
            </a:pPr>
            <a:r>
              <a:rPr lang="en-GB" altLang="en-US" sz="2000"/>
              <a:t>Include your full name </a:t>
            </a:r>
          </a:p>
          <a:p>
            <a:pPr lvl="1" eaLnBrk="1" hangingPunct="1">
              <a:buFont typeface="Arial" panose="020B0604020202020204" pitchFamily="34" charset="0"/>
              <a:buChar char="•"/>
              <a:defRPr/>
            </a:pPr>
            <a:r>
              <a:rPr lang="en-GB" altLang="en-US" sz="2000"/>
              <a:t>Optional: use commonly used name box(es) if commonly known by a name other than your full name and wish to use it instead. </a:t>
            </a:r>
            <a:endParaRPr lang="en-GB" altLang="en-US" sz="2000">
              <a:cs typeface="Arial"/>
            </a:endParaRPr>
          </a:p>
          <a:p>
            <a:pPr lvl="1" eaLnBrk="1" hangingPunct="1">
              <a:buFont typeface="Arial" panose="020B0604020202020204" pitchFamily="34" charset="0"/>
              <a:buChar char="•"/>
              <a:defRPr/>
            </a:pPr>
            <a:endParaRPr lang="en-GB" altLang="en-US" sz="1000"/>
          </a:p>
          <a:p>
            <a:pPr>
              <a:defRPr/>
            </a:pPr>
            <a:r>
              <a:rPr lang="en-GB" sz="2000"/>
              <a:t>You can ask to use a description</a:t>
            </a:r>
          </a:p>
          <a:p>
            <a:pPr lvl="1">
              <a:buFont typeface="Wingdings" panose="05000000000000000000" pitchFamily="2" charset="2"/>
              <a:buChar char="Ø"/>
              <a:defRPr/>
            </a:pPr>
            <a:r>
              <a:rPr lang="en-GB" sz="2000"/>
              <a:t>if you are a party candidate</a:t>
            </a:r>
            <a:endParaRPr lang="en-GB" sz="2000">
              <a:cs typeface="Arial"/>
            </a:endParaRPr>
          </a:p>
          <a:p>
            <a:pPr lvl="1">
              <a:defRPr/>
            </a:pPr>
            <a:r>
              <a:rPr lang="en-GB" sz="2000"/>
              <a:t>registered party name or registered description (if authorised by a certificate of authorisation)</a:t>
            </a:r>
            <a:endParaRPr lang="en-GB" sz="2000">
              <a:cs typeface="Arial"/>
            </a:endParaRPr>
          </a:p>
          <a:p>
            <a:pPr lvl="1">
              <a:buFont typeface="Wingdings" panose="05000000000000000000" pitchFamily="2" charset="2"/>
              <a:buChar char="Ø"/>
              <a:defRPr/>
            </a:pPr>
            <a:r>
              <a:rPr lang="en-GB" sz="2000"/>
              <a:t>if you are an independent</a:t>
            </a:r>
            <a:endParaRPr lang="en-GB" sz="2000">
              <a:cs typeface="Arial"/>
            </a:endParaRPr>
          </a:p>
          <a:p>
            <a:pPr lvl="1">
              <a:defRPr/>
            </a:pPr>
            <a:r>
              <a:rPr lang="en-GB" sz="2000">
                <a:solidFill>
                  <a:schemeClr val="accent4"/>
                </a:solidFill>
              </a:rPr>
              <a:t>the description ‘Independent’ </a:t>
            </a:r>
            <a:r>
              <a:rPr lang="en-GB" altLang="en-US" sz="2000">
                <a:solidFill>
                  <a:schemeClr val="accent4"/>
                </a:solidFill>
              </a:rPr>
              <a:t>(or you may stand without a description)</a:t>
            </a:r>
            <a:endParaRPr lang="en-GB" sz="2000">
              <a:solidFill>
                <a:schemeClr val="accent4"/>
              </a:solidFill>
            </a:endParaRPr>
          </a:p>
          <a:p>
            <a:pPr marL="0" indent="0">
              <a:buFontTx/>
              <a:buNone/>
              <a:defRPr/>
            </a:pPr>
            <a:endParaRPr lang="en-GB"/>
          </a:p>
          <a:p>
            <a:pPr lvl="1" eaLnBrk="1" hangingPunct="1">
              <a:defRPr/>
            </a:pPr>
            <a:endParaRPr lang="en-GB" altLang="en-US" sz="280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ED1247D0-9DBE-7A1D-0A7F-851AE597F68C}"/>
              </a:ext>
            </a:extLst>
          </p:cNvPr>
          <p:cNvSpPr>
            <a:spLocks noGrp="1" noChangeArrowheads="1"/>
          </p:cNvSpPr>
          <p:nvPr>
            <p:ph type="title"/>
          </p:nvPr>
        </p:nvSpPr>
        <p:spPr/>
        <p:txBody>
          <a:bodyPr/>
          <a:lstStyle/>
          <a:p>
            <a:pPr eaLnBrk="1" hangingPunct="1"/>
            <a:r>
              <a:rPr lang="en-GB" altLang="en-US"/>
              <a:t>Nomination form (cont.)</a:t>
            </a:r>
          </a:p>
        </p:txBody>
      </p:sp>
      <p:sp>
        <p:nvSpPr>
          <p:cNvPr id="10243" name="Rectangle 3">
            <a:extLst>
              <a:ext uri="{FF2B5EF4-FFF2-40B4-BE49-F238E27FC236}">
                <a16:creationId xmlns:a16="http://schemas.microsoft.com/office/drawing/2014/main" id="{146B17D5-1029-31F8-AD9A-385700013378}"/>
              </a:ext>
            </a:extLst>
          </p:cNvPr>
          <p:cNvSpPr>
            <a:spLocks noGrp="1" noChangeArrowheads="1"/>
          </p:cNvSpPr>
          <p:nvPr>
            <p:ph type="body" idx="1"/>
          </p:nvPr>
        </p:nvSpPr>
        <p:spPr>
          <a:xfrm>
            <a:off x="2524125" y="1771650"/>
            <a:ext cx="6156325" cy="4267200"/>
          </a:xfrm>
        </p:spPr>
        <p:txBody>
          <a:bodyPr/>
          <a:lstStyle/>
          <a:p>
            <a:pPr lvl="2" eaLnBrk="1" hangingPunct="1">
              <a:defRPr/>
            </a:pPr>
            <a:r>
              <a:rPr lang="en-GB" sz="1900"/>
              <a:t>100 subscribers, with at least 10 subscribers from each constituent council</a:t>
            </a:r>
            <a:endParaRPr lang="en-GB" sz="1900">
              <a:cs typeface="Arial"/>
            </a:endParaRPr>
          </a:p>
          <a:p>
            <a:pPr lvl="2" eaLnBrk="1" hangingPunct="1">
              <a:defRPr/>
            </a:pPr>
            <a:r>
              <a:rPr lang="en-GB" sz="1900"/>
              <a:t>Must sign and print their names. Check details of subscribers against electoral register</a:t>
            </a:r>
            <a:endParaRPr lang="en-GB" sz="1900">
              <a:cs typeface="Arial"/>
            </a:endParaRPr>
          </a:p>
          <a:p>
            <a:pPr lvl="2" eaLnBrk="1" hangingPunct="1">
              <a:defRPr/>
            </a:pPr>
            <a:r>
              <a:rPr lang="en-GB" sz="1900"/>
              <a:t>Only ask subscribers to sign </a:t>
            </a:r>
            <a:r>
              <a:rPr lang="en-GB" sz="1900">
                <a:solidFill>
                  <a:schemeClr val="accent6"/>
                </a:solidFill>
              </a:rPr>
              <a:t>after</a:t>
            </a:r>
            <a:r>
              <a:rPr lang="en-GB" sz="1900"/>
              <a:t> completing the name and description fields on the form.</a:t>
            </a:r>
            <a:endParaRPr lang="en-GB" sz="1900">
              <a:cs typeface="Arial"/>
            </a:endParaRPr>
          </a:p>
          <a:p>
            <a:pPr lvl="2" eaLnBrk="1" hangingPunct="1">
              <a:defRPr/>
            </a:pPr>
            <a:r>
              <a:rPr lang="en-US" sz="1900"/>
              <a:t>Data protection requirements</a:t>
            </a:r>
            <a:endParaRPr lang="en-GB" sz="190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6E6F9AC4-85BD-45BE-0705-738338CEE572}"/>
              </a:ext>
            </a:extLst>
          </p:cNvPr>
          <p:cNvSpPr>
            <a:spLocks noGrp="1"/>
          </p:cNvSpPr>
          <p:nvPr>
            <p:ph type="title"/>
          </p:nvPr>
        </p:nvSpPr>
        <p:spPr/>
        <p:txBody>
          <a:bodyPr/>
          <a:lstStyle/>
          <a:p>
            <a:r>
              <a:rPr lang="en-GB" altLang="en-US">
                <a:solidFill>
                  <a:srgbClr val="0094C6"/>
                </a:solidFill>
              </a:rPr>
              <a:t>Home address form</a:t>
            </a:r>
          </a:p>
        </p:txBody>
      </p:sp>
      <p:sp>
        <p:nvSpPr>
          <p:cNvPr id="37891" name="Content Placeholder 2">
            <a:extLst>
              <a:ext uri="{FF2B5EF4-FFF2-40B4-BE49-F238E27FC236}">
                <a16:creationId xmlns:a16="http://schemas.microsoft.com/office/drawing/2014/main" id="{D19B9690-9A74-BDE3-019B-3B7E671BBAED}"/>
              </a:ext>
            </a:extLst>
          </p:cNvPr>
          <p:cNvSpPr>
            <a:spLocks noGrp="1"/>
          </p:cNvSpPr>
          <p:nvPr>
            <p:ph idx="1"/>
          </p:nvPr>
        </p:nvSpPr>
        <p:spPr>
          <a:xfrm>
            <a:off x="2971800" y="1844675"/>
            <a:ext cx="5943600" cy="4251325"/>
          </a:xfrm>
        </p:spPr>
        <p:txBody>
          <a:bodyPr/>
          <a:lstStyle/>
          <a:p>
            <a:pPr lvl="1">
              <a:buFont typeface="Arial" panose="020B0604020202020204" pitchFamily="34" charset="0"/>
              <a:buChar char="•"/>
            </a:pPr>
            <a:r>
              <a:rPr lang="en-GB" altLang="en-US" sz="2000"/>
              <a:t>Must state:</a:t>
            </a:r>
          </a:p>
          <a:p>
            <a:pPr lvl="1">
              <a:buFont typeface="Arial" panose="020B0604020202020204" pitchFamily="34" charset="0"/>
              <a:buChar char="-"/>
            </a:pPr>
            <a:endParaRPr lang="en-GB" altLang="en-US" sz="2000"/>
          </a:p>
          <a:p>
            <a:pPr lvl="2">
              <a:spcBef>
                <a:spcPct val="0"/>
              </a:spcBef>
              <a:buFont typeface="Arial" panose="020B0604020202020204" pitchFamily="34" charset="0"/>
              <a:buChar char="-"/>
            </a:pPr>
            <a:r>
              <a:rPr lang="en-GB" altLang="en-US"/>
              <a:t>your full name and home address in full</a:t>
            </a:r>
          </a:p>
          <a:p>
            <a:pPr lvl="2">
              <a:spcBef>
                <a:spcPct val="0"/>
              </a:spcBef>
              <a:buFont typeface="Arial" panose="020B0604020202020204" pitchFamily="34" charset="0"/>
              <a:buChar char="-"/>
            </a:pPr>
            <a:r>
              <a:rPr lang="en-GB" altLang="en-US"/>
              <a:t>your qualifying address, or, where you have declared on your consent to nominations that you meet more than one qualification, your qualifying addresses</a:t>
            </a:r>
          </a:p>
          <a:p>
            <a:pPr lvl="2">
              <a:spcBef>
                <a:spcPct val="0"/>
              </a:spcBef>
              <a:buFont typeface="Arial" panose="020B0604020202020204" pitchFamily="34" charset="0"/>
              <a:buChar char="-"/>
            </a:pPr>
            <a:r>
              <a:rPr lang="en-GB" altLang="en-US"/>
              <a:t>which of the qualifications your qualifying address or addresses relate to (a, b, c and/or d)</a:t>
            </a:r>
          </a:p>
          <a:p>
            <a:pPr lvl="2">
              <a:spcBef>
                <a:spcPct val="0"/>
              </a:spcBef>
              <a:buFont typeface="Arial" panose="020B0604020202020204" pitchFamily="34" charset="0"/>
              <a:buChar char="-"/>
            </a:pPr>
            <a:r>
              <a:rPr lang="en-GB" altLang="en-US"/>
              <a:t>the full name and the home address in full of the witness to your consent to nomination</a:t>
            </a:r>
          </a:p>
          <a:p>
            <a:pPr lvl="2">
              <a:spcBef>
                <a:spcPct val="0"/>
              </a:spcBef>
              <a:buFont typeface="Arial" panose="020B0604020202020204" pitchFamily="34" charset="0"/>
              <a:buChar char="-"/>
            </a:pPr>
            <a:endParaRPr lang="en-GB" altLang="en-US"/>
          </a:p>
          <a:p>
            <a:pPr lvl="2">
              <a:spcBef>
                <a:spcPct val="0"/>
              </a:spcBef>
              <a:buFont typeface="Arial" panose="020B0604020202020204" pitchFamily="34" charset="0"/>
              <a:buChar char="-"/>
            </a:pPr>
            <a:endParaRPr lang="en-GB" altLang="en-US"/>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608B7231-0926-05AE-10C2-02FE445A9B22}"/>
              </a:ext>
            </a:extLst>
          </p:cNvPr>
          <p:cNvSpPr>
            <a:spLocks noGrp="1"/>
          </p:cNvSpPr>
          <p:nvPr>
            <p:ph type="title"/>
          </p:nvPr>
        </p:nvSpPr>
        <p:spPr/>
        <p:txBody>
          <a:bodyPr/>
          <a:lstStyle/>
          <a:p>
            <a:r>
              <a:rPr lang="en-GB" altLang="en-US">
                <a:solidFill>
                  <a:srgbClr val="0094C6"/>
                </a:solidFill>
              </a:rPr>
              <a:t>Home address form continued</a:t>
            </a:r>
          </a:p>
        </p:txBody>
      </p:sp>
      <p:sp>
        <p:nvSpPr>
          <p:cNvPr id="41987" name="Content Placeholder 2">
            <a:extLst>
              <a:ext uri="{FF2B5EF4-FFF2-40B4-BE49-F238E27FC236}">
                <a16:creationId xmlns:a16="http://schemas.microsoft.com/office/drawing/2014/main" id="{C959DCD2-473D-6947-D739-B3C989208C26}"/>
              </a:ext>
            </a:extLst>
          </p:cNvPr>
          <p:cNvSpPr>
            <a:spLocks noGrp="1"/>
          </p:cNvSpPr>
          <p:nvPr>
            <p:ph idx="1"/>
          </p:nvPr>
        </p:nvSpPr>
        <p:spPr>
          <a:xfrm>
            <a:off x="2971800" y="1844675"/>
            <a:ext cx="5943600" cy="4251325"/>
          </a:xfrm>
        </p:spPr>
        <p:txBody>
          <a:bodyPr/>
          <a:lstStyle/>
          <a:p>
            <a:pPr lvl="1">
              <a:buFont typeface="Arial" panose="020B0604020202020204" pitchFamily="34" charset="0"/>
              <a:buChar char="•"/>
              <a:defRPr/>
            </a:pPr>
            <a:r>
              <a:rPr lang="en-GB" altLang="en-US" sz="2000"/>
              <a:t>Part 2 of the home address form must be completed if you do not want your address to be made public:</a:t>
            </a:r>
          </a:p>
          <a:p>
            <a:pPr marL="342900" lvl="1" indent="0">
              <a:buFontTx/>
              <a:buNone/>
              <a:defRPr/>
            </a:pPr>
            <a:endParaRPr lang="en-GB" altLang="en-US" sz="2000"/>
          </a:p>
          <a:p>
            <a:pPr lvl="2">
              <a:buFont typeface="Arial" panose="020B0604020202020204" pitchFamily="34" charset="0"/>
              <a:buChar char="-"/>
              <a:defRPr/>
            </a:pPr>
            <a:r>
              <a:rPr lang="en-GB" altLang="en-US"/>
              <a:t>the name of the relevant area in which your home address is situated (if your home address is in the UK),</a:t>
            </a:r>
          </a:p>
          <a:p>
            <a:pPr lvl="2">
              <a:buFont typeface="Arial" panose="020B0604020202020204" pitchFamily="34" charset="0"/>
              <a:buChar char="-"/>
              <a:defRPr/>
            </a:pPr>
            <a:r>
              <a:rPr lang="en-GB" altLang="en-US"/>
              <a:t>if you live outside the UK, the name of the country in which your home address is situated.</a:t>
            </a:r>
          </a:p>
          <a:p>
            <a:pPr lvl="1">
              <a:buFont typeface="Arial" panose="020B0604020202020204" pitchFamily="34" charset="0"/>
              <a:buChar char="•"/>
              <a:defRPr/>
            </a:pPr>
            <a:endParaRPr lang="en-GB" altLang="en-US"/>
          </a:p>
          <a:p>
            <a:pPr lvl="1">
              <a:defRPr/>
            </a:pPr>
            <a:endParaRPr lang="en-GB" altLang="en-US" sz="2000"/>
          </a:p>
          <a:p>
            <a:pPr lvl="2">
              <a:spcBef>
                <a:spcPct val="0"/>
              </a:spcBef>
              <a:buFont typeface="Arial" panose="020B0604020202020204" pitchFamily="34" charset="0"/>
              <a:buChar char="-"/>
              <a:defRPr/>
            </a:pPr>
            <a:endParaRPr lang="en-GB" altLang="en-US"/>
          </a:p>
          <a:p>
            <a:pPr lvl="2">
              <a:spcBef>
                <a:spcPct val="0"/>
              </a:spcBef>
              <a:buFont typeface="Arial" panose="020B0604020202020204" pitchFamily="34" charset="0"/>
              <a:buChar char="-"/>
              <a:defRPr/>
            </a:pPr>
            <a:endParaRPr lang="en-GB" altLang="en-US"/>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6BE62213-C1D7-42C7-0C40-4EB25388667A}"/>
              </a:ext>
            </a:extLst>
          </p:cNvPr>
          <p:cNvSpPr>
            <a:spLocks noGrp="1"/>
          </p:cNvSpPr>
          <p:nvPr>
            <p:ph type="title"/>
          </p:nvPr>
        </p:nvSpPr>
        <p:spPr/>
        <p:txBody>
          <a:bodyPr/>
          <a:lstStyle/>
          <a:p>
            <a:r>
              <a:rPr lang="en-GB" altLang="en-US"/>
              <a:t>Consent to nomination form</a:t>
            </a:r>
            <a:endParaRPr lang="en-GB" altLang="en-US">
              <a:solidFill>
                <a:srgbClr val="00B050"/>
              </a:solidFill>
            </a:endParaRPr>
          </a:p>
        </p:txBody>
      </p:sp>
      <p:sp>
        <p:nvSpPr>
          <p:cNvPr id="3" name="Content Placeholder 2">
            <a:extLst>
              <a:ext uri="{FF2B5EF4-FFF2-40B4-BE49-F238E27FC236}">
                <a16:creationId xmlns:a16="http://schemas.microsoft.com/office/drawing/2014/main" id="{54DBF893-486D-8E40-F899-05AD722E7B73}"/>
              </a:ext>
            </a:extLst>
          </p:cNvPr>
          <p:cNvSpPr>
            <a:spLocks noGrp="1"/>
          </p:cNvSpPr>
          <p:nvPr>
            <p:ph idx="1"/>
          </p:nvPr>
        </p:nvSpPr>
        <p:spPr/>
        <p:txBody>
          <a:bodyPr>
            <a:normAutofit/>
          </a:bodyPr>
          <a:lstStyle/>
          <a:p>
            <a:pPr>
              <a:defRPr/>
            </a:pPr>
            <a:r>
              <a:rPr lang="en-GB"/>
              <a:t>On the consent to nomination form you will be asked to state: </a:t>
            </a:r>
          </a:p>
          <a:p>
            <a:pPr lvl="1">
              <a:buFont typeface="Wingdings" panose="05000000000000000000" pitchFamily="2" charset="2"/>
              <a:buChar char="Ø"/>
              <a:defRPr/>
            </a:pPr>
            <a:r>
              <a:rPr lang="en-GB"/>
              <a:t>your name </a:t>
            </a:r>
          </a:p>
          <a:p>
            <a:pPr lvl="1">
              <a:buFont typeface="Wingdings" panose="05000000000000000000" pitchFamily="2" charset="2"/>
              <a:buChar char="Ø"/>
              <a:defRPr/>
            </a:pPr>
            <a:r>
              <a:rPr lang="en-GB"/>
              <a:t>confirmation of all qualification(s) that apply (at least 1, but select all that apply)</a:t>
            </a:r>
          </a:p>
          <a:p>
            <a:pPr lvl="1">
              <a:buFont typeface="Wingdings" panose="05000000000000000000" pitchFamily="2" charset="2"/>
              <a:buChar char="Ø"/>
              <a:defRPr/>
            </a:pPr>
            <a:r>
              <a:rPr lang="en-GB"/>
              <a:t>that you are qualified and not disqualified from standing</a:t>
            </a:r>
          </a:p>
          <a:p>
            <a:pPr lvl="1">
              <a:buFont typeface="Wingdings" panose="05000000000000000000" pitchFamily="2" charset="2"/>
              <a:buChar char="Ø"/>
              <a:defRPr/>
            </a:pPr>
            <a:r>
              <a:rPr lang="en-GB"/>
              <a:t>your date of birth </a:t>
            </a:r>
          </a:p>
          <a:p>
            <a:pPr lvl="1">
              <a:buFont typeface="Wingdings" panose="05000000000000000000" pitchFamily="2" charset="2"/>
              <a:buChar char="Ø"/>
              <a:defRPr/>
            </a:pPr>
            <a:r>
              <a:rPr lang="en-GB"/>
              <a:t>date of consent</a:t>
            </a:r>
          </a:p>
          <a:p>
            <a:pPr marL="228600" lvl="1" indent="-228600">
              <a:buFontTx/>
              <a:buChar char="•"/>
              <a:defRPr/>
            </a:pPr>
            <a:r>
              <a:rPr lang="en-GB" sz="2400"/>
              <a:t>The consent must be signed and witnessed</a:t>
            </a:r>
          </a:p>
          <a:p>
            <a:pPr>
              <a:defRPr/>
            </a:pPr>
            <a:endParaRPr lang="en-GB"/>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904FA039-696E-A665-5756-D564A6F7CB93}"/>
              </a:ext>
            </a:extLst>
          </p:cNvPr>
          <p:cNvSpPr>
            <a:spLocks noGrp="1" noChangeArrowheads="1"/>
          </p:cNvSpPr>
          <p:nvPr>
            <p:ph type="title"/>
          </p:nvPr>
        </p:nvSpPr>
        <p:spPr/>
        <p:txBody>
          <a:bodyPr/>
          <a:lstStyle/>
          <a:p>
            <a:pPr eaLnBrk="1" hangingPunct="1"/>
            <a:r>
              <a:rPr lang="en-GB" altLang="en-US"/>
              <a:t>Certificate of authorisation</a:t>
            </a:r>
          </a:p>
        </p:txBody>
      </p:sp>
      <p:sp>
        <p:nvSpPr>
          <p:cNvPr id="14339" name="Rectangle 3">
            <a:extLst>
              <a:ext uri="{FF2B5EF4-FFF2-40B4-BE49-F238E27FC236}">
                <a16:creationId xmlns:a16="http://schemas.microsoft.com/office/drawing/2014/main" id="{90C8494F-ED82-A624-333D-A81372BBA04F}"/>
              </a:ext>
            </a:extLst>
          </p:cNvPr>
          <p:cNvSpPr>
            <a:spLocks noGrp="1" noChangeArrowheads="1"/>
          </p:cNvSpPr>
          <p:nvPr>
            <p:ph type="body" idx="1"/>
          </p:nvPr>
        </p:nvSpPr>
        <p:spPr/>
        <p:txBody>
          <a:bodyPr/>
          <a:lstStyle/>
          <a:p>
            <a:pPr eaLnBrk="1" hangingPunct="1">
              <a:defRPr/>
            </a:pPr>
            <a:r>
              <a:rPr lang="en-GB" sz="1800"/>
              <a:t>Party candidates must have written permission to use the party name/description from the Nominating Officer (or a person authorised to act on their behalf) </a:t>
            </a:r>
          </a:p>
          <a:p>
            <a:pPr marL="0" indent="0" eaLnBrk="1" hangingPunct="1">
              <a:buFontTx/>
              <a:buNone/>
              <a:defRPr/>
            </a:pPr>
            <a:endParaRPr lang="en-GB" sz="100"/>
          </a:p>
          <a:p>
            <a:pPr eaLnBrk="1" hangingPunct="1">
              <a:lnSpc>
                <a:spcPct val="150000"/>
              </a:lnSpc>
              <a:defRPr/>
            </a:pPr>
            <a:r>
              <a:rPr lang="en-GB" sz="1800"/>
              <a:t>The certificate may:</a:t>
            </a:r>
          </a:p>
          <a:p>
            <a:pPr lvl="1" eaLnBrk="1" hangingPunct="1">
              <a:defRPr/>
            </a:pPr>
            <a:r>
              <a:rPr lang="en-GB" sz="1800"/>
              <a:t>allow the use of the party name or a particular description</a:t>
            </a:r>
          </a:p>
          <a:p>
            <a:pPr lvl="1" eaLnBrk="1" hangingPunct="1">
              <a:defRPr/>
            </a:pPr>
            <a:r>
              <a:rPr lang="en-GB" sz="1800"/>
              <a:t>allow candidate to choose whether to use the party name or any of the descriptions registered with the Electoral Commission</a:t>
            </a:r>
            <a:endParaRPr lang="en-GB"/>
          </a:p>
          <a:p>
            <a:pPr marL="0" indent="0">
              <a:buFontTx/>
              <a:buNone/>
              <a:defRPr/>
            </a:pPr>
            <a:endParaRPr lang="en-GB" sz="100"/>
          </a:p>
          <a:p>
            <a:pPr marL="0" indent="0">
              <a:buFontTx/>
              <a:buNone/>
              <a:defRPr/>
            </a:pPr>
            <a:endParaRPr lang="en-GB" sz="100"/>
          </a:p>
          <a:p>
            <a:pPr marL="0" indent="0">
              <a:buFontTx/>
              <a:buNone/>
              <a:defRPr/>
            </a:pPr>
            <a:endParaRPr lang="en-GB" sz="100"/>
          </a:p>
          <a:p>
            <a:pPr marL="0" indent="0">
              <a:buFontTx/>
              <a:buNone/>
              <a:defRPr/>
            </a:pPr>
            <a:endParaRPr lang="en-GB" sz="100"/>
          </a:p>
          <a:p>
            <a:pPr marL="0" indent="0">
              <a:buFontTx/>
              <a:buNone/>
              <a:defRPr/>
            </a:pPr>
            <a:endParaRPr lang="en-GB" sz="100"/>
          </a:p>
          <a:p>
            <a:pPr>
              <a:defRPr/>
            </a:pPr>
            <a:r>
              <a:rPr lang="en-GB" sz="1800"/>
              <a:t>Must be submitted to the CARO [CCARO] by </a:t>
            </a:r>
            <a:r>
              <a:rPr lang="en-GB" sz="1800" b="1">
                <a:solidFill>
                  <a:srgbClr val="C00000"/>
                </a:solidFill>
              </a:rPr>
              <a:t>4pm [E-19].</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FE19635A-5EA3-06C5-8A13-2CDEE1A22443}"/>
              </a:ext>
            </a:extLst>
          </p:cNvPr>
          <p:cNvSpPr>
            <a:spLocks noGrp="1"/>
          </p:cNvSpPr>
          <p:nvPr>
            <p:ph type="title"/>
          </p:nvPr>
        </p:nvSpPr>
        <p:spPr/>
        <p:txBody>
          <a:bodyPr/>
          <a:lstStyle/>
          <a:p>
            <a:r>
              <a:rPr lang="en-GB" altLang="en-US"/>
              <a:t>Emblem request form</a:t>
            </a:r>
          </a:p>
        </p:txBody>
      </p:sp>
      <p:sp>
        <p:nvSpPr>
          <p:cNvPr id="3" name="Content Placeholder 2">
            <a:extLst>
              <a:ext uri="{FF2B5EF4-FFF2-40B4-BE49-F238E27FC236}">
                <a16:creationId xmlns:a16="http://schemas.microsoft.com/office/drawing/2014/main" id="{D5AE2E85-9719-8805-269D-099146EE052E}"/>
              </a:ext>
            </a:extLst>
          </p:cNvPr>
          <p:cNvSpPr>
            <a:spLocks noGrp="1"/>
          </p:cNvSpPr>
          <p:nvPr>
            <p:ph idx="1"/>
          </p:nvPr>
        </p:nvSpPr>
        <p:spPr/>
        <p:txBody>
          <a:bodyPr>
            <a:normAutofit/>
          </a:bodyPr>
          <a:lstStyle/>
          <a:p>
            <a:pPr marL="228600" lvl="1" indent="-228600">
              <a:buFontTx/>
              <a:buChar char="•"/>
              <a:defRPr/>
            </a:pPr>
            <a:r>
              <a:rPr lang="en-GB" sz="2400"/>
              <a:t>Party candidates can ask for a party emblem to be printed on the ballot paper.</a:t>
            </a:r>
          </a:p>
          <a:p>
            <a:pPr marL="0" lvl="1" indent="0">
              <a:buFontTx/>
              <a:buNone/>
              <a:defRPr/>
            </a:pPr>
            <a:endParaRPr lang="en-GB" sz="1200"/>
          </a:p>
          <a:p>
            <a:pPr marL="228600" lvl="1" indent="-228600">
              <a:buFontTx/>
              <a:buChar char="•"/>
              <a:defRPr/>
            </a:pPr>
            <a:r>
              <a:rPr lang="en-GB" altLang="en-US" sz="2400"/>
              <a:t>The emblem must be registered by the party and published on the Electoral Commission’s online register of political parties.</a:t>
            </a:r>
          </a:p>
          <a:p>
            <a:pPr marL="0" lvl="1" indent="0">
              <a:buFontTx/>
              <a:buNone/>
              <a:defRPr/>
            </a:pPr>
            <a:endParaRPr lang="en-GB" altLang="en-US" sz="1200"/>
          </a:p>
          <a:p>
            <a:pPr marL="228600" lvl="1" indent="-228600">
              <a:buFontTx/>
              <a:buChar char="•"/>
              <a:defRPr/>
            </a:pPr>
            <a:r>
              <a:rPr lang="en-GB" sz="2400"/>
              <a:t>Emblem request form must be submitted by </a:t>
            </a:r>
            <a:r>
              <a:rPr lang="en-GB" sz="2400">
                <a:solidFill>
                  <a:srgbClr val="C00000"/>
                </a:solidFill>
              </a:rPr>
              <a:t>4pm [E-19].</a:t>
            </a:r>
          </a:p>
          <a:p>
            <a:pPr marL="0" lvl="1" indent="0">
              <a:buFontTx/>
              <a:buNone/>
              <a:defRPr/>
            </a:pPr>
            <a:endParaRPr lang="en-GB" sz="2000"/>
          </a:p>
          <a:p>
            <a:pPr marL="0" indent="0">
              <a:buFontTx/>
              <a:buNone/>
              <a:defRPr/>
            </a:pPr>
            <a:endParaRPr lang="en-GB"/>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97CDE8EC-15F0-BBE0-F6CB-B16EECEE385E}"/>
              </a:ext>
            </a:extLst>
          </p:cNvPr>
          <p:cNvSpPr>
            <a:spLocks noGrp="1" noChangeArrowheads="1"/>
          </p:cNvSpPr>
          <p:nvPr>
            <p:ph type="title"/>
          </p:nvPr>
        </p:nvSpPr>
        <p:spPr/>
        <p:txBody>
          <a:bodyPr/>
          <a:lstStyle/>
          <a:p>
            <a:pPr eaLnBrk="1" hangingPunct="1"/>
            <a:r>
              <a:rPr lang="en-GB" altLang="en-US"/>
              <a:t>Joint candidates</a:t>
            </a:r>
          </a:p>
        </p:txBody>
      </p:sp>
      <p:sp>
        <p:nvSpPr>
          <p:cNvPr id="15363" name="Rectangle 3">
            <a:extLst>
              <a:ext uri="{FF2B5EF4-FFF2-40B4-BE49-F238E27FC236}">
                <a16:creationId xmlns:a16="http://schemas.microsoft.com/office/drawing/2014/main" id="{ABCD2829-9F17-1A63-FFC9-104F61D3EA9B}"/>
              </a:ext>
            </a:extLst>
          </p:cNvPr>
          <p:cNvSpPr>
            <a:spLocks noGrp="1" noChangeArrowheads="1"/>
          </p:cNvSpPr>
          <p:nvPr>
            <p:ph type="body" idx="1"/>
          </p:nvPr>
        </p:nvSpPr>
        <p:spPr/>
        <p:txBody>
          <a:bodyPr/>
          <a:lstStyle/>
          <a:p>
            <a:pPr eaLnBrk="1" hangingPunct="1">
              <a:defRPr/>
            </a:pPr>
            <a:r>
              <a:rPr lang="en-GB"/>
              <a:t>Nominated by </a:t>
            </a:r>
            <a:r>
              <a:rPr lang="en-GB" b="1">
                <a:solidFill>
                  <a:schemeClr val="accent2"/>
                </a:solidFill>
              </a:rPr>
              <a:t>more than one party</a:t>
            </a:r>
          </a:p>
          <a:p>
            <a:pPr marL="0" indent="0" eaLnBrk="1" hangingPunct="1">
              <a:buFontTx/>
              <a:buNone/>
              <a:defRPr/>
            </a:pPr>
            <a:endParaRPr lang="en-GB" b="1">
              <a:solidFill>
                <a:schemeClr val="accent2"/>
              </a:solidFill>
            </a:endParaRPr>
          </a:p>
          <a:p>
            <a:pPr eaLnBrk="1" hangingPunct="1">
              <a:defRPr/>
            </a:pPr>
            <a:r>
              <a:rPr lang="en-GB"/>
              <a:t>May use registered joint descriptions</a:t>
            </a:r>
          </a:p>
          <a:p>
            <a:pPr lvl="1" eaLnBrk="1" hangingPunct="1">
              <a:buFont typeface="Wingdings" panose="05000000000000000000" pitchFamily="2" charset="2"/>
              <a:buChar char="Ø"/>
              <a:defRPr/>
            </a:pPr>
            <a:r>
              <a:rPr lang="en-GB"/>
              <a:t>must be supported by certificate of authorisation </a:t>
            </a:r>
            <a:r>
              <a:rPr lang="en-GB">
                <a:solidFill>
                  <a:schemeClr val="accent6"/>
                </a:solidFill>
              </a:rPr>
              <a:t>from each party</a:t>
            </a:r>
          </a:p>
          <a:p>
            <a:pPr marL="342900" lvl="1" indent="0" eaLnBrk="1" hangingPunct="1">
              <a:buFontTx/>
              <a:buNone/>
              <a:defRPr/>
            </a:pPr>
            <a:endParaRPr lang="en-GB">
              <a:solidFill>
                <a:schemeClr val="accent6"/>
              </a:solidFill>
            </a:endParaRPr>
          </a:p>
          <a:p>
            <a:pPr eaLnBrk="1" hangingPunct="1">
              <a:defRPr/>
            </a:pPr>
            <a:r>
              <a:rPr lang="en-GB"/>
              <a:t>May use one emblem of one of the parties but there are no joint emblems</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4BB82E55-7D7D-0635-CF74-D2AAF42D14EA}"/>
              </a:ext>
            </a:extLst>
          </p:cNvPr>
          <p:cNvSpPr>
            <a:spLocks noGrp="1"/>
          </p:cNvSpPr>
          <p:nvPr>
            <p:ph type="title"/>
          </p:nvPr>
        </p:nvSpPr>
        <p:spPr/>
        <p:txBody>
          <a:bodyPr/>
          <a:lstStyle/>
          <a:p>
            <a:r>
              <a:rPr lang="en-GB" altLang="en-US"/>
              <a:t>Candidate’s election address</a:t>
            </a:r>
          </a:p>
        </p:txBody>
      </p:sp>
      <p:sp>
        <p:nvSpPr>
          <p:cNvPr id="3" name="Content Placeholder 2">
            <a:extLst>
              <a:ext uri="{FF2B5EF4-FFF2-40B4-BE49-F238E27FC236}">
                <a16:creationId xmlns:a16="http://schemas.microsoft.com/office/drawing/2014/main" id="{F1BF5F45-B427-F632-1932-0C9014D9A700}"/>
              </a:ext>
            </a:extLst>
          </p:cNvPr>
          <p:cNvSpPr>
            <a:spLocks noGrp="1"/>
          </p:cNvSpPr>
          <p:nvPr>
            <p:ph idx="1"/>
          </p:nvPr>
        </p:nvSpPr>
        <p:spPr/>
        <p:txBody>
          <a:bodyPr/>
          <a:lstStyle/>
          <a:p>
            <a:pPr>
              <a:defRPr/>
            </a:pPr>
            <a:r>
              <a:rPr lang="en-GB" kern="1200">
                <a:effectLst>
                  <a:glow>
                    <a:srgbClr val="000000"/>
                  </a:glow>
                  <a:outerShdw sx="0" sy="0">
                    <a:srgbClr val="000000"/>
                  </a:outerShdw>
                  <a:reflection stA="0" endPos="0" fadeDir="0" sx="0" sy="0"/>
                </a:effectLst>
                <a:cs typeface="Arial"/>
              </a:rPr>
              <a:t>Candidates are entitled to make a campaign statement for publication in a booklet produced by the CARO [CCARO].</a:t>
            </a:r>
          </a:p>
          <a:p>
            <a:pPr>
              <a:buFont typeface="Arial" panose="020B0604020202020204" pitchFamily="34" charset="0"/>
              <a:buChar char="•"/>
              <a:defRPr/>
            </a:pPr>
            <a:r>
              <a:rPr lang="en-GB" kern="1200">
                <a:effectLst>
                  <a:glow>
                    <a:srgbClr val="000000"/>
                  </a:glow>
                  <a:outerShdw sx="0" sy="0">
                    <a:srgbClr val="000000"/>
                  </a:outerShdw>
                  <a:reflection stA="0" endPos="0" fadeDir="0" sx="0" sy="0"/>
                </a:effectLst>
                <a:cs typeface="Arial"/>
              </a:rPr>
              <a:t>If you would like to have your campaign statement included, it must be delivered to the CARO [CCARO] by </a:t>
            </a:r>
            <a:r>
              <a:rPr lang="en-GB" b="1" kern="1200">
                <a:solidFill>
                  <a:srgbClr val="C00000"/>
                </a:solidFill>
                <a:effectLst>
                  <a:glow>
                    <a:srgbClr val="000000"/>
                  </a:glow>
                  <a:outerShdw sx="0" sy="0">
                    <a:srgbClr val="000000"/>
                  </a:outerShdw>
                  <a:reflection stA="0" endPos="0" fadeDir="0" sx="0" sy="0"/>
                </a:effectLst>
                <a:cs typeface="Arial"/>
              </a:rPr>
              <a:t>4pm on </a:t>
            </a:r>
            <a:r>
              <a:rPr lang="en-GB" b="1">
                <a:solidFill>
                  <a:srgbClr val="C00000"/>
                </a:solidFill>
              </a:rPr>
              <a:t>[E-19]</a:t>
            </a:r>
            <a:r>
              <a:rPr lang="en-GB" kern="1200">
                <a:solidFill>
                  <a:srgbClr val="C00000"/>
                </a:solidFill>
                <a:effectLst>
                  <a:glow>
                    <a:srgbClr val="000000"/>
                  </a:glow>
                  <a:outerShdw sx="0" sy="0">
                    <a:srgbClr val="000000"/>
                  </a:outerShdw>
                  <a:reflection stA="0" endPos="0" fadeDir="0" sx="0" sy="0"/>
                </a:effectLst>
                <a:cs typeface="Arial"/>
              </a:rPr>
              <a:t>.</a:t>
            </a:r>
          </a:p>
          <a:p>
            <a:pPr>
              <a:buFont typeface="Arial" panose="020B0604020202020204" pitchFamily="34" charset="0"/>
              <a:buChar char="•"/>
              <a:defRPr/>
            </a:pPr>
            <a:r>
              <a:rPr lang="en-GB" kern="1200">
                <a:effectLst>
                  <a:glow>
                    <a:srgbClr val="000000"/>
                  </a:glow>
                  <a:outerShdw sx="0" sy="0">
                    <a:srgbClr val="000000"/>
                  </a:outerShdw>
                  <a:reflection stA="0" endPos="0" fadeDir="0" sx="0" sy="0"/>
                </a:effectLst>
                <a:cs typeface="Arial"/>
              </a:rPr>
              <a:t>Each candidate included in the booklet will be asked to contribute </a:t>
            </a:r>
            <a:r>
              <a:rPr lang="en-GB" b="1" kern="1200">
                <a:solidFill>
                  <a:srgbClr val="C00000"/>
                </a:solidFill>
                <a:effectLst>
                  <a:glow>
                    <a:srgbClr val="000000"/>
                  </a:glow>
                  <a:outerShdw sx="0" sy="0">
                    <a:srgbClr val="000000"/>
                  </a:outerShdw>
                  <a:reflection stA="0" endPos="0" fadeDir="0" sx="0" sy="0"/>
                </a:effectLst>
                <a:cs typeface="Arial"/>
              </a:rPr>
              <a:t>[£ insert amount] </a:t>
            </a:r>
            <a:r>
              <a:rPr lang="en-GB" kern="1200">
                <a:effectLst>
                  <a:glow>
                    <a:srgbClr val="000000"/>
                  </a:glow>
                  <a:outerShdw sx="0" sy="0">
                    <a:srgbClr val="000000"/>
                  </a:outerShdw>
                  <a:reflection stA="0" endPos="0" fadeDir="0" sx="0" sy="0"/>
                </a:effectLst>
                <a:cs typeface="Arial"/>
              </a:rPr>
              <a:t>towards the production costs.</a:t>
            </a:r>
          </a:p>
          <a:p>
            <a:pPr marL="0" indent="0">
              <a:buFontTx/>
              <a:buNone/>
              <a:defRPr/>
            </a:pPr>
            <a:endParaRPr lang="en-GB" kern="1200">
              <a:solidFill>
                <a:schemeClr val="accent6"/>
              </a:solidFill>
              <a:effectLst>
                <a:glow>
                  <a:srgbClr val="000000"/>
                </a:glow>
                <a:outerShdw sx="0" sy="0">
                  <a:srgbClr val="000000"/>
                </a:outerShdw>
                <a:reflection stA="0" endPos="0" fadeDir="0" sx="0" sy="0"/>
              </a:effectLst>
              <a:cs typeface="Arial" panose="020B0604020202020204" pitchFamily="34" charset="0"/>
            </a:endParaRPr>
          </a:p>
          <a:p>
            <a:pPr marL="0" indent="0">
              <a:buFontTx/>
              <a:buNone/>
              <a:defRPr/>
            </a:pPr>
            <a:endParaRPr lang="en-GB" kern="1200">
              <a:solidFill>
                <a:schemeClr val="accent6"/>
              </a:solidFill>
              <a:effectLst>
                <a:glow>
                  <a:srgbClr val="000000"/>
                </a:glow>
                <a:outerShdw sx="0" sy="0">
                  <a:srgbClr val="000000"/>
                </a:outerShdw>
                <a:reflection stA="0" endPos="0" fadeDir="0" sx="0" sy="0"/>
              </a:effectLst>
              <a:cs typeface="Arial" panose="020B0604020202020204" pitchFamily="34" charset="0"/>
            </a:endParaRPr>
          </a:p>
          <a:p>
            <a:pPr>
              <a:defRPr/>
            </a:pPr>
            <a:endParaRPr lang="en-GB"/>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404B1AB9-45A7-3E92-7B8F-CD573B2A7A01}"/>
              </a:ext>
            </a:extLst>
          </p:cNvPr>
          <p:cNvSpPr>
            <a:spLocks noGrp="1"/>
          </p:cNvSpPr>
          <p:nvPr>
            <p:ph type="title"/>
          </p:nvPr>
        </p:nvSpPr>
        <p:spPr/>
        <p:txBody>
          <a:bodyPr/>
          <a:lstStyle/>
          <a:p>
            <a:r>
              <a:rPr lang="en-GB" altLang="en-US"/>
              <a:t>Who’s who</a:t>
            </a:r>
          </a:p>
        </p:txBody>
      </p:sp>
      <p:sp>
        <p:nvSpPr>
          <p:cNvPr id="3" name="Content Placeholder 2">
            <a:extLst>
              <a:ext uri="{FF2B5EF4-FFF2-40B4-BE49-F238E27FC236}">
                <a16:creationId xmlns:a16="http://schemas.microsoft.com/office/drawing/2014/main" id="{F636F7B0-7CB2-7C39-935D-04C853F9C2D8}"/>
              </a:ext>
            </a:extLst>
          </p:cNvPr>
          <p:cNvSpPr>
            <a:spLocks noGrp="1"/>
          </p:cNvSpPr>
          <p:nvPr>
            <p:ph idx="1"/>
          </p:nvPr>
        </p:nvSpPr>
        <p:spPr>
          <a:xfrm>
            <a:off x="2476500" y="1828800"/>
            <a:ext cx="6438900" cy="4267200"/>
          </a:xfrm>
        </p:spPr>
        <p:txBody>
          <a:bodyPr/>
          <a:lstStyle/>
          <a:p>
            <a:pPr>
              <a:defRPr/>
            </a:pPr>
            <a:r>
              <a:rPr lang="en-GB" sz="2300">
                <a:solidFill>
                  <a:schemeClr val="accent6"/>
                </a:solidFill>
              </a:rPr>
              <a:t>The Combined [County] Authority Returning Officer (CARO [CCARO])</a:t>
            </a:r>
            <a:r>
              <a:rPr lang="en-GB" sz="2300"/>
              <a:t> is the person responsible for the overall conduct of the election. The CARO [CCARO] is </a:t>
            </a:r>
            <a:r>
              <a:rPr lang="en-GB" sz="2300">
                <a:solidFill>
                  <a:srgbClr val="C00000"/>
                </a:solidFill>
              </a:rPr>
              <a:t>[insert name].</a:t>
            </a:r>
          </a:p>
          <a:p>
            <a:pPr>
              <a:defRPr/>
            </a:pPr>
            <a:r>
              <a:rPr lang="en-GB" sz="2300">
                <a:solidFill>
                  <a:srgbClr val="002060"/>
                </a:solidFill>
              </a:rPr>
              <a:t>The CARO [CCARO] is also responsible for liaising with and coordinating the work of </a:t>
            </a:r>
            <a:r>
              <a:rPr lang="en-GB" sz="2300">
                <a:solidFill>
                  <a:schemeClr val="accent6"/>
                </a:solidFill>
              </a:rPr>
              <a:t>local Returning Officers </a:t>
            </a:r>
            <a:r>
              <a:rPr lang="en-GB" sz="2300">
                <a:solidFill>
                  <a:srgbClr val="002060"/>
                </a:solidFill>
              </a:rPr>
              <a:t>within the combined authority area. </a:t>
            </a:r>
          </a:p>
          <a:p>
            <a:pPr>
              <a:defRPr/>
            </a:pPr>
            <a:r>
              <a:rPr lang="en-GB" sz="2300">
                <a:solidFill>
                  <a:schemeClr val="accent6"/>
                </a:solidFill>
              </a:rPr>
              <a:t>The Electoral Registration Officers </a:t>
            </a:r>
            <a:r>
              <a:rPr lang="en-GB" sz="2300"/>
              <a:t>are responsible for maintaining the register of electors and lists of absent voters.</a:t>
            </a:r>
          </a:p>
          <a:p>
            <a:pPr>
              <a:defRPr/>
            </a:pPr>
            <a:r>
              <a:rPr lang="en-GB" sz="2300"/>
              <a:t>Contact details are provided later.</a:t>
            </a:r>
          </a:p>
          <a:p>
            <a:pPr marL="0" indent="0">
              <a:buFontTx/>
              <a:buNone/>
              <a:defRPr/>
            </a:pPr>
            <a:endParaRPr lang="en-GB"/>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5">
            <a:extLst>
              <a:ext uri="{FF2B5EF4-FFF2-40B4-BE49-F238E27FC236}">
                <a16:creationId xmlns:a16="http://schemas.microsoft.com/office/drawing/2014/main" id="{09A652CF-D1AC-CF50-8F5A-4626184E9738}"/>
              </a:ext>
            </a:extLst>
          </p:cNvPr>
          <p:cNvSpPr>
            <a:spLocks noGrp="1" noChangeArrowheads="1"/>
          </p:cNvSpPr>
          <p:nvPr>
            <p:ph type="title"/>
          </p:nvPr>
        </p:nvSpPr>
        <p:spPr/>
        <p:txBody>
          <a:bodyPr/>
          <a:lstStyle/>
          <a:p>
            <a:pPr eaLnBrk="1" hangingPunct="1"/>
            <a:r>
              <a:rPr lang="en-GB" altLang="en-US"/>
              <a:t>Election agent</a:t>
            </a:r>
          </a:p>
        </p:txBody>
      </p:sp>
      <p:sp>
        <p:nvSpPr>
          <p:cNvPr id="16387" name="Rectangle 6">
            <a:extLst>
              <a:ext uri="{FF2B5EF4-FFF2-40B4-BE49-F238E27FC236}">
                <a16:creationId xmlns:a16="http://schemas.microsoft.com/office/drawing/2014/main" id="{836F85D9-642B-ECCC-C0D6-4A594DC1BC73}"/>
              </a:ext>
            </a:extLst>
          </p:cNvPr>
          <p:cNvSpPr>
            <a:spLocks noGrp="1" noChangeArrowheads="1"/>
          </p:cNvSpPr>
          <p:nvPr>
            <p:ph type="body" idx="1"/>
          </p:nvPr>
        </p:nvSpPr>
        <p:spPr>
          <a:xfrm>
            <a:off x="2914650" y="1533525"/>
            <a:ext cx="5943600" cy="4329113"/>
          </a:xfrm>
        </p:spPr>
        <p:txBody>
          <a:bodyPr/>
          <a:lstStyle/>
          <a:p>
            <a:pPr marL="0" indent="0" eaLnBrk="1" hangingPunct="1">
              <a:buFontTx/>
              <a:buNone/>
              <a:defRPr/>
            </a:pPr>
            <a:endParaRPr lang="en-GB"/>
          </a:p>
          <a:p>
            <a:pPr eaLnBrk="1" hangingPunct="1">
              <a:defRPr/>
            </a:pPr>
            <a:r>
              <a:rPr lang="en-GB"/>
              <a:t>Responsible for the proper management of your election campaign; particularly its financial management.</a:t>
            </a:r>
          </a:p>
          <a:p>
            <a:pPr marL="0" indent="0" eaLnBrk="1" hangingPunct="1">
              <a:buFontTx/>
              <a:buNone/>
              <a:defRPr/>
            </a:pPr>
            <a:endParaRPr lang="en-GB"/>
          </a:p>
          <a:p>
            <a:pPr eaLnBrk="1" hangingPunct="1">
              <a:defRPr/>
            </a:pPr>
            <a:r>
              <a:rPr lang="en-GB"/>
              <a:t>Notification of appointment must reach the CARO [CCARO] by </a:t>
            </a:r>
            <a:r>
              <a:rPr lang="en-GB" b="1">
                <a:solidFill>
                  <a:srgbClr val="C00000"/>
                </a:solidFill>
              </a:rPr>
              <a:t>4pm – [E-19]</a:t>
            </a:r>
            <a:r>
              <a:rPr lang="en-GB">
                <a:solidFill>
                  <a:srgbClr val="C00000"/>
                </a:solidFill>
              </a:rPr>
              <a:t>.  </a:t>
            </a:r>
            <a:r>
              <a:rPr lang="en-GB"/>
              <a:t>Form is included in nomination pack.</a:t>
            </a:r>
          </a:p>
          <a:p>
            <a:pPr marL="0" indent="0" eaLnBrk="1" hangingPunct="1">
              <a:buFontTx/>
              <a:buNone/>
              <a:defRPr/>
            </a:pPr>
            <a:endParaRPr lang="en-GB"/>
          </a:p>
          <a:p>
            <a:pPr eaLnBrk="1" hangingPunct="1">
              <a:defRPr/>
            </a:pPr>
            <a:r>
              <a:rPr lang="en-GB"/>
              <a:t>You will become your own agent by default if none is appointed.</a:t>
            </a:r>
          </a:p>
          <a:p>
            <a:pPr marL="0" indent="0" eaLnBrk="1" hangingPunct="1">
              <a:buFontTx/>
              <a:buNone/>
              <a:defRPr/>
            </a:pPr>
            <a:endParaRPr lang="en-GB"/>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5">
            <a:extLst>
              <a:ext uri="{FF2B5EF4-FFF2-40B4-BE49-F238E27FC236}">
                <a16:creationId xmlns:a16="http://schemas.microsoft.com/office/drawing/2014/main" id="{A189A895-D193-78B1-BD79-EB4E4AF12138}"/>
              </a:ext>
            </a:extLst>
          </p:cNvPr>
          <p:cNvSpPr>
            <a:spLocks noGrp="1" noChangeArrowheads="1"/>
          </p:cNvSpPr>
          <p:nvPr>
            <p:ph type="title"/>
          </p:nvPr>
        </p:nvSpPr>
        <p:spPr/>
        <p:txBody>
          <a:bodyPr/>
          <a:lstStyle/>
          <a:p>
            <a:pPr eaLnBrk="1" hangingPunct="1"/>
            <a:r>
              <a:rPr lang="en-GB" altLang="en-US"/>
              <a:t>Sub-agents</a:t>
            </a:r>
          </a:p>
        </p:txBody>
      </p:sp>
      <p:sp>
        <p:nvSpPr>
          <p:cNvPr id="54275" name="Rectangle 6">
            <a:extLst>
              <a:ext uri="{FF2B5EF4-FFF2-40B4-BE49-F238E27FC236}">
                <a16:creationId xmlns:a16="http://schemas.microsoft.com/office/drawing/2014/main" id="{F6640F37-9111-9BAF-74A6-BA19C497C8B7}"/>
              </a:ext>
            </a:extLst>
          </p:cNvPr>
          <p:cNvSpPr>
            <a:spLocks noGrp="1" noChangeArrowheads="1"/>
          </p:cNvSpPr>
          <p:nvPr>
            <p:ph type="body" idx="1"/>
          </p:nvPr>
        </p:nvSpPr>
        <p:spPr>
          <a:xfrm>
            <a:off x="2913063" y="1828800"/>
            <a:ext cx="5943600" cy="4267200"/>
          </a:xfrm>
        </p:spPr>
        <p:txBody>
          <a:bodyPr/>
          <a:lstStyle/>
          <a:p>
            <a:pPr marL="0" indent="-57150" eaLnBrk="1" hangingPunct="1">
              <a:buNone/>
            </a:pPr>
            <a:r>
              <a:rPr lang="en-GB" altLang="en-US" sz="2600">
                <a:solidFill>
                  <a:srgbClr val="003366"/>
                </a:solidFill>
              </a:rPr>
              <a:t>The election agent may appoint sub-agents to act on their behalf within the combined authority area: </a:t>
            </a:r>
          </a:p>
          <a:p>
            <a:pPr lvl="1" eaLnBrk="1" hangingPunct="1"/>
            <a:r>
              <a:rPr lang="en-GB" altLang="en-US" sz="2400">
                <a:solidFill>
                  <a:srgbClr val="003366"/>
                </a:solidFill>
              </a:rPr>
              <a:t>areas of appointment must not overlap </a:t>
            </a:r>
            <a:endParaRPr lang="en-GB" altLang="en-US" sz="2400">
              <a:solidFill>
                <a:srgbClr val="003366"/>
              </a:solidFill>
              <a:cs typeface="Arial"/>
            </a:endParaRPr>
          </a:p>
          <a:p>
            <a:pPr lvl="1" eaLnBrk="1" hangingPunct="1"/>
            <a:r>
              <a:rPr lang="en-GB" altLang="en-US" sz="2400">
                <a:solidFill>
                  <a:srgbClr val="003366"/>
                </a:solidFill>
              </a:rPr>
              <a:t>can attend proceedings instead of the election agent</a:t>
            </a:r>
            <a:endParaRPr lang="en-GB" altLang="en-US" sz="2400">
              <a:solidFill>
                <a:srgbClr val="003366"/>
              </a:solidFill>
              <a:cs typeface="Arial"/>
            </a:endParaRPr>
          </a:p>
          <a:p>
            <a:pPr marL="0" indent="-57150" eaLnBrk="1" hangingPunct="1">
              <a:buFontTx/>
              <a:buNone/>
            </a:pPr>
            <a:endParaRPr lang="en-GB" altLang="en-US" sz="2600">
              <a:solidFill>
                <a:srgbClr val="003366"/>
              </a:solidFill>
            </a:endParaRPr>
          </a:p>
          <a:p>
            <a:pPr marL="0" indent="-57150" eaLnBrk="1" hangingPunct="1">
              <a:buNone/>
            </a:pPr>
            <a:r>
              <a:rPr lang="en-GB" altLang="en-US" sz="2600">
                <a:solidFill>
                  <a:srgbClr val="003366"/>
                </a:solidFill>
              </a:rPr>
              <a:t>The agent must give written notice to </a:t>
            </a:r>
            <a:r>
              <a:rPr lang="en-GB" altLang="en-US" sz="2600" b="1">
                <a:solidFill>
                  <a:srgbClr val="003366"/>
                </a:solidFill>
              </a:rPr>
              <a:t>the CARO [CCARO] </a:t>
            </a:r>
            <a:r>
              <a:rPr lang="en-GB" altLang="en-US" sz="2600">
                <a:solidFill>
                  <a:srgbClr val="003366"/>
                </a:solidFill>
              </a:rPr>
              <a:t>by </a:t>
            </a:r>
            <a:r>
              <a:rPr lang="en-GB" altLang="en-US" sz="2600" b="1">
                <a:solidFill>
                  <a:srgbClr val="C00000"/>
                </a:solidFill>
              </a:rPr>
              <a:t>[E-5]</a:t>
            </a:r>
            <a:endParaRPr lang="en-GB" altLang="en-US" sz="2600">
              <a:solidFill>
                <a:srgbClr val="C00000"/>
              </a:solidFill>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5">
            <a:extLst>
              <a:ext uri="{FF2B5EF4-FFF2-40B4-BE49-F238E27FC236}">
                <a16:creationId xmlns:a16="http://schemas.microsoft.com/office/drawing/2014/main" id="{F3C2A9D8-62A7-09E4-D773-0540711AA3CB}"/>
              </a:ext>
            </a:extLst>
          </p:cNvPr>
          <p:cNvSpPr>
            <a:spLocks noGrp="1" noChangeArrowheads="1"/>
          </p:cNvSpPr>
          <p:nvPr>
            <p:ph type="title"/>
          </p:nvPr>
        </p:nvSpPr>
        <p:spPr/>
        <p:txBody>
          <a:bodyPr/>
          <a:lstStyle/>
          <a:p>
            <a:pPr eaLnBrk="1" hangingPunct="1"/>
            <a:r>
              <a:rPr lang="en-GB" altLang="en-US"/>
              <a:t>Other agents</a:t>
            </a:r>
          </a:p>
        </p:txBody>
      </p:sp>
      <p:sp>
        <p:nvSpPr>
          <p:cNvPr id="56323" name="Rectangle 6">
            <a:extLst>
              <a:ext uri="{FF2B5EF4-FFF2-40B4-BE49-F238E27FC236}">
                <a16:creationId xmlns:a16="http://schemas.microsoft.com/office/drawing/2014/main" id="{87C38C3A-9B73-E6EE-225F-5C1C5A430FB5}"/>
              </a:ext>
            </a:extLst>
          </p:cNvPr>
          <p:cNvSpPr>
            <a:spLocks noGrp="1" noChangeArrowheads="1"/>
          </p:cNvSpPr>
          <p:nvPr>
            <p:ph type="body" idx="1"/>
          </p:nvPr>
        </p:nvSpPr>
        <p:spPr>
          <a:xfrm>
            <a:off x="2913063" y="1828800"/>
            <a:ext cx="5943600" cy="4267200"/>
          </a:xfrm>
        </p:spPr>
        <p:txBody>
          <a:bodyPr/>
          <a:lstStyle/>
          <a:p>
            <a:pPr marL="0" indent="0" eaLnBrk="1" hangingPunct="1">
              <a:buFontTx/>
              <a:buNone/>
            </a:pPr>
            <a:r>
              <a:rPr lang="en-GB" altLang="en-US"/>
              <a:t>Other agents can be appointed to attend postal vote opening, polling stations and the count on your behalf:</a:t>
            </a:r>
          </a:p>
          <a:p>
            <a:pPr marL="0" indent="0" eaLnBrk="1" hangingPunct="1">
              <a:buFontTx/>
              <a:buNone/>
            </a:pPr>
            <a:r>
              <a:rPr lang="en-GB" altLang="en-US"/>
              <a:t> - You must give notice in writing of any people appointed as polling and counting agents by </a:t>
            </a:r>
            <a:r>
              <a:rPr lang="en-GB" altLang="en-US" b="1">
                <a:solidFill>
                  <a:srgbClr val="C00000"/>
                </a:solidFill>
              </a:rPr>
              <a:t>[E-5].</a:t>
            </a:r>
            <a:endParaRPr lang="en-GB" altLang="en-US">
              <a:solidFill>
                <a:srgbClr val="C00000"/>
              </a:solidFill>
            </a:endParaRPr>
          </a:p>
          <a:p>
            <a:pPr marL="0" indent="0" eaLnBrk="1" hangingPunct="1">
              <a:buFontTx/>
              <a:buNone/>
            </a:pPr>
            <a:r>
              <a:rPr lang="en-GB" altLang="en-US"/>
              <a:t> - The appointment of postal voting agents attending a particular opening session must be made before the start of the session.  We will give 48 hours’ notice.</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573E8FA-E525-22DC-ADB1-C82526B8D525}"/>
              </a:ext>
            </a:extLst>
          </p:cNvPr>
          <p:cNvSpPr>
            <a:spLocks noGrp="1"/>
          </p:cNvSpPr>
          <p:nvPr>
            <p:ph type="title"/>
          </p:nvPr>
        </p:nvSpPr>
        <p:spPr/>
        <p:txBody>
          <a:bodyPr/>
          <a:lstStyle/>
          <a:p>
            <a:r>
              <a:rPr lang="en-GB" altLang="en-US"/>
              <a:t>Access to electoral register / </a:t>
            </a:r>
            <a:br>
              <a:rPr lang="en-GB" altLang="en-US"/>
            </a:br>
            <a:r>
              <a:rPr lang="en-GB" altLang="en-US"/>
              <a:t>lists of absent voters</a:t>
            </a:r>
          </a:p>
        </p:txBody>
      </p:sp>
      <p:sp>
        <p:nvSpPr>
          <p:cNvPr id="3" name="Content Placeholder 2">
            <a:extLst>
              <a:ext uri="{FF2B5EF4-FFF2-40B4-BE49-F238E27FC236}">
                <a16:creationId xmlns:a16="http://schemas.microsoft.com/office/drawing/2014/main" id="{DE4A5F5A-37C0-367C-491A-EE85EE090923}"/>
              </a:ext>
            </a:extLst>
          </p:cNvPr>
          <p:cNvSpPr>
            <a:spLocks noGrp="1"/>
          </p:cNvSpPr>
          <p:nvPr>
            <p:ph idx="1"/>
          </p:nvPr>
        </p:nvSpPr>
        <p:spPr>
          <a:xfrm>
            <a:off x="2619375" y="1828800"/>
            <a:ext cx="5943600" cy="4267200"/>
          </a:xfrm>
        </p:spPr>
        <p:txBody>
          <a:bodyPr/>
          <a:lstStyle/>
          <a:p>
            <a:pPr>
              <a:defRPr/>
            </a:pPr>
            <a:r>
              <a:rPr lang="en-GB" sz="2000"/>
              <a:t>Access by candidates – once you </a:t>
            </a:r>
            <a:r>
              <a:rPr lang="en-GB" sz="2000" b="1"/>
              <a:t>officially</a:t>
            </a:r>
            <a:r>
              <a:rPr lang="en-GB" sz="2000"/>
              <a:t> become a candidate</a:t>
            </a:r>
          </a:p>
          <a:p>
            <a:pPr lvl="1">
              <a:defRPr/>
            </a:pPr>
            <a:r>
              <a:rPr lang="en-GB" sz="2000"/>
              <a:t>earliest, </a:t>
            </a:r>
            <a:r>
              <a:rPr lang="en-GB" sz="2000">
                <a:solidFill>
                  <a:srgbClr val="C00000"/>
                </a:solidFill>
              </a:rPr>
              <a:t>[last date for publication of notice of election (E-25, insert date)] </a:t>
            </a:r>
            <a:r>
              <a:rPr lang="en-GB" sz="2000"/>
              <a:t>if you, or others, declared you as a candidate</a:t>
            </a:r>
          </a:p>
          <a:p>
            <a:pPr lvl="1">
              <a:defRPr/>
            </a:pPr>
            <a:r>
              <a:rPr lang="en-GB" sz="2000"/>
              <a:t>once you or others have declared you as a candidate after this date / date you submit your nomination papers.</a:t>
            </a:r>
          </a:p>
          <a:p>
            <a:pPr marL="228600" lvl="1" indent="-228600">
              <a:buFontTx/>
              <a:buChar char="•"/>
              <a:defRPr/>
            </a:pPr>
            <a:r>
              <a:rPr lang="en-GB" sz="2000">
                <a:ea typeface="+mn-ea"/>
                <a:cs typeface="+mn-cs"/>
              </a:rPr>
              <a:t>Make </a:t>
            </a:r>
            <a:r>
              <a:rPr lang="en-GB" sz="2000">
                <a:solidFill>
                  <a:schemeClr val="accent6"/>
                </a:solidFill>
                <a:ea typeface="+mn-ea"/>
                <a:cs typeface="+mn-cs"/>
              </a:rPr>
              <a:t>written</a:t>
            </a:r>
            <a:r>
              <a:rPr lang="en-GB" sz="2000">
                <a:ea typeface="+mn-ea"/>
                <a:cs typeface="+mn-cs"/>
              </a:rPr>
              <a:t> request to the EROs in the combined authority area </a:t>
            </a:r>
            <a:r>
              <a:rPr lang="en-GB" sz="2000">
                <a:solidFill>
                  <a:srgbClr val="C00000"/>
                </a:solidFill>
                <a:ea typeface="+mn-ea"/>
                <a:cs typeface="+mn-cs"/>
              </a:rPr>
              <a:t>[or insert local arrangements if CARO [CCARO] will manage requests on behalf of EROs] </a:t>
            </a:r>
            <a:r>
              <a:rPr lang="en-GB" sz="2000">
                <a:ea typeface="+mn-ea"/>
                <a:cs typeface="+mn-cs"/>
              </a:rPr>
              <a:t>– forms are available </a:t>
            </a:r>
            <a:r>
              <a:rPr lang="en-GB" sz="2000">
                <a:solidFill>
                  <a:srgbClr val="C00000"/>
                </a:solidFill>
                <a:ea typeface="+mn-ea"/>
                <a:cs typeface="+mn-cs"/>
              </a:rPr>
              <a:t>[from the office / are included in your nomination pack].</a:t>
            </a:r>
          </a:p>
          <a:p>
            <a:pPr marL="342900" lvl="1" indent="0">
              <a:buFontTx/>
              <a:buNone/>
              <a:defRPr/>
            </a:pPr>
            <a:endParaRPr lang="en-GB" sz="2400">
              <a:solidFill>
                <a:schemeClr val="accent6"/>
              </a:solidFill>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8ED6F38B-B369-074B-E173-9143EDDE9BD2}"/>
              </a:ext>
            </a:extLst>
          </p:cNvPr>
          <p:cNvSpPr>
            <a:spLocks noGrp="1"/>
          </p:cNvSpPr>
          <p:nvPr>
            <p:ph type="title"/>
          </p:nvPr>
        </p:nvSpPr>
        <p:spPr/>
        <p:txBody>
          <a:bodyPr/>
          <a:lstStyle/>
          <a:p>
            <a:r>
              <a:rPr lang="en-GB" altLang="en-US"/>
              <a:t>Access to electoral register / </a:t>
            </a:r>
            <a:br>
              <a:rPr lang="en-GB" altLang="en-US"/>
            </a:br>
            <a:r>
              <a:rPr lang="en-GB" altLang="en-US"/>
              <a:t>lists of absent voters (cont.)</a:t>
            </a:r>
          </a:p>
        </p:txBody>
      </p:sp>
      <p:sp>
        <p:nvSpPr>
          <p:cNvPr id="3" name="Content Placeholder 2">
            <a:extLst>
              <a:ext uri="{FF2B5EF4-FFF2-40B4-BE49-F238E27FC236}">
                <a16:creationId xmlns:a16="http://schemas.microsoft.com/office/drawing/2014/main" id="{EBDD7FD3-68CA-B0F5-92EF-5D30BBC979AE}"/>
              </a:ext>
            </a:extLst>
          </p:cNvPr>
          <p:cNvSpPr>
            <a:spLocks noGrp="1"/>
          </p:cNvSpPr>
          <p:nvPr>
            <p:ph idx="1"/>
          </p:nvPr>
        </p:nvSpPr>
        <p:spPr>
          <a:xfrm>
            <a:off x="2698750" y="1443038"/>
            <a:ext cx="5943600" cy="4267200"/>
          </a:xfrm>
        </p:spPr>
        <p:txBody>
          <a:bodyPr/>
          <a:lstStyle/>
          <a:p>
            <a:pPr marL="342900" lvl="1" indent="0">
              <a:buFontTx/>
              <a:buNone/>
              <a:defRPr/>
            </a:pPr>
            <a:endParaRPr lang="en-GB" sz="2400"/>
          </a:p>
          <a:p>
            <a:pPr marL="342900" lvl="1" indent="0">
              <a:buFontTx/>
              <a:buNone/>
              <a:defRPr/>
            </a:pPr>
            <a:r>
              <a:rPr lang="en-GB" sz="2400">
                <a:solidFill>
                  <a:schemeClr val="accent6"/>
                </a:solidFill>
              </a:rPr>
              <a:t>Only use data for permitted purposes:</a:t>
            </a:r>
          </a:p>
          <a:p>
            <a:pPr lvl="1">
              <a:buFontTx/>
              <a:buChar char="-"/>
              <a:defRPr/>
            </a:pPr>
            <a:r>
              <a:rPr lang="en-GB" sz="2400"/>
              <a:t>to complete the nomination form</a:t>
            </a:r>
          </a:p>
          <a:p>
            <a:pPr lvl="1">
              <a:buFontTx/>
              <a:buChar char="-"/>
              <a:defRPr/>
            </a:pPr>
            <a:r>
              <a:rPr lang="en-GB" sz="2400"/>
              <a:t>to help you campaign</a:t>
            </a:r>
          </a:p>
          <a:p>
            <a:pPr lvl="1">
              <a:buFontTx/>
              <a:buChar char="-"/>
              <a:defRPr/>
            </a:pPr>
            <a:r>
              <a:rPr lang="en-GB" sz="2400"/>
              <a:t>to check that donations / loans are permissible</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817A0F84-814B-AD6C-7296-65F08ED3089D}"/>
              </a:ext>
            </a:extLst>
          </p:cNvPr>
          <p:cNvSpPr>
            <a:spLocks noGrp="1"/>
          </p:cNvSpPr>
          <p:nvPr>
            <p:ph type="title"/>
          </p:nvPr>
        </p:nvSpPr>
        <p:spPr/>
        <p:txBody>
          <a:bodyPr/>
          <a:lstStyle/>
          <a:p>
            <a:r>
              <a:rPr lang="en-GB" altLang="en-US"/>
              <a:t>Registration</a:t>
            </a:r>
          </a:p>
        </p:txBody>
      </p:sp>
      <p:sp>
        <p:nvSpPr>
          <p:cNvPr id="3" name="Content Placeholder 2">
            <a:extLst>
              <a:ext uri="{FF2B5EF4-FFF2-40B4-BE49-F238E27FC236}">
                <a16:creationId xmlns:a16="http://schemas.microsoft.com/office/drawing/2014/main" id="{77DD8045-1810-4652-1E28-90958C140B2F}"/>
              </a:ext>
            </a:extLst>
          </p:cNvPr>
          <p:cNvSpPr>
            <a:spLocks noGrp="1"/>
          </p:cNvSpPr>
          <p:nvPr>
            <p:ph idx="1"/>
          </p:nvPr>
        </p:nvSpPr>
        <p:spPr/>
        <p:txBody>
          <a:bodyPr/>
          <a:lstStyle/>
          <a:p>
            <a:pPr>
              <a:defRPr/>
            </a:pPr>
            <a:r>
              <a:rPr lang="en-GB" dirty="0"/>
              <a:t>As a candidate you are uniquely placed to encourage people to register to vote. </a:t>
            </a:r>
          </a:p>
          <a:p>
            <a:pPr>
              <a:defRPr/>
            </a:pPr>
            <a:r>
              <a:rPr lang="en-GB" dirty="0"/>
              <a:t>You should encourage people to register as soon as possible.</a:t>
            </a:r>
          </a:p>
          <a:p>
            <a:pPr>
              <a:defRPr/>
            </a:pPr>
            <a:r>
              <a:rPr lang="en-GB" dirty="0"/>
              <a:t>The deadline for applying for the election is </a:t>
            </a:r>
            <a:r>
              <a:rPr lang="en-GB" dirty="0">
                <a:solidFill>
                  <a:srgbClr val="C00000"/>
                </a:solidFill>
              </a:rPr>
              <a:t>[insert date]</a:t>
            </a:r>
            <a:r>
              <a:rPr lang="en-GB" dirty="0"/>
              <a:t>.</a:t>
            </a:r>
            <a:r>
              <a:rPr lang="en-GB" dirty="0">
                <a:solidFill>
                  <a:srgbClr val="00B050"/>
                </a:solidFill>
              </a:rPr>
              <a:t> </a:t>
            </a:r>
          </a:p>
          <a:p>
            <a:pPr>
              <a:defRPr/>
            </a:pPr>
            <a:r>
              <a:rPr lang="en-GB" dirty="0"/>
              <a:t>Individuals can apply to register online at </a:t>
            </a:r>
            <a:r>
              <a:rPr lang="en-GB" b="1" dirty="0">
                <a:solidFill>
                  <a:srgbClr val="002060"/>
                </a:solidFill>
                <a:hlinkClick r:id="rId3"/>
              </a:rPr>
              <a:t>https://www.gov.uk/register-to-vote</a:t>
            </a:r>
            <a:r>
              <a:rPr lang="en-GB" dirty="0"/>
              <a:t>. It only takes a few minutes.</a:t>
            </a:r>
          </a:p>
          <a:p>
            <a:pPr marL="0" indent="0">
              <a:buFontTx/>
              <a:buNone/>
              <a:defRPr/>
            </a:pPr>
            <a:endParaRPr lang="en-GB"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a:extLst>
              <a:ext uri="{FF2B5EF4-FFF2-40B4-BE49-F238E27FC236}">
                <a16:creationId xmlns:a16="http://schemas.microsoft.com/office/drawing/2014/main" id="{8DBAE83E-531A-A961-656F-BD15C99D6DFD}"/>
              </a:ext>
            </a:extLst>
          </p:cNvPr>
          <p:cNvSpPr>
            <a:spLocks noGrp="1"/>
          </p:cNvSpPr>
          <p:nvPr>
            <p:ph type="title"/>
          </p:nvPr>
        </p:nvSpPr>
        <p:spPr/>
        <p:txBody>
          <a:bodyPr/>
          <a:lstStyle/>
          <a:p>
            <a:r>
              <a:rPr lang="en-GB" altLang="en-US"/>
              <a:t>Registration (cont.)</a:t>
            </a:r>
          </a:p>
        </p:txBody>
      </p:sp>
      <p:sp>
        <p:nvSpPr>
          <p:cNvPr id="64515" name="Content Placeholder 2">
            <a:extLst>
              <a:ext uri="{FF2B5EF4-FFF2-40B4-BE49-F238E27FC236}">
                <a16:creationId xmlns:a16="http://schemas.microsoft.com/office/drawing/2014/main" id="{8EF9B97F-4BCD-5B6F-FAB2-D8643EA1F4C1}"/>
              </a:ext>
            </a:extLst>
          </p:cNvPr>
          <p:cNvSpPr>
            <a:spLocks noGrp="1"/>
          </p:cNvSpPr>
          <p:nvPr>
            <p:ph idx="1"/>
          </p:nvPr>
        </p:nvSpPr>
        <p:spPr/>
        <p:txBody>
          <a:bodyPr/>
          <a:lstStyle/>
          <a:p>
            <a:r>
              <a:rPr lang="en-GB" altLang="en-US" dirty="0"/>
              <a:t>When discussing registering to vote with individuals, you will need to make them aware that they will need:</a:t>
            </a:r>
          </a:p>
          <a:p>
            <a:pPr lvl="1"/>
            <a:r>
              <a:rPr lang="en-GB" altLang="en-US" dirty="0"/>
              <a:t>their National Insurance number</a:t>
            </a:r>
          </a:p>
          <a:p>
            <a:pPr lvl="1"/>
            <a:r>
              <a:rPr lang="en-GB" altLang="en-US" dirty="0"/>
              <a:t>date of birth and address to register</a:t>
            </a:r>
          </a:p>
          <a:p>
            <a:r>
              <a:rPr lang="en-GB" altLang="en-US" dirty="0"/>
              <a:t>People who do not have / cannot retrieve their National Insurance Number can still register, but they may need to provide further information. If so, they will be contacted by the ERO.</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376077E6-9920-1D47-7CC7-24F40C3C6867}"/>
              </a:ext>
            </a:extLst>
          </p:cNvPr>
          <p:cNvSpPr>
            <a:spLocks noGrp="1"/>
          </p:cNvSpPr>
          <p:nvPr>
            <p:ph type="title"/>
          </p:nvPr>
        </p:nvSpPr>
        <p:spPr/>
        <p:txBody>
          <a:bodyPr/>
          <a:lstStyle/>
          <a:p>
            <a:r>
              <a:rPr lang="en-GB" altLang="en-US"/>
              <a:t>Absent voting applications</a:t>
            </a:r>
          </a:p>
        </p:txBody>
      </p:sp>
      <p:sp>
        <p:nvSpPr>
          <p:cNvPr id="62467" name="Content Placeholder 2">
            <a:extLst>
              <a:ext uri="{FF2B5EF4-FFF2-40B4-BE49-F238E27FC236}">
                <a16:creationId xmlns:a16="http://schemas.microsoft.com/office/drawing/2014/main" id="{698F5726-AE0E-0BB5-A7DD-E1816831657F}"/>
              </a:ext>
            </a:extLst>
          </p:cNvPr>
          <p:cNvSpPr>
            <a:spLocks noGrp="1"/>
          </p:cNvSpPr>
          <p:nvPr>
            <p:ph idx="1"/>
          </p:nvPr>
        </p:nvSpPr>
        <p:spPr>
          <a:xfrm>
            <a:off x="2536723" y="1696065"/>
            <a:ext cx="6489290" cy="4956526"/>
          </a:xfrm>
        </p:spPr>
        <p:txBody>
          <a:bodyPr/>
          <a:lstStyle/>
          <a:p>
            <a:r>
              <a:rPr lang="en-GB" altLang="en-US" sz="1800"/>
              <a:t>Highlight that electors can now apply online at </a:t>
            </a:r>
            <a:r>
              <a:rPr lang="en-GB" altLang="en-US" sz="1800">
                <a:hlinkClick r:id="rId3"/>
              </a:rPr>
              <a:t>www.gov.uk/apply-postal-vote</a:t>
            </a:r>
            <a:r>
              <a:rPr lang="en-GB" altLang="en-US" sz="1800"/>
              <a:t> or </a:t>
            </a:r>
            <a:r>
              <a:rPr lang="en-GB" altLang="en-US" sz="1800">
                <a:hlinkClick r:id="rId4"/>
              </a:rPr>
              <a:t>www.gov.uk/apply-proxy-vote</a:t>
            </a:r>
            <a:r>
              <a:rPr lang="en-GB" altLang="en-US" sz="1800"/>
              <a:t> </a:t>
            </a:r>
          </a:p>
          <a:p>
            <a:r>
              <a:rPr lang="en-GB" altLang="en-US" sz="1800"/>
              <a:t>When talking to electors about applying to vote by post or proxy, you should make them aware of the relevant deadlines and advise them to apply early </a:t>
            </a:r>
          </a:p>
          <a:p>
            <a:r>
              <a:rPr lang="en-GB" altLang="en-US" sz="1800"/>
              <a:t>You will need to make them aware that they will need to provide their National Insurance number, date of birth, signature and address to register.</a:t>
            </a:r>
          </a:p>
          <a:p>
            <a:r>
              <a:rPr lang="en-GB" altLang="en-US" sz="1800"/>
              <a:t>People who do not have / cannot retrieve their National Insurance Number or cannot provide a signature can still apply, but they may need to provide further information. If so, they will be contacted by the ERO.</a:t>
            </a:r>
          </a:p>
          <a:p>
            <a:r>
              <a:rPr lang="en-GB" altLang="en-US" sz="1800"/>
              <a:t>If you are encouraging people to apply for a postal (or proxy) vote, make sure you explain that they will only qualify for one if they are (or will be) registered in time to vote at the elections.</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A266A-C771-5A96-D12E-C3D897C994E1}"/>
              </a:ext>
            </a:extLst>
          </p:cNvPr>
          <p:cNvSpPr>
            <a:spLocks noGrp="1"/>
          </p:cNvSpPr>
          <p:nvPr>
            <p:ph type="title"/>
          </p:nvPr>
        </p:nvSpPr>
        <p:spPr/>
        <p:txBody>
          <a:bodyPr/>
          <a:lstStyle/>
          <a:p>
            <a:r>
              <a:rPr lang="en-GB"/>
              <a:t>Absent voting - campaigners</a:t>
            </a:r>
            <a:endParaRPr lang="en-US"/>
          </a:p>
        </p:txBody>
      </p:sp>
      <p:sp>
        <p:nvSpPr>
          <p:cNvPr id="3" name="Content Placeholder 2">
            <a:extLst>
              <a:ext uri="{FF2B5EF4-FFF2-40B4-BE49-F238E27FC236}">
                <a16:creationId xmlns:a16="http://schemas.microsoft.com/office/drawing/2014/main" id="{85617AB1-D3CF-0E02-A967-CECD75C7DBBB}"/>
              </a:ext>
            </a:extLst>
          </p:cNvPr>
          <p:cNvSpPr>
            <a:spLocks noGrp="1"/>
          </p:cNvSpPr>
          <p:nvPr>
            <p:ph idx="1"/>
          </p:nvPr>
        </p:nvSpPr>
        <p:spPr/>
        <p:txBody>
          <a:bodyPr/>
          <a:lstStyle/>
          <a:p>
            <a:r>
              <a:rPr lang="en-GB"/>
              <a:t>Campaigners </a:t>
            </a:r>
            <a:r>
              <a:rPr lang="en-US"/>
              <a:t>cannot handle postal votes for other electors who are not close relatives or someone for whom they provide regular care</a:t>
            </a:r>
          </a:p>
          <a:p>
            <a:r>
              <a:rPr lang="en-US"/>
              <a:t>Campaigners may handle postal voting documents if that’s a feature of a job they hold (e.g. a postal worker) </a:t>
            </a:r>
          </a:p>
          <a:p>
            <a:r>
              <a:rPr lang="en-US"/>
              <a:t>New limits on the number of postal votes that can be handed in – a maximum of five plus their own for each poll</a:t>
            </a:r>
          </a:p>
        </p:txBody>
      </p:sp>
    </p:spTree>
    <p:extLst>
      <p:ext uri="{BB962C8B-B14F-4D97-AF65-F5344CB8AC3E}">
        <p14:creationId xmlns:p14="http://schemas.microsoft.com/office/powerpoint/2010/main" val="3438687877"/>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A266A-C771-5A96-D12E-C3D897C994E1}"/>
              </a:ext>
            </a:extLst>
          </p:cNvPr>
          <p:cNvSpPr>
            <a:spLocks noGrp="1"/>
          </p:cNvSpPr>
          <p:nvPr>
            <p:ph type="title"/>
          </p:nvPr>
        </p:nvSpPr>
        <p:spPr/>
        <p:txBody>
          <a:bodyPr/>
          <a:lstStyle/>
          <a:p>
            <a:r>
              <a:rPr lang="en-GB"/>
              <a:t>Absent voting – Who is a campaigner?</a:t>
            </a:r>
            <a:endParaRPr lang="en-US"/>
          </a:p>
        </p:txBody>
      </p:sp>
      <p:sp>
        <p:nvSpPr>
          <p:cNvPr id="3" name="Content Placeholder 2">
            <a:extLst>
              <a:ext uri="{FF2B5EF4-FFF2-40B4-BE49-F238E27FC236}">
                <a16:creationId xmlns:a16="http://schemas.microsoft.com/office/drawing/2014/main" id="{85617AB1-D3CF-0E02-A967-CECD75C7DBBB}"/>
              </a:ext>
            </a:extLst>
          </p:cNvPr>
          <p:cNvSpPr>
            <a:spLocks noGrp="1"/>
          </p:cNvSpPr>
          <p:nvPr>
            <p:ph idx="1"/>
          </p:nvPr>
        </p:nvSpPr>
        <p:spPr>
          <a:xfrm>
            <a:off x="2971800" y="1828799"/>
            <a:ext cx="5943600" cy="4823791"/>
          </a:xfrm>
        </p:spPr>
        <p:txBody>
          <a:bodyPr/>
          <a:lstStyle/>
          <a:p>
            <a:pPr marL="0" indent="0">
              <a:buNone/>
            </a:pPr>
            <a:r>
              <a:rPr lang="en-GB"/>
              <a:t>A campaigner is:</a:t>
            </a:r>
          </a:p>
          <a:p>
            <a:r>
              <a:rPr lang="en-GB"/>
              <a:t>a candidate at the election(s)</a:t>
            </a:r>
          </a:p>
          <a:p>
            <a:r>
              <a:rPr lang="en-GB"/>
              <a:t>an election agent (or sub-agent) </a:t>
            </a:r>
          </a:p>
          <a:p>
            <a:r>
              <a:rPr lang="en-GB"/>
              <a:t>employed by the candidate (for the purposes of the candidate’s activities at the election)</a:t>
            </a:r>
          </a:p>
          <a:p>
            <a:r>
              <a:rPr lang="en-GB"/>
              <a:t>a member of a registered political party who is carrying out activity to promote a particular outcome at an election</a:t>
            </a:r>
          </a:p>
          <a:p>
            <a:r>
              <a:rPr lang="en-GB"/>
              <a:t>someone employed by a registered political party in connection with that party’s political activities</a:t>
            </a:r>
            <a:endParaRPr lang="en-US"/>
          </a:p>
        </p:txBody>
      </p:sp>
    </p:spTree>
    <p:extLst>
      <p:ext uri="{BB962C8B-B14F-4D97-AF65-F5344CB8AC3E}">
        <p14:creationId xmlns:p14="http://schemas.microsoft.com/office/powerpoint/2010/main" val="129663388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a:extLst>
              <a:ext uri="{FF2B5EF4-FFF2-40B4-BE49-F238E27FC236}">
                <a16:creationId xmlns:a16="http://schemas.microsoft.com/office/drawing/2014/main" id="{BBD0D303-802E-EE99-AC5B-CF4A11B8A2CC}"/>
              </a:ext>
            </a:extLst>
          </p:cNvPr>
          <p:cNvSpPr>
            <a:spLocks noGrp="1" noChangeArrowheads="1"/>
          </p:cNvSpPr>
          <p:nvPr>
            <p:ph type="title"/>
          </p:nvPr>
        </p:nvSpPr>
        <p:spPr/>
        <p:txBody>
          <a:bodyPr/>
          <a:lstStyle/>
          <a:p>
            <a:pPr eaLnBrk="1" hangingPunct="1"/>
            <a:r>
              <a:rPr lang="en-GB" altLang="en-US"/>
              <a:t>Election timetable</a:t>
            </a:r>
          </a:p>
        </p:txBody>
      </p:sp>
      <p:graphicFrame>
        <p:nvGraphicFramePr>
          <p:cNvPr id="94410" name="Group 202">
            <a:extLst>
              <a:ext uri="{FF2B5EF4-FFF2-40B4-BE49-F238E27FC236}">
                <a16:creationId xmlns:a16="http://schemas.microsoft.com/office/drawing/2014/main" id="{F531B6EB-A6EC-7471-F7C7-F2840A4B4F98}"/>
              </a:ext>
            </a:extLst>
          </p:cNvPr>
          <p:cNvGraphicFramePr>
            <a:graphicFrameLocks noGrp="1"/>
          </p:cNvGraphicFramePr>
          <p:nvPr>
            <p:ph sz="half" idx="2"/>
            <p:extLst>
              <p:ext uri="{D42A27DB-BD31-4B8C-83A1-F6EECF244321}">
                <p14:modId xmlns:p14="http://schemas.microsoft.com/office/powerpoint/2010/main" val="2597368815"/>
              </p:ext>
            </p:extLst>
          </p:nvPr>
        </p:nvGraphicFramePr>
        <p:xfrm>
          <a:off x="2944813" y="1839913"/>
          <a:ext cx="5480050" cy="4793670"/>
        </p:xfrm>
        <a:graphic>
          <a:graphicData uri="http://schemas.openxmlformats.org/drawingml/2006/table">
            <a:tbl>
              <a:tblPr firstRow="1"/>
              <a:tblGrid>
                <a:gridCol w="3601761">
                  <a:extLst>
                    <a:ext uri="{9D8B030D-6E8A-4147-A177-3AD203B41FA5}">
                      <a16:colId xmlns:a16="http://schemas.microsoft.com/office/drawing/2014/main" val="20000"/>
                    </a:ext>
                  </a:extLst>
                </a:gridCol>
                <a:gridCol w="1878289">
                  <a:extLst>
                    <a:ext uri="{9D8B030D-6E8A-4147-A177-3AD203B41FA5}">
                      <a16:colId xmlns:a16="http://schemas.microsoft.com/office/drawing/2014/main" val="20001"/>
                    </a:ext>
                  </a:extLst>
                </a:gridCol>
              </a:tblGrid>
              <a:tr h="311946">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Timetable event</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rgbClr val="000000"/>
                          </a:solidFill>
                          <a:effectLst/>
                          <a:latin typeface="Arial"/>
                        </a:rPr>
                        <a:t>Deadline</a:t>
                      </a:r>
                      <a:endParaRPr kumimoji="0" lang="en-US" sz="1600" b="1" i="0" u="none" strike="noStrike" cap="none" normalizeH="0" baseline="0">
                        <a:ln>
                          <a:noFill/>
                        </a:ln>
                        <a:solidFill>
                          <a:srgbClr val="000000"/>
                        </a:solidFill>
                        <a:effectLst/>
                        <a:latin typeface="Arial"/>
                      </a:endParaRP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87954345"/>
                  </a:ext>
                </a:extLst>
              </a:tr>
              <a:tr h="311946">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Publication of Notice of Election</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1600" b="1" i="0" u="none" strike="noStrike" cap="none" normalizeH="0" baseline="0">
                          <a:ln>
                            <a:noFill/>
                          </a:ln>
                          <a:solidFill>
                            <a:srgbClr val="C00000"/>
                          </a:solidFill>
                          <a:effectLst/>
                          <a:latin typeface="Arial"/>
                        </a:rPr>
                        <a:t>[insert date]</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11946">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Nominations commence</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1600" b="1" i="0" u="none" strike="noStrike" cap="none" normalizeH="0" baseline="0">
                          <a:ln>
                            <a:noFill/>
                          </a:ln>
                          <a:solidFill>
                            <a:srgbClr val="C00000"/>
                          </a:solidFill>
                          <a:effectLst/>
                          <a:latin typeface="Arial"/>
                        </a:rPr>
                        <a:t>[insert date]</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11946">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Close of nominations</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4pm – </a:t>
                      </a:r>
                      <a:r>
                        <a:rPr kumimoji="0" lang="en-GB" sz="1600" b="1" i="0" u="none" strike="noStrike" kern="1200" cap="none" normalizeH="0" baseline="0">
                          <a:ln>
                            <a:noFill/>
                          </a:ln>
                          <a:solidFill>
                            <a:srgbClr val="C00000"/>
                          </a:solidFill>
                          <a:effectLst/>
                          <a:latin typeface="Arial"/>
                          <a:ea typeface="+mn-ea"/>
                          <a:cs typeface="+mn-cs"/>
                        </a:rPr>
                        <a:t>[E-19]</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3879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Notification of appointment of election agents</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4pm – </a:t>
                      </a:r>
                      <a:r>
                        <a:rPr kumimoji="0" lang="en-GB" sz="1600" b="1" i="0" u="none" strike="noStrike" kern="1200" cap="none" normalizeH="0" baseline="0">
                          <a:ln>
                            <a:noFill/>
                          </a:ln>
                          <a:solidFill>
                            <a:srgbClr val="C00000"/>
                          </a:solidFill>
                          <a:effectLst/>
                          <a:latin typeface="Arial"/>
                          <a:ea typeface="+mn-ea"/>
                          <a:cs typeface="+mn-cs"/>
                        </a:rPr>
                        <a:t>[E-19]</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879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Publication of statement of persons nominated</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4pm – </a:t>
                      </a:r>
                      <a:r>
                        <a:rPr kumimoji="0" lang="en-GB" sz="1600" b="1" i="0" u="none" strike="noStrike" kern="1200" cap="none" normalizeH="0" baseline="0">
                          <a:ln>
                            <a:noFill/>
                          </a:ln>
                          <a:solidFill>
                            <a:srgbClr val="C00000"/>
                          </a:solidFill>
                          <a:effectLst/>
                          <a:latin typeface="Arial"/>
                          <a:ea typeface="+mn-ea"/>
                          <a:cs typeface="+mn-cs"/>
                        </a:rPr>
                        <a:t>[E-18]</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3879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Deadline for applications to register to vote</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Midnight – </a:t>
                      </a:r>
                      <a:r>
                        <a:rPr kumimoji="0" lang="en-GB" sz="1600" b="1" i="0" u="none" strike="noStrike" cap="none" normalizeH="0" baseline="0">
                          <a:ln>
                            <a:noFill/>
                          </a:ln>
                          <a:solidFill>
                            <a:srgbClr val="C00000"/>
                          </a:solidFill>
                          <a:effectLst/>
                          <a:latin typeface="Arial"/>
                        </a:rPr>
                        <a:t>[E-12]</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57490">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Deadline for new postal vote applications / changes to existing postal or proxy vote applications</a:t>
                      </a:r>
                    </a:p>
                  </a:txBody>
                  <a:tcPr marL="91447" marR="91447" marT="45741" marB="457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5pm – </a:t>
                      </a:r>
                      <a:r>
                        <a:rPr kumimoji="0" lang="en-GB" sz="1600" b="1" i="0" u="none" strike="noStrike" cap="none" normalizeH="0" baseline="0">
                          <a:ln>
                            <a:noFill/>
                          </a:ln>
                          <a:solidFill>
                            <a:srgbClr val="C00000"/>
                          </a:solidFill>
                          <a:effectLst/>
                          <a:latin typeface="Arial"/>
                        </a:rPr>
                        <a:t>[E-11]</a:t>
                      </a:r>
                    </a:p>
                  </a:txBody>
                  <a:tcPr marL="91447" marR="91447" marT="45741" marB="457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857490">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Publication of notice of poll/situation of polling stations</a:t>
                      </a:r>
                    </a:p>
                  </a:txBody>
                  <a:tcPr marL="91447" marR="91447" marT="45741" marB="457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rgbClr val="C00000"/>
                          </a:solidFill>
                          <a:effectLst/>
                          <a:latin typeface="Arial"/>
                        </a:rPr>
                        <a:t>[E-6]</a:t>
                      </a:r>
                    </a:p>
                  </a:txBody>
                  <a:tcPr marL="91447" marR="91447" marT="45741" marB="457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34595440"/>
                  </a:ext>
                </a:extLst>
              </a:tr>
            </a:tbl>
          </a:graphicData>
        </a:graphic>
      </p:graphicFrame>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55F44-5204-014C-E8FB-E4B083EEFD80}"/>
              </a:ext>
            </a:extLst>
          </p:cNvPr>
          <p:cNvSpPr>
            <a:spLocks noGrp="1"/>
          </p:cNvSpPr>
          <p:nvPr>
            <p:ph type="title"/>
          </p:nvPr>
        </p:nvSpPr>
        <p:spPr/>
        <p:txBody>
          <a:bodyPr/>
          <a:lstStyle/>
          <a:p>
            <a:r>
              <a:rPr lang="en-GB" altLang="en-US"/>
              <a:t>Voter Identification</a:t>
            </a:r>
            <a:endParaRPr lang="en-US"/>
          </a:p>
        </p:txBody>
      </p:sp>
      <p:sp>
        <p:nvSpPr>
          <p:cNvPr id="3" name="Content Placeholder 2">
            <a:extLst>
              <a:ext uri="{FF2B5EF4-FFF2-40B4-BE49-F238E27FC236}">
                <a16:creationId xmlns:a16="http://schemas.microsoft.com/office/drawing/2014/main" id="{C48E1090-6CF0-D6FE-945D-3422D9483AB3}"/>
              </a:ext>
            </a:extLst>
          </p:cNvPr>
          <p:cNvSpPr>
            <a:spLocks noGrp="1"/>
          </p:cNvSpPr>
          <p:nvPr>
            <p:ph idx="1"/>
          </p:nvPr>
        </p:nvSpPr>
        <p:spPr/>
        <p:txBody>
          <a:bodyPr/>
          <a:lstStyle/>
          <a:p>
            <a:r>
              <a:rPr lang="en-GB" altLang="en-US"/>
              <a:t>Voters in this election will need to provide a form of accepted photographic ID if they wish to vote in person at a polling station.</a:t>
            </a:r>
            <a:endParaRPr lang="en-US"/>
          </a:p>
          <a:p>
            <a:r>
              <a:rPr lang="en-GB"/>
              <a:t>Voters will be able to present out of date photographic ID so long as the photograph is still a good likeness.</a:t>
            </a:r>
          </a:p>
          <a:p>
            <a:r>
              <a:rPr lang="en-GB" altLang="en-US"/>
              <a:t>If a voter fails to present a form of accepted photographic ID they will not be issued with a ballot paper. </a:t>
            </a:r>
          </a:p>
          <a:p>
            <a:r>
              <a:rPr lang="en-GB" altLang="en-US"/>
              <a:t>This includes those who act as a proxy for another person. </a:t>
            </a:r>
          </a:p>
          <a:p>
            <a:endParaRPr lang="en-US"/>
          </a:p>
        </p:txBody>
      </p:sp>
    </p:spTree>
    <p:extLst>
      <p:ext uri="{BB962C8B-B14F-4D97-AF65-F5344CB8AC3E}">
        <p14:creationId xmlns:p14="http://schemas.microsoft.com/office/powerpoint/2010/main" val="2299149152"/>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D17BD-087F-9709-43B3-5146E92C0F2B}"/>
              </a:ext>
            </a:extLst>
          </p:cNvPr>
          <p:cNvSpPr>
            <a:spLocks noGrp="1"/>
          </p:cNvSpPr>
          <p:nvPr>
            <p:ph type="title"/>
          </p:nvPr>
        </p:nvSpPr>
        <p:spPr/>
        <p:txBody>
          <a:bodyPr/>
          <a:lstStyle/>
          <a:p>
            <a:r>
              <a:rPr lang="en-GB" altLang="en-US"/>
              <a:t>Accepted forms of Voter ID</a:t>
            </a:r>
            <a:endParaRPr lang="en-US"/>
          </a:p>
        </p:txBody>
      </p:sp>
      <p:sp>
        <p:nvSpPr>
          <p:cNvPr id="3" name="Content Placeholder 2">
            <a:extLst>
              <a:ext uri="{FF2B5EF4-FFF2-40B4-BE49-F238E27FC236}">
                <a16:creationId xmlns:a16="http://schemas.microsoft.com/office/drawing/2014/main" id="{C9A658CA-34C9-8994-3042-CA658CE00C69}"/>
              </a:ext>
            </a:extLst>
          </p:cNvPr>
          <p:cNvSpPr>
            <a:spLocks noGrp="1"/>
          </p:cNvSpPr>
          <p:nvPr>
            <p:ph idx="1"/>
          </p:nvPr>
        </p:nvSpPr>
        <p:spPr/>
        <p:txBody>
          <a:bodyPr/>
          <a:lstStyle/>
          <a:p>
            <a:r>
              <a:rPr lang="en-GB" altLang="en-US" sz="2000"/>
              <a:t>Voters should be encouraged to check whether they have one of the forms of accepted photographic ID well in advance of the election</a:t>
            </a:r>
          </a:p>
          <a:p>
            <a:r>
              <a:rPr lang="en-GB" altLang="en-US" sz="2000"/>
              <a:t>If a voter does not have an accepted form of photographic ID, they can apply for a Voter Authority Certificate either online </a:t>
            </a:r>
            <a:r>
              <a:rPr lang="en-US" sz="2000">
                <a:hlinkClick r:id="rId3"/>
              </a:rPr>
              <a:t>https://www.gov.uk/apply-for-photo-id-voter-authority-certificate</a:t>
            </a:r>
            <a:r>
              <a:rPr lang="en-US" sz="2000"/>
              <a:t> </a:t>
            </a:r>
            <a:r>
              <a:rPr lang="en-GB" altLang="en-US" sz="2000"/>
              <a:t>or using a paper application form. </a:t>
            </a:r>
          </a:p>
          <a:p>
            <a:r>
              <a:rPr lang="en-GB" altLang="en-US" sz="2000"/>
              <a:t>Electors who are registered anonymously must have an Elector’s Document to vote in person</a:t>
            </a:r>
          </a:p>
          <a:p>
            <a:r>
              <a:rPr lang="en-GB" altLang="en-US" sz="2000"/>
              <a:t>Any applications must be received by the ERO by 5pm on the 6th working day before poll. </a:t>
            </a:r>
          </a:p>
          <a:p>
            <a:endParaRPr lang="en-US"/>
          </a:p>
        </p:txBody>
      </p:sp>
    </p:spTree>
    <p:extLst>
      <p:ext uri="{BB962C8B-B14F-4D97-AF65-F5344CB8AC3E}">
        <p14:creationId xmlns:p14="http://schemas.microsoft.com/office/powerpoint/2010/main" val="1963930618"/>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B25EB-7F92-FF34-1657-AD8095F803BC}"/>
              </a:ext>
            </a:extLst>
          </p:cNvPr>
          <p:cNvSpPr>
            <a:spLocks noGrp="1"/>
          </p:cNvSpPr>
          <p:nvPr>
            <p:ph type="title"/>
          </p:nvPr>
        </p:nvSpPr>
        <p:spPr/>
        <p:txBody>
          <a:bodyPr/>
          <a:lstStyle/>
          <a:p>
            <a:r>
              <a:rPr lang="en-GB" altLang="en-US"/>
              <a:t>Accepted forms of Voter ID (1)</a:t>
            </a:r>
            <a:endParaRPr lang="en-US"/>
          </a:p>
        </p:txBody>
      </p:sp>
      <p:sp>
        <p:nvSpPr>
          <p:cNvPr id="6" name="Content Placeholder 1">
            <a:extLst>
              <a:ext uri="{FF2B5EF4-FFF2-40B4-BE49-F238E27FC236}">
                <a16:creationId xmlns:a16="http://schemas.microsoft.com/office/drawing/2014/main" id="{3496CB43-0E76-0364-ECCD-544EE2FC31ED}"/>
              </a:ext>
            </a:extLst>
          </p:cNvPr>
          <p:cNvSpPr>
            <a:spLocks noGrp="1" noChangeArrowheads="1"/>
          </p:cNvSpPr>
          <p:nvPr>
            <p:ph sz="half" idx="1"/>
          </p:nvPr>
        </p:nvSpPr>
        <p:spPr>
          <a:xfrm>
            <a:off x="3006969" y="1828800"/>
            <a:ext cx="2895600" cy="4267200"/>
          </a:xfrm>
        </p:spPr>
        <p:txBody>
          <a:bodyPr/>
          <a:lstStyle/>
          <a:p>
            <a:pPr marL="0" indent="0">
              <a:buNone/>
            </a:pPr>
            <a:r>
              <a:rPr lang="en-GB" altLang="en-US" sz="2400" b="1"/>
              <a:t>International travel </a:t>
            </a:r>
            <a:endParaRPr lang="en-GB" altLang="en-US" sz="2400"/>
          </a:p>
          <a:p>
            <a:r>
              <a:rPr lang="en-GB" altLang="en-US" sz="1600"/>
              <a:t>Passport issued by the UK, any of the Channel Islands, the Isle of Man or a British Overseas Territory</a:t>
            </a:r>
          </a:p>
          <a:p>
            <a:r>
              <a:rPr lang="en-GB" altLang="en-US" sz="1600"/>
              <a:t>Passport or passport card issued by an EEA state or a country whose citizens are Commonwealth citizens</a:t>
            </a:r>
          </a:p>
        </p:txBody>
      </p:sp>
      <p:sp>
        <p:nvSpPr>
          <p:cNvPr id="7" name="Content Placeholder 2">
            <a:extLst>
              <a:ext uri="{FF2B5EF4-FFF2-40B4-BE49-F238E27FC236}">
                <a16:creationId xmlns:a16="http://schemas.microsoft.com/office/drawing/2014/main" id="{EA1E1039-1D73-BBC2-328E-8991810E83C9}"/>
              </a:ext>
            </a:extLst>
          </p:cNvPr>
          <p:cNvSpPr txBox="1">
            <a:spLocks noChangeArrowheads="1"/>
          </p:cNvSpPr>
          <p:nvPr/>
        </p:nvSpPr>
        <p:spPr>
          <a:xfrm>
            <a:off x="6012350" y="1828800"/>
            <a:ext cx="3124200" cy="4267200"/>
          </a:xfrm>
          <a:prstGeom prst="rect">
            <a:avLst/>
          </a:prstGeom>
        </p:spPr>
        <p:txBody>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0" indent="0">
              <a:buFontTx/>
              <a:buNone/>
            </a:pPr>
            <a:r>
              <a:rPr lang="en-GB" altLang="en-US" b="1" kern="0"/>
              <a:t>Driving and Parking</a:t>
            </a:r>
            <a:endParaRPr lang="en-GB" altLang="en-US" kern="0"/>
          </a:p>
          <a:p>
            <a:r>
              <a:rPr lang="en-GB" altLang="en-US" sz="1600" kern="0"/>
              <a:t>Driving licence (issued by the UK, any of the Channel Islands, the Isle of Man, or an EEA state)</a:t>
            </a:r>
          </a:p>
          <a:p>
            <a:r>
              <a:rPr lang="en-GB" altLang="en-US" sz="1600" kern="0"/>
              <a:t>A Blue Badge</a:t>
            </a:r>
          </a:p>
          <a:p>
            <a:endParaRPr lang="en-GB" altLang="en-US" kern="0"/>
          </a:p>
        </p:txBody>
      </p:sp>
    </p:spTree>
    <p:extLst>
      <p:ext uri="{BB962C8B-B14F-4D97-AF65-F5344CB8AC3E}">
        <p14:creationId xmlns:p14="http://schemas.microsoft.com/office/powerpoint/2010/main" val="2462104686"/>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19CA7-A247-2F80-6CBA-83ED954F3A9A}"/>
              </a:ext>
            </a:extLst>
          </p:cNvPr>
          <p:cNvSpPr>
            <a:spLocks noGrp="1"/>
          </p:cNvSpPr>
          <p:nvPr>
            <p:ph type="title"/>
          </p:nvPr>
        </p:nvSpPr>
        <p:spPr>
          <a:xfrm>
            <a:off x="380999" y="1828800"/>
            <a:ext cx="2500993" cy="4267200"/>
          </a:xfrm>
        </p:spPr>
        <p:txBody>
          <a:bodyPr/>
          <a:lstStyle/>
          <a:p>
            <a:r>
              <a:rPr lang="en-GB" altLang="en-US"/>
              <a:t>Accepted forms of Voter ID (2)</a:t>
            </a:r>
            <a:endParaRPr lang="en-US"/>
          </a:p>
        </p:txBody>
      </p:sp>
      <p:sp>
        <p:nvSpPr>
          <p:cNvPr id="4" name="Content Placeholder 1">
            <a:extLst>
              <a:ext uri="{FF2B5EF4-FFF2-40B4-BE49-F238E27FC236}">
                <a16:creationId xmlns:a16="http://schemas.microsoft.com/office/drawing/2014/main" id="{52365807-C2D7-D4EE-3217-8F32BEEB4C3A}"/>
              </a:ext>
            </a:extLst>
          </p:cNvPr>
          <p:cNvSpPr>
            <a:spLocks noGrp="1" noChangeArrowheads="1"/>
          </p:cNvSpPr>
          <p:nvPr>
            <p:ph sz="half" idx="1"/>
          </p:nvPr>
        </p:nvSpPr>
        <p:spPr>
          <a:xfrm>
            <a:off x="3069010" y="934228"/>
            <a:ext cx="2895600" cy="4267200"/>
          </a:xfrm>
        </p:spPr>
        <p:txBody>
          <a:bodyPr/>
          <a:lstStyle/>
          <a:p>
            <a:pPr marL="0" indent="0">
              <a:buNone/>
            </a:pPr>
            <a:r>
              <a:rPr lang="en-GB" altLang="en-US" sz="2400" b="1" dirty="0"/>
              <a:t>Local travel</a:t>
            </a:r>
          </a:p>
          <a:p>
            <a:pPr marL="0" indent="0">
              <a:buNone/>
            </a:pPr>
            <a:endParaRPr lang="en-GB" altLang="en-US" sz="800" dirty="0"/>
          </a:p>
          <a:p>
            <a:r>
              <a:rPr lang="en-GB" sz="1600" dirty="0"/>
              <a:t>Older Person’s bus pass funded by the UK government</a:t>
            </a:r>
            <a:endParaRPr lang="en-US" sz="1600" dirty="0"/>
          </a:p>
          <a:p>
            <a:r>
              <a:rPr lang="en-GB" sz="1600" dirty="0"/>
              <a:t>Disabled Person’s bus pass funded by the UK government</a:t>
            </a:r>
            <a:endParaRPr lang="en-US" sz="1600" dirty="0"/>
          </a:p>
          <a:p>
            <a:r>
              <a:rPr lang="en-GB" sz="1600" dirty="0"/>
              <a:t>Oyster 60+ Card funded by the UK government</a:t>
            </a:r>
            <a:endParaRPr lang="en-US" sz="1600" dirty="0"/>
          </a:p>
          <a:p>
            <a:r>
              <a:rPr lang="en-GB" sz="1600" dirty="0"/>
              <a:t>Freedom pass</a:t>
            </a:r>
          </a:p>
          <a:p>
            <a:r>
              <a:rPr lang="en-GB" altLang="en-US" sz="1600" dirty="0"/>
              <a:t>National Entitlement card issued by a local authority in Scotland </a:t>
            </a:r>
          </a:p>
        </p:txBody>
      </p:sp>
      <p:sp>
        <p:nvSpPr>
          <p:cNvPr id="5" name="Content Placeholder 2">
            <a:extLst>
              <a:ext uri="{FF2B5EF4-FFF2-40B4-BE49-F238E27FC236}">
                <a16:creationId xmlns:a16="http://schemas.microsoft.com/office/drawing/2014/main" id="{C5894B0C-7226-855D-9899-D06AFB303F78}"/>
              </a:ext>
            </a:extLst>
          </p:cNvPr>
          <p:cNvSpPr txBox="1">
            <a:spLocks noChangeArrowheads="1"/>
          </p:cNvSpPr>
          <p:nvPr/>
        </p:nvSpPr>
        <p:spPr>
          <a:xfrm>
            <a:off x="6036129" y="1428750"/>
            <a:ext cx="2895600" cy="4267200"/>
          </a:xfrm>
          <a:prstGeom prst="rect">
            <a:avLst/>
          </a:prstGeom>
        </p:spPr>
        <p:txBody>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r>
              <a:rPr lang="en-GB" sz="1600"/>
              <a:t>60 and Over Welsh Concessionary Travel Card</a:t>
            </a:r>
            <a:endParaRPr lang="en-GB" altLang="en-US" sz="1600" kern="0"/>
          </a:p>
          <a:p>
            <a:r>
              <a:rPr lang="en-GB" altLang="en-US" sz="1600" kern="0"/>
              <a:t>Disabled person’s Welsh Concessionary Travel Card</a:t>
            </a:r>
          </a:p>
          <a:p>
            <a:r>
              <a:rPr lang="en-GB" altLang="en-US" sz="1600" kern="0"/>
              <a:t>Senior </a:t>
            </a:r>
            <a:r>
              <a:rPr lang="en-GB" altLang="en-US" sz="1600" kern="0" err="1"/>
              <a:t>SmartPass</a:t>
            </a:r>
            <a:r>
              <a:rPr lang="en-GB" altLang="en-US" sz="1600" kern="0"/>
              <a:t> issued in NI</a:t>
            </a:r>
          </a:p>
          <a:p>
            <a:r>
              <a:rPr lang="en-GB" altLang="en-US" sz="1600" kern="0"/>
              <a:t>Registered Blind </a:t>
            </a:r>
            <a:r>
              <a:rPr lang="en-GB" altLang="en-US" sz="1600" kern="0" err="1"/>
              <a:t>SmartPass</a:t>
            </a:r>
            <a:r>
              <a:rPr lang="en-GB" altLang="en-US" sz="1600" kern="0"/>
              <a:t> or Blind Person’s </a:t>
            </a:r>
            <a:r>
              <a:rPr lang="en-GB" altLang="en-US" sz="1600" kern="0" err="1"/>
              <a:t>SmartPass</a:t>
            </a:r>
            <a:r>
              <a:rPr lang="en-GB" altLang="en-US" sz="1600" kern="0"/>
              <a:t> issued in NI</a:t>
            </a:r>
          </a:p>
          <a:p>
            <a:r>
              <a:rPr lang="en-GB" altLang="en-US" sz="1600" kern="0"/>
              <a:t>War Disablement </a:t>
            </a:r>
            <a:r>
              <a:rPr lang="en-GB" altLang="en-US" sz="1600" kern="0" err="1"/>
              <a:t>SmartPass</a:t>
            </a:r>
            <a:r>
              <a:rPr lang="en-GB" altLang="en-US" sz="1600" kern="0"/>
              <a:t> issued in NI</a:t>
            </a:r>
          </a:p>
          <a:p>
            <a:r>
              <a:rPr lang="en-GB" altLang="en-US" sz="1600" kern="0"/>
              <a:t>60+ </a:t>
            </a:r>
            <a:r>
              <a:rPr lang="en-GB" altLang="en-US" sz="1600" kern="0" err="1"/>
              <a:t>SmartPass</a:t>
            </a:r>
            <a:r>
              <a:rPr lang="en-GB" altLang="en-US" sz="1600" kern="0"/>
              <a:t> issued in NI</a:t>
            </a:r>
          </a:p>
          <a:p>
            <a:r>
              <a:rPr lang="en-GB" altLang="en-US" sz="1600" kern="0"/>
              <a:t>Half Fare </a:t>
            </a:r>
            <a:r>
              <a:rPr lang="en-GB" altLang="en-US" sz="1600" kern="0" err="1"/>
              <a:t>SmartPass</a:t>
            </a:r>
            <a:r>
              <a:rPr lang="en-GB" altLang="en-US" sz="1600" kern="0"/>
              <a:t> issued in NI</a:t>
            </a:r>
          </a:p>
        </p:txBody>
      </p:sp>
    </p:spTree>
    <p:extLst>
      <p:ext uri="{BB962C8B-B14F-4D97-AF65-F5344CB8AC3E}">
        <p14:creationId xmlns:p14="http://schemas.microsoft.com/office/powerpoint/2010/main" val="1045900831"/>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3A6F8-0505-F3C4-AB81-8FA30D814DA1}"/>
              </a:ext>
            </a:extLst>
          </p:cNvPr>
          <p:cNvSpPr>
            <a:spLocks noGrp="1"/>
          </p:cNvSpPr>
          <p:nvPr>
            <p:ph type="title"/>
          </p:nvPr>
        </p:nvSpPr>
        <p:spPr/>
        <p:txBody>
          <a:bodyPr/>
          <a:lstStyle/>
          <a:p>
            <a:r>
              <a:rPr lang="en-GB" altLang="en-US"/>
              <a:t>Accepted forms of Voter ID (3)</a:t>
            </a:r>
            <a:endParaRPr lang="en-US"/>
          </a:p>
        </p:txBody>
      </p:sp>
      <p:sp>
        <p:nvSpPr>
          <p:cNvPr id="4" name="Content Placeholder 1">
            <a:extLst>
              <a:ext uri="{FF2B5EF4-FFF2-40B4-BE49-F238E27FC236}">
                <a16:creationId xmlns:a16="http://schemas.microsoft.com/office/drawing/2014/main" id="{716A19D1-7483-CE30-4689-3C35F2A9537F}"/>
              </a:ext>
            </a:extLst>
          </p:cNvPr>
          <p:cNvSpPr>
            <a:spLocks noGrp="1" noChangeArrowheads="1"/>
          </p:cNvSpPr>
          <p:nvPr>
            <p:ph sz="half" idx="1"/>
          </p:nvPr>
        </p:nvSpPr>
        <p:spPr>
          <a:xfrm>
            <a:off x="3010694" y="1687398"/>
            <a:ext cx="2895600" cy="4267200"/>
          </a:xfrm>
        </p:spPr>
        <p:txBody>
          <a:bodyPr/>
          <a:lstStyle/>
          <a:p>
            <a:pPr marL="0" indent="0">
              <a:buNone/>
            </a:pPr>
            <a:r>
              <a:rPr lang="en-GB" altLang="en-US" sz="2200" b="1"/>
              <a:t>Proof of age</a:t>
            </a:r>
          </a:p>
          <a:p>
            <a:pPr marL="0" indent="0">
              <a:buNone/>
            </a:pPr>
            <a:endParaRPr lang="en-GB" altLang="en-US" sz="800"/>
          </a:p>
          <a:p>
            <a:r>
              <a:rPr lang="en-GB" altLang="en-US" sz="2000"/>
              <a:t>Identity card bearing the Proof of Age Standards Scheme hologram (a PASS card)</a:t>
            </a:r>
          </a:p>
          <a:p>
            <a:pPr marL="0" indent="0">
              <a:buNone/>
            </a:pPr>
            <a:r>
              <a:rPr lang="en-GB" altLang="en-US" sz="2200" b="1"/>
              <a:t>Other Government issued documents</a:t>
            </a:r>
          </a:p>
          <a:p>
            <a:pPr marL="0" indent="0">
              <a:buNone/>
            </a:pPr>
            <a:endParaRPr lang="en-GB" altLang="en-US" sz="800"/>
          </a:p>
          <a:p>
            <a:r>
              <a:rPr lang="en-GB" altLang="en-US" sz="2000"/>
              <a:t>Biometric immigration document</a:t>
            </a:r>
          </a:p>
          <a:p>
            <a:r>
              <a:rPr lang="en-GB" altLang="en-US" sz="2000" kern="0"/>
              <a:t>Ministry of Defence Form 90 (Defence Identify Card)</a:t>
            </a:r>
          </a:p>
          <a:p>
            <a:pPr marL="0" indent="0">
              <a:buNone/>
            </a:pPr>
            <a:endParaRPr lang="en-GB" altLang="en-US" sz="2000"/>
          </a:p>
          <a:p>
            <a:pPr marL="0" indent="0">
              <a:buNone/>
            </a:pPr>
            <a:endParaRPr lang="en-GB" altLang="en-US" sz="2200"/>
          </a:p>
          <a:p>
            <a:pPr marL="0" indent="0">
              <a:buNone/>
            </a:pPr>
            <a:endParaRPr lang="en-GB" altLang="en-US" sz="2200"/>
          </a:p>
        </p:txBody>
      </p:sp>
      <p:sp>
        <p:nvSpPr>
          <p:cNvPr id="5" name="Content Placeholder 2">
            <a:extLst>
              <a:ext uri="{FF2B5EF4-FFF2-40B4-BE49-F238E27FC236}">
                <a16:creationId xmlns:a16="http://schemas.microsoft.com/office/drawing/2014/main" id="{678AD8B9-E3D7-CC25-E347-F2F4C26C6EB0}"/>
              </a:ext>
            </a:extLst>
          </p:cNvPr>
          <p:cNvSpPr txBox="1">
            <a:spLocks noChangeArrowheads="1"/>
          </p:cNvSpPr>
          <p:nvPr/>
        </p:nvSpPr>
        <p:spPr>
          <a:xfrm>
            <a:off x="5769204" y="1687398"/>
            <a:ext cx="3146196" cy="4267200"/>
          </a:xfrm>
          <a:prstGeom prst="rect">
            <a:avLst/>
          </a:prstGeom>
        </p:spPr>
        <p:txBody>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r>
              <a:rPr lang="en-GB" altLang="en-US" sz="2000"/>
              <a:t>Ministry of Defence Form 100 (HM Armed Forces Veteran Card)</a:t>
            </a:r>
          </a:p>
          <a:p>
            <a:r>
              <a:rPr lang="en-GB" altLang="en-US" sz="2000" kern="0"/>
              <a:t>Nationality identity card issued by an EEA state</a:t>
            </a:r>
          </a:p>
          <a:p>
            <a:r>
              <a:rPr lang="en-GB" altLang="en-US" sz="2000" kern="0"/>
              <a:t>Electoral Identity Card issued in Northern Ireland</a:t>
            </a:r>
          </a:p>
          <a:p>
            <a:r>
              <a:rPr lang="en-GB" altLang="en-US" sz="2000" kern="0"/>
              <a:t>Voter Authority Certificate</a:t>
            </a:r>
          </a:p>
          <a:p>
            <a:r>
              <a:rPr lang="en-GB" altLang="en-US" sz="2000" kern="0"/>
              <a:t>Anonymous Elector’s Document</a:t>
            </a:r>
          </a:p>
        </p:txBody>
      </p:sp>
    </p:spTree>
    <p:extLst>
      <p:ext uri="{BB962C8B-B14F-4D97-AF65-F5344CB8AC3E}">
        <p14:creationId xmlns:p14="http://schemas.microsoft.com/office/powerpoint/2010/main" val="547064635"/>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a:extLst>
              <a:ext uri="{FF2B5EF4-FFF2-40B4-BE49-F238E27FC236}">
                <a16:creationId xmlns:a16="http://schemas.microsoft.com/office/drawing/2014/main" id="{B37F61B7-27B8-6C45-92D7-B043AAFCC3B8}"/>
              </a:ext>
            </a:extLst>
          </p:cNvPr>
          <p:cNvSpPr>
            <a:spLocks noGrp="1"/>
          </p:cNvSpPr>
          <p:nvPr>
            <p:ph type="title"/>
          </p:nvPr>
        </p:nvSpPr>
        <p:spPr/>
        <p:txBody>
          <a:bodyPr/>
          <a:lstStyle/>
          <a:p>
            <a:r>
              <a:rPr lang="en-GB" altLang="en-US"/>
              <a:t>Campaigning dos and don’ts</a:t>
            </a:r>
          </a:p>
        </p:txBody>
      </p:sp>
      <p:sp>
        <p:nvSpPr>
          <p:cNvPr id="68611" name="Content Placeholder 2">
            <a:extLst>
              <a:ext uri="{FF2B5EF4-FFF2-40B4-BE49-F238E27FC236}">
                <a16:creationId xmlns:a16="http://schemas.microsoft.com/office/drawing/2014/main" id="{1154F523-CE5D-174A-EA40-ACF705C91027}"/>
              </a:ext>
            </a:extLst>
          </p:cNvPr>
          <p:cNvSpPr>
            <a:spLocks noGrp="1"/>
          </p:cNvSpPr>
          <p:nvPr>
            <p:ph idx="1"/>
          </p:nvPr>
        </p:nvSpPr>
        <p:spPr>
          <a:xfrm>
            <a:off x="2960137" y="1525555"/>
            <a:ext cx="5943600" cy="4267200"/>
          </a:xfrm>
        </p:spPr>
        <p:txBody>
          <a:bodyPr/>
          <a:lstStyle/>
          <a:p>
            <a:r>
              <a:rPr lang="en-GB" altLang="en-US" dirty="0"/>
              <a:t>Do use imprints on all your campaign material, including websites. </a:t>
            </a:r>
          </a:p>
          <a:p>
            <a:r>
              <a:rPr lang="en-GB" altLang="en-US" dirty="0"/>
              <a:t>Do comply with planning rules relating to advertising hoardings and large banners.</a:t>
            </a:r>
          </a:p>
          <a:p>
            <a:r>
              <a:rPr lang="en-GB" altLang="en-US" dirty="0"/>
              <a:t>Do make sure outdoor posters are removed 2 weeks after the election.</a:t>
            </a:r>
          </a:p>
          <a:p>
            <a:r>
              <a:rPr lang="en-GB" altLang="en-US" dirty="0"/>
              <a:t>Do not produce material that looks like a poll card.</a:t>
            </a:r>
          </a:p>
          <a:p>
            <a:r>
              <a:rPr lang="en-GB" altLang="en-US" dirty="0"/>
              <a:t>Do not pay people to display your adverts (unless they display adverts as part of their normal business).</a:t>
            </a:r>
          </a:p>
          <a:p>
            <a:r>
              <a:rPr lang="en-GB" dirty="0"/>
              <a:t>Do not handle any postal voting documents you are not entitled to</a:t>
            </a:r>
            <a:endParaRPr lang="en-GB" altLang="en-US" dirty="0"/>
          </a:p>
          <a:p>
            <a:endParaRPr lang="en-GB" altLang="en-US" dirty="0"/>
          </a:p>
          <a:p>
            <a:endParaRPr lang="en-GB" altLang="en-US" dirty="0"/>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232A23EC-D495-7A38-5252-38DED5FDB5DE}"/>
              </a:ext>
            </a:extLst>
          </p:cNvPr>
          <p:cNvSpPr>
            <a:spLocks noGrp="1" noChangeArrowheads="1"/>
          </p:cNvSpPr>
          <p:nvPr>
            <p:ph type="title"/>
          </p:nvPr>
        </p:nvSpPr>
        <p:spPr/>
        <p:txBody>
          <a:bodyPr/>
          <a:lstStyle/>
          <a:p>
            <a:pPr eaLnBrk="1" hangingPunct="1"/>
            <a:r>
              <a:rPr lang="en-GB" altLang="en-US"/>
              <a:t>Code of conduct for campaigners</a:t>
            </a:r>
          </a:p>
        </p:txBody>
      </p:sp>
      <p:sp>
        <p:nvSpPr>
          <p:cNvPr id="17411" name="Rectangle 3">
            <a:extLst>
              <a:ext uri="{FF2B5EF4-FFF2-40B4-BE49-F238E27FC236}">
                <a16:creationId xmlns:a16="http://schemas.microsoft.com/office/drawing/2014/main" id="{FB03E88C-9135-E60F-FD99-CAB3F9D130C6}"/>
              </a:ext>
            </a:extLst>
          </p:cNvPr>
          <p:cNvSpPr>
            <a:spLocks noGrp="1" noChangeArrowheads="1"/>
          </p:cNvSpPr>
          <p:nvPr>
            <p:ph type="body" idx="1"/>
          </p:nvPr>
        </p:nvSpPr>
        <p:spPr>
          <a:xfrm>
            <a:off x="2971800" y="1828800"/>
            <a:ext cx="5943600" cy="4533900"/>
          </a:xfrm>
        </p:spPr>
        <p:txBody>
          <a:bodyPr>
            <a:normAutofit lnSpcReduction="10000"/>
          </a:bodyPr>
          <a:lstStyle/>
          <a:p>
            <a:pPr>
              <a:defRPr/>
            </a:pPr>
            <a:r>
              <a:rPr lang="en-GB" sz="1700" dirty="0"/>
              <a:t>Campaigners are an essential element of a healthy democracy, but their activities should not bring into question the integrity of the electoral process. </a:t>
            </a:r>
            <a:endParaRPr lang="en-GB" sz="1700" dirty="0">
              <a:solidFill>
                <a:srgbClr val="003366"/>
              </a:solidFill>
              <a:cs typeface="Arial"/>
            </a:endParaRPr>
          </a:p>
          <a:p>
            <a:pPr>
              <a:defRPr/>
            </a:pPr>
            <a:r>
              <a:rPr lang="en-GB" sz="1700" dirty="0">
                <a:solidFill>
                  <a:schemeClr val="tx2"/>
                </a:solidFill>
              </a:rPr>
              <a:t>Electoral registration and absent vote applications</a:t>
            </a:r>
            <a:r>
              <a:rPr lang="en-GB" sz="1700" dirty="0"/>
              <a:t>:</a:t>
            </a:r>
            <a:endParaRPr lang="en-US" sz="1700" dirty="0"/>
          </a:p>
          <a:p>
            <a:pPr lvl="1">
              <a:defRPr/>
            </a:pPr>
            <a:r>
              <a:rPr lang="en-GB" sz="1500" dirty="0"/>
              <a:t>Ensure forms fully confirm to the requirements of electoral law</a:t>
            </a:r>
            <a:endParaRPr lang="en-US" sz="1500" dirty="0">
              <a:cs typeface="Arial"/>
            </a:endParaRPr>
          </a:p>
          <a:p>
            <a:pPr lvl="1">
              <a:defRPr/>
            </a:pPr>
            <a:r>
              <a:rPr lang="en-GB" sz="1500" dirty="0"/>
              <a:t>Ensure electors are aware they can apply to register or for an absent vote online</a:t>
            </a:r>
            <a:endParaRPr lang="en-US" sz="1500" dirty="0"/>
          </a:p>
          <a:p>
            <a:pPr lvl="1">
              <a:defRPr/>
            </a:pPr>
            <a:r>
              <a:rPr lang="en-GB" sz="1500" dirty="0"/>
              <a:t>Include the EROs address for the return of any paper forms</a:t>
            </a:r>
            <a:endParaRPr lang="en-US" sz="1500" dirty="0">
              <a:cs typeface="Arial"/>
            </a:endParaRPr>
          </a:p>
          <a:p>
            <a:pPr lvl="1">
              <a:defRPr/>
            </a:pPr>
            <a:r>
              <a:rPr lang="en-GB" sz="1500" dirty="0"/>
              <a:t>Ensure unaltered applications are sent to ERO within </a:t>
            </a:r>
            <a:r>
              <a:rPr lang="en-GB" sz="1500" b="1" dirty="0">
                <a:solidFill>
                  <a:schemeClr val="accent2">
                    <a:lumMod val="75000"/>
                  </a:schemeClr>
                </a:solidFill>
              </a:rPr>
              <a:t>two working days</a:t>
            </a:r>
            <a:endParaRPr lang="en-GB" sz="1500" dirty="0">
              <a:solidFill>
                <a:schemeClr val="accent2">
                  <a:lumMod val="75000"/>
                </a:schemeClr>
              </a:solidFill>
              <a:cs typeface="Arial"/>
            </a:endParaRPr>
          </a:p>
          <a:p>
            <a:pPr lvl="1">
              <a:defRPr/>
            </a:pPr>
            <a:r>
              <a:rPr lang="en-GB" sz="1500" dirty="0"/>
              <a:t>Make sure electors understand implications of applying for an absent vote</a:t>
            </a:r>
            <a:endParaRPr lang="en-US" sz="1500" dirty="0">
              <a:cs typeface="Arial"/>
            </a:endParaRPr>
          </a:p>
          <a:p>
            <a:pPr lvl="1">
              <a:defRPr/>
            </a:pPr>
            <a:r>
              <a:rPr lang="en-GB" sz="1500" dirty="0"/>
              <a:t>Do not encourage postal ballot pack redirection</a:t>
            </a:r>
            <a:endParaRPr lang="en-US" sz="1500" dirty="0">
              <a:cs typeface="Arial"/>
            </a:endParaRPr>
          </a:p>
          <a:p>
            <a:pPr lvl="1">
              <a:defRPr/>
            </a:pPr>
            <a:r>
              <a:rPr lang="en-GB" sz="1500" dirty="0"/>
              <a:t>Do not encourage electors to appoint a campaigner as proxy</a:t>
            </a:r>
            <a:endParaRPr lang="en-US" sz="1500" dirty="0"/>
          </a:p>
          <a:p>
            <a:pPr>
              <a:buFont typeface="Arial,Sans-Serif"/>
              <a:buChar char="•"/>
              <a:defRPr/>
            </a:pPr>
            <a:r>
              <a:rPr lang="en-GB" sz="1700" dirty="0">
                <a:solidFill>
                  <a:srgbClr val="0094C6"/>
                </a:solidFill>
              </a:rPr>
              <a:t>Voter Authority Certificate applications:</a:t>
            </a:r>
            <a:endParaRPr lang="en-US" sz="1700" dirty="0">
              <a:solidFill>
                <a:srgbClr val="0094C6"/>
              </a:solidFill>
            </a:endParaRPr>
          </a:p>
          <a:p>
            <a:pPr lvl="1">
              <a:buFont typeface="Arial,Sans-Serif"/>
              <a:buChar char="•"/>
              <a:defRPr/>
            </a:pPr>
            <a:r>
              <a:rPr lang="en-GB" sz="1500" dirty="0"/>
              <a:t>Should not handle paper based Voter Authority Certificate applications and should encourage electors to send them directly to the ERO</a:t>
            </a:r>
            <a:endParaRPr lang="en-GB" dirty="0"/>
          </a:p>
          <a:p>
            <a:pPr lvl="1">
              <a:defRPr/>
            </a:pPr>
            <a:endParaRPr lang="en-GB" sz="1600" dirty="0"/>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53464AF0-297F-F77A-4931-C77EA14C030A}"/>
              </a:ext>
            </a:extLst>
          </p:cNvPr>
          <p:cNvSpPr>
            <a:spLocks noGrp="1" noChangeArrowheads="1"/>
          </p:cNvSpPr>
          <p:nvPr>
            <p:ph type="title"/>
          </p:nvPr>
        </p:nvSpPr>
        <p:spPr/>
        <p:txBody>
          <a:bodyPr/>
          <a:lstStyle/>
          <a:p>
            <a:pPr eaLnBrk="1" hangingPunct="1"/>
            <a:r>
              <a:rPr lang="en-GB" altLang="en-US"/>
              <a:t>Code of conduct for campaigners (cont.)</a:t>
            </a:r>
          </a:p>
        </p:txBody>
      </p:sp>
      <p:sp>
        <p:nvSpPr>
          <p:cNvPr id="27651" name="Rectangle 3">
            <a:extLst>
              <a:ext uri="{FF2B5EF4-FFF2-40B4-BE49-F238E27FC236}">
                <a16:creationId xmlns:a16="http://schemas.microsoft.com/office/drawing/2014/main" id="{035178E4-C4CA-EB5D-A2AE-08F2403E5959}"/>
              </a:ext>
            </a:extLst>
          </p:cNvPr>
          <p:cNvSpPr>
            <a:spLocks noGrp="1" noChangeArrowheads="1"/>
          </p:cNvSpPr>
          <p:nvPr>
            <p:ph type="body" idx="1"/>
          </p:nvPr>
        </p:nvSpPr>
        <p:spPr>
          <a:xfrm>
            <a:off x="2971800" y="1828800"/>
            <a:ext cx="5943600" cy="4533900"/>
          </a:xfrm>
        </p:spPr>
        <p:txBody>
          <a:bodyPr/>
          <a:lstStyle/>
          <a:p>
            <a:pPr>
              <a:defRPr/>
            </a:pPr>
            <a:r>
              <a:rPr lang="en-GB" altLang="en-US" sz="2000" dirty="0">
                <a:solidFill>
                  <a:schemeClr val="tx2"/>
                </a:solidFill>
              </a:rPr>
              <a:t>Postal voting documents:</a:t>
            </a:r>
          </a:p>
          <a:p>
            <a:pPr lvl="1">
              <a:defRPr/>
            </a:pPr>
            <a:r>
              <a:rPr lang="en-GB" altLang="en-US" sz="1600" dirty="0"/>
              <a:t>Never touch any of an elector's postal voting documents</a:t>
            </a:r>
            <a:endParaRPr lang="en-GB" altLang="en-US" sz="1600" dirty="0">
              <a:cs typeface="Arial"/>
            </a:endParaRPr>
          </a:p>
          <a:p>
            <a:pPr lvl="1">
              <a:defRPr/>
            </a:pPr>
            <a:r>
              <a:rPr lang="en-GB" altLang="en-US" sz="1600" dirty="0"/>
              <a:t>Never observe electors completing their postal vote</a:t>
            </a:r>
            <a:endParaRPr lang="en-GB" altLang="en-US" sz="1600" dirty="0">
              <a:cs typeface="Arial"/>
            </a:endParaRPr>
          </a:p>
          <a:p>
            <a:pPr lvl="1">
              <a:defRPr/>
            </a:pPr>
            <a:r>
              <a:rPr lang="en-GB" altLang="en-US" sz="1600" dirty="0"/>
              <a:t>Never handle or take any completed ballot paper or postal ballot pack from voters</a:t>
            </a:r>
            <a:endParaRPr lang="en-GB" altLang="en-US" sz="1600" dirty="0">
              <a:cs typeface="Arial"/>
            </a:endParaRPr>
          </a:p>
          <a:p>
            <a:pPr marL="342900" lvl="1" indent="0">
              <a:buFontTx/>
              <a:buNone/>
              <a:defRPr/>
            </a:pPr>
            <a:endParaRPr lang="en-GB" altLang="en-US" sz="1800" dirty="0"/>
          </a:p>
          <a:p>
            <a:pPr>
              <a:defRPr/>
            </a:pPr>
            <a:r>
              <a:rPr lang="en-GB" altLang="en-US" sz="2000" dirty="0">
                <a:solidFill>
                  <a:schemeClr val="tx2"/>
                </a:solidFill>
              </a:rPr>
              <a:t>Campaigning outside polling stations:</a:t>
            </a:r>
          </a:p>
          <a:p>
            <a:pPr lvl="1">
              <a:defRPr/>
            </a:pPr>
            <a:r>
              <a:rPr lang="en-GB" altLang="en-US" sz="1600" dirty="0"/>
              <a:t>You are allowed to put your messages to voters on polling day, including public spaces outside polling places</a:t>
            </a:r>
            <a:endParaRPr lang="en-GB" altLang="en-US" sz="1600" dirty="0">
              <a:cs typeface="Arial"/>
            </a:endParaRPr>
          </a:p>
          <a:p>
            <a:pPr lvl="1">
              <a:defRPr/>
            </a:pPr>
            <a:r>
              <a:rPr lang="en-GB" altLang="en-US" sz="1600" dirty="0"/>
              <a:t>Keep access to polling places and the pavements around polling places clear to allow voters to enter</a:t>
            </a:r>
            <a:endParaRPr lang="en-GB" altLang="en-US" sz="1600" dirty="0">
              <a:cs typeface="Arial"/>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1E4D5E51-5A83-C466-6250-F8184FE82861}"/>
              </a:ext>
            </a:extLst>
          </p:cNvPr>
          <p:cNvSpPr>
            <a:spLocks noGrp="1" noChangeArrowheads="1"/>
          </p:cNvSpPr>
          <p:nvPr>
            <p:ph type="title"/>
          </p:nvPr>
        </p:nvSpPr>
        <p:spPr/>
        <p:txBody>
          <a:bodyPr/>
          <a:lstStyle/>
          <a:p>
            <a:pPr eaLnBrk="1" hangingPunct="1"/>
            <a:r>
              <a:rPr lang="en-GB" altLang="en-US"/>
              <a:t>Polling day</a:t>
            </a:r>
          </a:p>
        </p:txBody>
      </p:sp>
      <p:sp>
        <p:nvSpPr>
          <p:cNvPr id="19459" name="Rectangle 3">
            <a:extLst>
              <a:ext uri="{FF2B5EF4-FFF2-40B4-BE49-F238E27FC236}">
                <a16:creationId xmlns:a16="http://schemas.microsoft.com/office/drawing/2014/main" id="{CB203258-52D5-9A24-434A-30F7B5812505}"/>
              </a:ext>
            </a:extLst>
          </p:cNvPr>
          <p:cNvSpPr>
            <a:spLocks noGrp="1" noChangeArrowheads="1"/>
          </p:cNvSpPr>
          <p:nvPr>
            <p:ph type="body" idx="1"/>
          </p:nvPr>
        </p:nvSpPr>
        <p:spPr>
          <a:xfrm>
            <a:off x="2292350" y="1839913"/>
            <a:ext cx="6623050" cy="4680157"/>
          </a:xfrm>
        </p:spPr>
        <p:txBody>
          <a:bodyPr/>
          <a:lstStyle/>
          <a:p>
            <a:pPr eaLnBrk="1" hangingPunct="1">
              <a:lnSpc>
                <a:spcPct val="90000"/>
              </a:lnSpc>
              <a:defRPr/>
            </a:pPr>
            <a:r>
              <a:rPr lang="en-GB" altLang="en-US" sz="2000"/>
              <a:t>Polling stations open from 7am to 10pm</a:t>
            </a:r>
          </a:p>
          <a:p>
            <a:pPr eaLnBrk="1" hangingPunct="1">
              <a:lnSpc>
                <a:spcPct val="90000"/>
              </a:lnSpc>
              <a:defRPr/>
            </a:pPr>
            <a:r>
              <a:rPr lang="en-GB" altLang="en-US" sz="2000"/>
              <a:t>Office open </a:t>
            </a:r>
            <a:r>
              <a:rPr lang="en-GB" altLang="en-US" sz="2000">
                <a:solidFill>
                  <a:srgbClr val="B9005C"/>
                </a:solidFill>
              </a:rPr>
              <a:t>[x]am to [x]pm </a:t>
            </a:r>
            <a:r>
              <a:rPr lang="en-GB" altLang="en-US" sz="2000"/>
              <a:t>for queries or problems relating to the administration of the election</a:t>
            </a:r>
          </a:p>
          <a:p>
            <a:pPr lvl="1" eaLnBrk="1" hangingPunct="1">
              <a:lnSpc>
                <a:spcPct val="90000"/>
              </a:lnSpc>
              <a:defRPr/>
            </a:pPr>
            <a:r>
              <a:rPr lang="en-GB" altLang="en-US" sz="2000"/>
              <a:t>for queries relating to election finance issues, contact the Electoral Commission (contact details shown later)</a:t>
            </a:r>
            <a:br>
              <a:rPr lang="en-GB" altLang="en-US" sz="2000"/>
            </a:br>
            <a:endParaRPr lang="en-GB" altLang="en-US" sz="2000">
              <a:cs typeface="Arial"/>
            </a:endParaRPr>
          </a:p>
          <a:p>
            <a:pPr eaLnBrk="1" hangingPunct="1">
              <a:lnSpc>
                <a:spcPct val="90000"/>
              </a:lnSpc>
              <a:defRPr/>
            </a:pPr>
            <a:r>
              <a:rPr lang="en-GB" sz="2000"/>
              <a:t>Voters in the polling station or in a queue outside the polling station at 10pm can apply for a ballot paper</a:t>
            </a:r>
            <a:br>
              <a:rPr lang="en-GB" sz="2000"/>
            </a:br>
            <a:endParaRPr lang="en-GB" sz="2000"/>
          </a:p>
          <a:p>
            <a:pPr eaLnBrk="1" hangingPunct="1">
              <a:lnSpc>
                <a:spcPct val="90000"/>
              </a:lnSpc>
              <a:defRPr/>
            </a:pPr>
            <a:r>
              <a:rPr lang="en-GB" sz="2000"/>
              <a:t>Voters in this election will need to present photographic ID in the polling station</a:t>
            </a:r>
            <a:br>
              <a:rPr lang="en-GB" sz="2000"/>
            </a:br>
            <a:endParaRPr lang="en-GB" sz="2000"/>
          </a:p>
          <a:p>
            <a:pPr>
              <a:lnSpc>
                <a:spcPct val="90000"/>
              </a:lnSpc>
              <a:defRPr/>
            </a:pPr>
            <a:r>
              <a:rPr lang="en-GB" sz="2000"/>
              <a:t>Voters can request to have their ID checked in private</a:t>
            </a:r>
          </a:p>
          <a:p>
            <a:pPr eaLnBrk="1" hangingPunct="1">
              <a:lnSpc>
                <a:spcPct val="90000"/>
              </a:lnSpc>
              <a:defRPr/>
            </a:pPr>
            <a:endParaRPr lang="en-GB" sz="2000">
              <a:solidFill>
                <a:srgbClr val="003366"/>
              </a:solidFill>
            </a:endParaRPr>
          </a:p>
          <a:p>
            <a:pPr eaLnBrk="1" hangingPunct="1">
              <a:lnSpc>
                <a:spcPct val="90000"/>
              </a:lnSpc>
              <a:defRPr/>
            </a:pPr>
            <a:endParaRPr lang="en-GB" altLang="en-US" sz="2000" b="1">
              <a:solidFill>
                <a:schemeClr val="tx2"/>
              </a:solidFill>
            </a:endParaRPr>
          </a:p>
          <a:p>
            <a:pPr eaLnBrk="1" hangingPunct="1">
              <a:lnSpc>
                <a:spcPct val="90000"/>
              </a:lnSpc>
              <a:buNone/>
              <a:defRPr/>
            </a:pPr>
            <a:endParaRPr lang="en-GB" altLang="en-US" sz="2000" b="1">
              <a:solidFill>
                <a:schemeClr val="tx2"/>
              </a:solidFill>
            </a:endParaRPr>
          </a:p>
        </p:txBody>
      </p:sp>
    </p:spTree>
  </p:cSld>
  <p:clrMapOvr>
    <a:masterClrMapping/>
  </p:clrMapOvr>
  <p:transition advClick="0"/>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220A12AE-3775-75E1-0FD8-CDE883353A3A}"/>
              </a:ext>
            </a:extLst>
          </p:cNvPr>
          <p:cNvSpPr>
            <a:spLocks noGrp="1" noChangeArrowheads="1"/>
          </p:cNvSpPr>
          <p:nvPr>
            <p:ph type="title"/>
          </p:nvPr>
        </p:nvSpPr>
        <p:spPr>
          <a:xfrm>
            <a:off x="263013" y="1814052"/>
            <a:ext cx="2516188" cy="4267200"/>
          </a:xfrm>
        </p:spPr>
        <p:txBody>
          <a:bodyPr/>
          <a:lstStyle/>
          <a:p>
            <a:r>
              <a:rPr lang="en-GB" altLang="en-US"/>
              <a:t>Completed postal votes handed in to polling </a:t>
            </a:r>
            <a:br>
              <a:rPr lang="en-GB" altLang="en-US"/>
            </a:br>
            <a:r>
              <a:rPr lang="en-GB" altLang="en-US"/>
              <a:t>stations</a:t>
            </a:r>
            <a:br>
              <a:rPr lang="en-GB" altLang="en-US"/>
            </a:br>
            <a:endParaRPr lang="en-GB" altLang="en-US"/>
          </a:p>
        </p:txBody>
      </p:sp>
      <p:sp>
        <p:nvSpPr>
          <p:cNvPr id="19459" name="Rectangle 3">
            <a:extLst>
              <a:ext uri="{FF2B5EF4-FFF2-40B4-BE49-F238E27FC236}">
                <a16:creationId xmlns:a16="http://schemas.microsoft.com/office/drawing/2014/main" id="{F99485A1-25FA-A42C-51D9-17659EF677BD}"/>
              </a:ext>
            </a:extLst>
          </p:cNvPr>
          <p:cNvSpPr>
            <a:spLocks noGrp="1" noChangeArrowheads="1"/>
          </p:cNvSpPr>
          <p:nvPr>
            <p:ph type="body" idx="1"/>
          </p:nvPr>
        </p:nvSpPr>
        <p:spPr>
          <a:xfrm>
            <a:off x="2332351" y="1748736"/>
            <a:ext cx="6546178" cy="4772158"/>
          </a:xfrm>
        </p:spPr>
        <p:txBody>
          <a:bodyPr/>
          <a:lstStyle/>
          <a:p>
            <a:pPr eaLnBrk="1" hangingPunct="1">
              <a:lnSpc>
                <a:spcPct val="90000"/>
              </a:lnSpc>
              <a:defRPr/>
            </a:pPr>
            <a:r>
              <a:rPr lang="en-GB" sz="1800" dirty="0"/>
              <a:t>Postal votes can be handed into polling stations within the voting area</a:t>
            </a:r>
            <a:endParaRPr lang="en-GB" sz="1800" dirty="0">
              <a:solidFill>
                <a:srgbClr val="C00000"/>
              </a:solidFill>
            </a:endParaRPr>
          </a:p>
          <a:p>
            <a:pPr>
              <a:lnSpc>
                <a:spcPct val="90000"/>
              </a:lnSpc>
              <a:defRPr/>
            </a:pPr>
            <a:r>
              <a:rPr lang="en-GB" sz="1800" dirty="0">
                <a:solidFill>
                  <a:srgbClr val="002060"/>
                </a:solidFill>
              </a:rPr>
              <a:t>Anyone returning postal votes by hand must complete a postal vote return form, otherwise the postal votes will be rejected</a:t>
            </a:r>
          </a:p>
          <a:p>
            <a:pPr eaLnBrk="1" hangingPunct="1">
              <a:lnSpc>
                <a:spcPct val="90000"/>
              </a:lnSpc>
              <a:defRPr/>
            </a:pPr>
            <a:r>
              <a:rPr lang="en-GB" sz="1800" dirty="0"/>
              <a:t>Polling station staff may assist anyone wishing to hand in postal votes to complete the relevant form </a:t>
            </a:r>
          </a:p>
          <a:p>
            <a:pPr>
              <a:lnSpc>
                <a:spcPct val="90000"/>
              </a:lnSpc>
              <a:defRPr/>
            </a:pPr>
            <a:r>
              <a:rPr lang="en-GB" sz="1800" dirty="0"/>
              <a:t>A</a:t>
            </a:r>
            <a:r>
              <a:rPr lang="en-GB" sz="1800" dirty="0">
                <a:solidFill>
                  <a:srgbClr val="002060"/>
                </a:solidFill>
              </a:rPr>
              <a:t>n individual may hand in a maximum of 6 electors’ postal votes (their own and five others) per poll </a:t>
            </a:r>
          </a:p>
          <a:p>
            <a:pPr>
              <a:lnSpc>
                <a:spcPct val="90000"/>
              </a:lnSpc>
              <a:defRPr/>
            </a:pPr>
            <a:r>
              <a:rPr lang="en-GB" sz="1800" dirty="0">
                <a:solidFill>
                  <a:srgbClr val="002060"/>
                </a:solidFill>
              </a:rPr>
              <a:t>If the individual is a campaigner they may only handle their own postal vote and those that belong to close family members or people for whom they provide care</a:t>
            </a:r>
          </a:p>
          <a:p>
            <a:pPr eaLnBrk="1" hangingPunct="1">
              <a:lnSpc>
                <a:spcPct val="90000"/>
              </a:lnSpc>
              <a:defRPr/>
            </a:pPr>
            <a:r>
              <a:rPr lang="en-GB" sz="1800" dirty="0"/>
              <a:t>Polling station staff will not be able to provide advice about whether someone is a campaigner, but they may reject postal votes if they have reasonable cause to believe an individual is a campaigner</a:t>
            </a:r>
          </a:p>
          <a:p>
            <a:pPr>
              <a:lnSpc>
                <a:spcPct val="90000"/>
              </a:lnSpc>
              <a:defRPr/>
            </a:pPr>
            <a:r>
              <a:rPr lang="en-GB" sz="1800" dirty="0"/>
              <a:t>If postal votes are handed in not in accordance with the rules, then they will be rejected</a:t>
            </a:r>
          </a:p>
          <a:p>
            <a:pPr eaLnBrk="1" hangingPunct="1">
              <a:lnSpc>
                <a:spcPct val="90000"/>
              </a:lnSpc>
              <a:defRPr/>
            </a:pPr>
            <a:endParaRPr lang="en-GB" sz="1800" dirty="0">
              <a:solidFill>
                <a:srgbClr val="003366"/>
              </a:solidFill>
            </a:endParaRPr>
          </a:p>
          <a:p>
            <a:pPr eaLnBrk="1" hangingPunct="1">
              <a:lnSpc>
                <a:spcPct val="90000"/>
              </a:lnSpc>
              <a:defRPr/>
            </a:pPr>
            <a:endParaRPr lang="en-GB" altLang="en-US" sz="2000" b="1" dirty="0">
              <a:solidFill>
                <a:schemeClr val="tx2"/>
              </a:solidFill>
            </a:endParaRPr>
          </a:p>
          <a:p>
            <a:pPr eaLnBrk="1" hangingPunct="1">
              <a:lnSpc>
                <a:spcPct val="90000"/>
              </a:lnSpc>
              <a:buFontTx/>
              <a:buNone/>
              <a:defRPr/>
            </a:pPr>
            <a:endParaRPr lang="en-GB" altLang="en-US" sz="2000" b="1" dirty="0">
              <a:solidFill>
                <a:schemeClr val="tx2"/>
              </a:solidFill>
            </a:endParaRPr>
          </a:p>
        </p:txBody>
      </p:sp>
    </p:spTree>
    <p:extLst>
      <p:ext uri="{BB962C8B-B14F-4D97-AF65-F5344CB8AC3E}">
        <p14:creationId xmlns:p14="http://schemas.microsoft.com/office/powerpoint/2010/main" val="1806235888"/>
      </p:ext>
    </p:extLst>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6">
            <a:extLst>
              <a:ext uri="{FF2B5EF4-FFF2-40B4-BE49-F238E27FC236}">
                <a16:creationId xmlns:a16="http://schemas.microsoft.com/office/drawing/2014/main" id="{C2E116E1-61A5-6E43-8A8B-81EB5EEFB3FF}"/>
              </a:ext>
            </a:extLst>
          </p:cNvPr>
          <p:cNvSpPr>
            <a:spLocks noGrp="1" noChangeArrowheads="1"/>
          </p:cNvSpPr>
          <p:nvPr>
            <p:ph type="title"/>
          </p:nvPr>
        </p:nvSpPr>
        <p:spPr/>
        <p:txBody>
          <a:bodyPr/>
          <a:lstStyle/>
          <a:p>
            <a:pPr eaLnBrk="1" hangingPunct="1"/>
            <a:r>
              <a:rPr lang="en-GB" altLang="en-US"/>
              <a:t>Election timetable (cont’d)</a:t>
            </a:r>
          </a:p>
        </p:txBody>
      </p:sp>
      <p:graphicFrame>
        <p:nvGraphicFramePr>
          <p:cNvPr id="171085" name="Group 77">
            <a:extLst>
              <a:ext uri="{FF2B5EF4-FFF2-40B4-BE49-F238E27FC236}">
                <a16:creationId xmlns:a16="http://schemas.microsoft.com/office/drawing/2014/main" id="{406E2D84-5157-9579-71C3-8BD0624BADEE}"/>
              </a:ext>
            </a:extLst>
          </p:cNvPr>
          <p:cNvGraphicFramePr>
            <a:graphicFrameLocks noGrp="1"/>
          </p:cNvGraphicFramePr>
          <p:nvPr>
            <p:ph idx="1"/>
            <p:extLst>
              <p:ext uri="{D42A27DB-BD31-4B8C-83A1-F6EECF244321}">
                <p14:modId xmlns:p14="http://schemas.microsoft.com/office/powerpoint/2010/main" val="527988240"/>
              </p:ext>
            </p:extLst>
          </p:nvPr>
        </p:nvGraphicFramePr>
        <p:xfrm>
          <a:off x="2176463" y="1828800"/>
          <a:ext cx="6518275" cy="4568020"/>
        </p:xfrm>
        <a:graphic>
          <a:graphicData uri="http://schemas.openxmlformats.org/drawingml/2006/table">
            <a:tbl>
              <a:tblPr firstRow="1"/>
              <a:tblGrid>
                <a:gridCol w="4514215">
                  <a:extLst>
                    <a:ext uri="{9D8B030D-6E8A-4147-A177-3AD203B41FA5}">
                      <a16:colId xmlns:a16="http://schemas.microsoft.com/office/drawing/2014/main" val="20000"/>
                    </a:ext>
                  </a:extLst>
                </a:gridCol>
                <a:gridCol w="2004060">
                  <a:extLst>
                    <a:ext uri="{9D8B030D-6E8A-4147-A177-3AD203B41FA5}">
                      <a16:colId xmlns:a16="http://schemas.microsoft.com/office/drawing/2014/main" val="20001"/>
                    </a:ext>
                  </a:extLst>
                </a:gridCol>
              </a:tblGrid>
              <a:tr h="357809">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Timetable event</a:t>
                      </a:r>
                    </a:p>
                  </a:txBody>
                  <a:tcPr marL="91454" marR="91454" marT="45697" marB="4569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rgbClr val="000000"/>
                          </a:solidFill>
                          <a:effectLst/>
                          <a:latin typeface="Arial"/>
                        </a:rPr>
                        <a:t>Deadline</a:t>
                      </a:r>
                    </a:p>
                  </a:txBody>
                  <a:tcPr marL="91454" marR="91454" marT="45697" marB="4569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0103528"/>
                  </a:ext>
                </a:extLst>
              </a:tr>
              <a:tr h="579173">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Deadline for applications for new proxy votes</a:t>
                      </a:r>
                    </a:p>
                  </a:txBody>
                  <a:tcPr marL="91454" marR="91454" marT="45697" marB="4569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5pm – </a:t>
                      </a:r>
                      <a:r>
                        <a:rPr kumimoji="0" lang="en-GB" sz="1600" b="1" i="0" u="none" strike="noStrike" cap="none" normalizeH="0" baseline="0">
                          <a:ln>
                            <a:noFill/>
                          </a:ln>
                          <a:solidFill>
                            <a:srgbClr val="C00000"/>
                          </a:solidFill>
                          <a:effectLst/>
                          <a:latin typeface="Arial"/>
                        </a:rPr>
                        <a:t>[E-6]</a:t>
                      </a:r>
                    </a:p>
                  </a:txBody>
                  <a:tcPr marL="91454" marR="91454" marT="45697" marB="4569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23150">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Deadline for applications for a Voter Authority Certificate or Anonymous Elector’s Document</a:t>
                      </a:r>
                    </a:p>
                  </a:txBody>
                  <a:tcPr marL="91444" marR="91444" marT="45741" marB="457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5pm – </a:t>
                      </a:r>
                      <a:r>
                        <a:rPr kumimoji="0" lang="en-GB" sz="1600" b="1" i="0" u="none" strike="noStrike" cap="none" normalizeH="0" baseline="0">
                          <a:ln>
                            <a:noFill/>
                          </a:ln>
                          <a:solidFill>
                            <a:srgbClr val="C00000"/>
                          </a:solidFill>
                          <a:effectLst/>
                          <a:latin typeface="Arial"/>
                        </a:rPr>
                        <a:t>[E-6]</a:t>
                      </a:r>
                    </a:p>
                  </a:txBody>
                  <a:tcPr marL="91444" marR="91444" marT="45741" marB="457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9177">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Appointment of sub-agents, counting and polling agents</a:t>
                      </a:r>
                    </a:p>
                  </a:txBody>
                  <a:tcPr marL="91451" marR="91451" marT="45699" marB="4569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rgbClr val="C00000"/>
                          </a:solidFill>
                          <a:effectLst/>
                          <a:latin typeface="Arial"/>
                        </a:rPr>
                        <a:t>[E-5]</a:t>
                      </a:r>
                      <a:endParaRPr kumimoji="0" lang="en-GB" sz="1600" b="0" i="0" u="none" strike="noStrike" cap="none" normalizeH="0" baseline="0">
                        <a:ln>
                          <a:noFill/>
                        </a:ln>
                        <a:solidFill>
                          <a:srgbClr val="FF0000"/>
                        </a:solidFill>
                        <a:effectLst/>
                        <a:latin typeface="Arial"/>
                      </a:endParaRPr>
                    </a:p>
                  </a:txBody>
                  <a:tcPr marL="91451" marR="91451" marT="45699" marB="4569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6127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Polling day</a:t>
                      </a:r>
                    </a:p>
                  </a:txBody>
                  <a:tcPr marL="91451" marR="91451" marT="45699" marB="4569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rgbClr val="C00000"/>
                          </a:solidFill>
                          <a:effectLst/>
                          <a:latin typeface="Arial"/>
                        </a:rPr>
                        <a:t>[date]</a:t>
                      </a:r>
                      <a:r>
                        <a:rPr kumimoji="0" lang="en-GB" sz="1600" b="1" i="0" u="none" strike="noStrike" cap="none" normalizeH="0" baseline="0">
                          <a:ln>
                            <a:noFill/>
                          </a:ln>
                          <a:solidFill>
                            <a:srgbClr val="00B050"/>
                          </a:solidFill>
                          <a:effectLst/>
                          <a:latin typeface="Arial"/>
                        </a:rPr>
                        <a:t> </a:t>
                      </a:r>
                      <a:r>
                        <a:rPr kumimoji="0" lang="en-GB" sz="1600" b="1" i="0" u="none" strike="noStrike" cap="none" normalizeH="0" baseline="0">
                          <a:ln>
                            <a:noFill/>
                          </a:ln>
                          <a:solidFill>
                            <a:srgbClr val="002060"/>
                          </a:solidFill>
                          <a:effectLst/>
                          <a:latin typeface="Arial"/>
                        </a:rPr>
                        <a:t>– 7am to 10pm</a:t>
                      </a:r>
                    </a:p>
                  </a:txBody>
                  <a:tcPr marL="91451" marR="91451" marT="45699" marB="4569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627913">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0" i="0" u="none" strike="noStrike" cap="none" normalizeH="0" baseline="0">
                          <a:ln>
                            <a:noFill/>
                          </a:ln>
                          <a:solidFill>
                            <a:schemeClr val="tx1"/>
                          </a:solidFill>
                          <a:effectLst/>
                          <a:latin typeface="Arial"/>
                        </a:rPr>
                        <a:t>• Deadline to apply for an emergency proxy</a:t>
                      </a:r>
                    </a:p>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0" i="0" u="none" strike="noStrike" cap="none" normalizeH="0" baseline="0">
                          <a:ln>
                            <a:noFill/>
                          </a:ln>
                          <a:solidFill>
                            <a:schemeClr val="tx1"/>
                          </a:solidFill>
                          <a:effectLst/>
                          <a:latin typeface="Arial"/>
                        </a:rPr>
                        <a:t>• Replacement for lost/spoilt postal votes ends</a:t>
                      </a:r>
                    </a:p>
                  </a:txBody>
                  <a:tcPr marL="91451" marR="91451" marT="45699" marB="4569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5pm – polling day</a:t>
                      </a:r>
                    </a:p>
                  </a:txBody>
                  <a:tcPr marL="91451" marR="91451" marT="45699" marB="4569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411">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Alterations to register to correct clerical error</a:t>
                      </a:r>
                    </a:p>
                  </a:txBody>
                  <a:tcPr marL="91451" marR="91451" marT="45668" marB="456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9pm – polling day</a:t>
                      </a:r>
                    </a:p>
                  </a:txBody>
                  <a:tcPr marL="91451" marR="91451" marT="45668" marB="456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7911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Return of election spending returns to the CARO/CCARO</a:t>
                      </a:r>
                    </a:p>
                  </a:txBody>
                  <a:tcPr marL="91451" marR="91451" marT="45668" marB="456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+ 35 calendar days from result</a:t>
                      </a:r>
                    </a:p>
                  </a:txBody>
                  <a:tcPr marL="91451" marR="91451" marT="45668" marB="456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C8680-3382-8D74-AF93-7990A5A558A2}"/>
            </a:ext>
          </a:extLst>
        </p:cNvPr>
        <p:cNvGrpSpPr/>
        <p:nvPr/>
      </p:nvGrpSpPr>
      <p:grpSpPr>
        <a:xfrm>
          <a:off x="0" y="0"/>
          <a:ext cx="0" cy="0"/>
          <a:chOff x="0" y="0"/>
          <a:chExt cx="0" cy="0"/>
        </a:xfrm>
      </p:grpSpPr>
      <p:sp>
        <p:nvSpPr>
          <p:cNvPr id="74754" name="Rectangle 2">
            <a:extLst>
              <a:ext uri="{FF2B5EF4-FFF2-40B4-BE49-F238E27FC236}">
                <a16:creationId xmlns:a16="http://schemas.microsoft.com/office/drawing/2014/main" id="{FFEFE569-DFBC-1D39-A500-85D8CC22A98F}"/>
              </a:ext>
            </a:extLst>
          </p:cNvPr>
          <p:cNvSpPr>
            <a:spLocks noGrp="1" noChangeArrowheads="1"/>
          </p:cNvSpPr>
          <p:nvPr>
            <p:ph type="title"/>
          </p:nvPr>
        </p:nvSpPr>
        <p:spPr/>
        <p:txBody>
          <a:bodyPr/>
          <a:lstStyle/>
          <a:p>
            <a:r>
              <a:rPr lang="en-GB" altLang="en-US"/>
              <a:t>Completed postal votes handed in to council buildings</a:t>
            </a:r>
            <a:br>
              <a:rPr lang="en-GB" altLang="en-US"/>
            </a:br>
            <a:endParaRPr lang="en-GB" altLang="en-US"/>
          </a:p>
        </p:txBody>
      </p:sp>
      <p:sp>
        <p:nvSpPr>
          <p:cNvPr id="19459" name="Rectangle 3">
            <a:extLst>
              <a:ext uri="{FF2B5EF4-FFF2-40B4-BE49-F238E27FC236}">
                <a16:creationId xmlns:a16="http://schemas.microsoft.com/office/drawing/2014/main" id="{2FE1E6BE-203D-DED3-5006-E16D0D8B5517}"/>
              </a:ext>
            </a:extLst>
          </p:cNvPr>
          <p:cNvSpPr>
            <a:spLocks noGrp="1" noChangeArrowheads="1"/>
          </p:cNvSpPr>
          <p:nvPr>
            <p:ph type="body" idx="1"/>
          </p:nvPr>
        </p:nvSpPr>
        <p:spPr>
          <a:xfrm>
            <a:off x="2316413" y="1659439"/>
            <a:ext cx="6623050" cy="4741361"/>
          </a:xfrm>
        </p:spPr>
        <p:txBody>
          <a:bodyPr/>
          <a:lstStyle/>
          <a:p>
            <a:pPr eaLnBrk="1" hangingPunct="1">
              <a:lnSpc>
                <a:spcPct val="90000"/>
              </a:lnSpc>
              <a:defRPr/>
            </a:pPr>
            <a:r>
              <a:rPr lang="en-GB" sz="2000"/>
              <a:t>Restrictions on the numbers of returned postal votes and who may hand in postal votes are the same as for polling stations</a:t>
            </a:r>
          </a:p>
          <a:p>
            <a:pPr eaLnBrk="1" hangingPunct="1">
              <a:lnSpc>
                <a:spcPct val="90000"/>
              </a:lnSpc>
              <a:defRPr/>
            </a:pPr>
            <a:r>
              <a:rPr lang="en-GB" sz="2000"/>
              <a:t>An individual may hand in a maximum of 6 electors’ postal votes (their own and five others) per poll</a:t>
            </a:r>
          </a:p>
          <a:p>
            <a:pPr eaLnBrk="1" hangingPunct="1">
              <a:lnSpc>
                <a:spcPct val="90000"/>
              </a:lnSpc>
              <a:defRPr/>
            </a:pPr>
            <a:r>
              <a:rPr lang="en-GB" sz="2000"/>
              <a:t>Postal votes for all contested electoral areas may be returned by hand </a:t>
            </a:r>
            <a:r>
              <a:rPr lang="en-GB" sz="2000" b="1">
                <a:solidFill>
                  <a:srgbClr val="FF0000"/>
                </a:solidFill>
              </a:rPr>
              <a:t>[confirm details of local arrangements]</a:t>
            </a:r>
          </a:p>
          <a:p>
            <a:pPr eaLnBrk="1" hangingPunct="1">
              <a:lnSpc>
                <a:spcPct val="90000"/>
              </a:lnSpc>
              <a:defRPr/>
            </a:pPr>
            <a:r>
              <a:rPr lang="en-GB" sz="2000"/>
              <a:t>Staff authorised by the Returning Officer may assist anyone wishing to hand in postal votes to complete the relevant form </a:t>
            </a:r>
          </a:p>
          <a:p>
            <a:pPr>
              <a:lnSpc>
                <a:spcPct val="90000"/>
              </a:lnSpc>
              <a:defRPr/>
            </a:pPr>
            <a:r>
              <a:rPr lang="en-GB" sz="2000">
                <a:solidFill>
                  <a:srgbClr val="003366"/>
                </a:solidFill>
              </a:rPr>
              <a:t>Postal votes dropped off to reception or other council office desks or locations or any posted into council letter boxes without completing the postal vote return form will be rejected and will not be counted</a:t>
            </a:r>
          </a:p>
          <a:p>
            <a:pPr eaLnBrk="1" hangingPunct="1">
              <a:lnSpc>
                <a:spcPct val="90000"/>
              </a:lnSpc>
              <a:defRPr/>
            </a:pPr>
            <a:endParaRPr lang="en-GB" altLang="en-US" sz="2000" b="1">
              <a:solidFill>
                <a:schemeClr val="tx2"/>
              </a:solidFill>
            </a:endParaRPr>
          </a:p>
          <a:p>
            <a:pPr eaLnBrk="1" hangingPunct="1">
              <a:lnSpc>
                <a:spcPct val="90000"/>
              </a:lnSpc>
              <a:buFontTx/>
              <a:buNone/>
              <a:defRPr/>
            </a:pPr>
            <a:endParaRPr lang="en-GB" altLang="en-US" sz="2000" b="1">
              <a:solidFill>
                <a:schemeClr val="tx2"/>
              </a:solidFill>
            </a:endParaRPr>
          </a:p>
        </p:txBody>
      </p:sp>
    </p:spTree>
    <p:extLst>
      <p:ext uri="{BB962C8B-B14F-4D97-AF65-F5344CB8AC3E}">
        <p14:creationId xmlns:p14="http://schemas.microsoft.com/office/powerpoint/2010/main" val="1421942826"/>
      </p:ext>
    </p:extLst>
  </p:cSld>
  <p:clrMapOvr>
    <a:masterClrMapping/>
  </p:clrMapOvr>
  <p:transition advClick="0"/>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a:extLst>
              <a:ext uri="{FF2B5EF4-FFF2-40B4-BE49-F238E27FC236}">
                <a16:creationId xmlns:a16="http://schemas.microsoft.com/office/drawing/2014/main" id="{EDA44C2F-22F5-4CB5-722E-FAF7BD54BCF8}"/>
              </a:ext>
            </a:extLst>
          </p:cNvPr>
          <p:cNvSpPr>
            <a:spLocks noGrp="1"/>
          </p:cNvSpPr>
          <p:nvPr>
            <p:ph type="title"/>
          </p:nvPr>
        </p:nvSpPr>
        <p:spPr/>
        <p:txBody>
          <a:bodyPr/>
          <a:lstStyle/>
          <a:p>
            <a:r>
              <a:rPr lang="en-GB" altLang="en-US" dirty="0"/>
              <a:t>Supplementary Voting (SV) system</a:t>
            </a:r>
          </a:p>
        </p:txBody>
      </p:sp>
      <p:sp>
        <p:nvSpPr>
          <p:cNvPr id="3" name="Content Placeholder 2">
            <a:extLst>
              <a:ext uri="{FF2B5EF4-FFF2-40B4-BE49-F238E27FC236}">
                <a16:creationId xmlns:a16="http://schemas.microsoft.com/office/drawing/2014/main" id="{999917A1-33D9-D4E9-9D99-1CE46C1158BF}"/>
              </a:ext>
            </a:extLst>
          </p:cNvPr>
          <p:cNvSpPr>
            <a:spLocks noGrp="1"/>
          </p:cNvSpPr>
          <p:nvPr>
            <p:ph idx="1"/>
          </p:nvPr>
        </p:nvSpPr>
        <p:spPr/>
        <p:txBody>
          <a:bodyPr/>
          <a:lstStyle/>
          <a:p>
            <a:pPr>
              <a:defRPr/>
            </a:pPr>
            <a:r>
              <a:rPr lang="en-GB" kern="1200" dirty="0">
                <a:effectLst>
                  <a:glow>
                    <a:srgbClr val="000000"/>
                  </a:glow>
                  <a:outerShdw sx="0" sy="0">
                    <a:srgbClr val="000000"/>
                  </a:outerShdw>
                  <a:reflection stA="0" endPos="0" fadeDir="0" sx="0" sy="0"/>
                </a:effectLst>
                <a:cs typeface="Arial" panose="020B0604020202020204" pitchFamily="34" charset="0"/>
              </a:rPr>
              <a:t>If there are more than 2 candidates standing in the Combined [County] Authority area - supplementary vote system (SV) used.</a:t>
            </a:r>
          </a:p>
          <a:p>
            <a:pPr>
              <a:defRPr/>
            </a:pPr>
            <a:r>
              <a:rPr lang="en-GB" kern="1200" dirty="0">
                <a:effectLst>
                  <a:glow>
                    <a:srgbClr val="000000"/>
                  </a:glow>
                  <a:outerShdw sx="0" sy="0">
                    <a:srgbClr val="000000"/>
                  </a:outerShdw>
                  <a:reflection stA="0" endPos="0" fadeDir="0" sx="0" sy="0"/>
                </a:effectLst>
                <a:cs typeface="Arial" panose="020B0604020202020204" pitchFamily="34" charset="0"/>
              </a:rPr>
              <a:t>This is where voters can vote for a first and second choice candidate.</a:t>
            </a:r>
          </a:p>
          <a:p>
            <a:pPr>
              <a:defRPr/>
            </a:pPr>
            <a:r>
              <a:rPr lang="en-GB" kern="1200" dirty="0">
                <a:effectLst>
                  <a:glow>
                    <a:srgbClr val="000000"/>
                  </a:glow>
                  <a:outerShdw sx="0" sy="0">
                    <a:srgbClr val="000000"/>
                  </a:outerShdw>
                  <a:reflection stA="0" endPos="0" fadeDir="0" sx="0" sy="0"/>
                </a:effectLst>
                <a:cs typeface="Arial" panose="020B0604020202020204" pitchFamily="34" charset="0"/>
              </a:rPr>
              <a:t>If there are only two candidates, then the first-past-the post electoral system is used.</a:t>
            </a:r>
          </a:p>
          <a:p>
            <a:pPr>
              <a:defRPr/>
            </a:pPr>
            <a:endParaRPr lang="en-GB" dirty="0">
              <a:cs typeface="Arial" panose="020B0604020202020204" pitchFamily="34" charset="0"/>
            </a:endParaRP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a:extLst>
              <a:ext uri="{FF2B5EF4-FFF2-40B4-BE49-F238E27FC236}">
                <a16:creationId xmlns:a16="http://schemas.microsoft.com/office/drawing/2014/main" id="{C070D2CB-E122-7D9F-70C5-29745D2DAF0E}"/>
              </a:ext>
            </a:extLst>
          </p:cNvPr>
          <p:cNvSpPr>
            <a:spLocks noGrp="1"/>
          </p:cNvSpPr>
          <p:nvPr>
            <p:ph type="title"/>
          </p:nvPr>
        </p:nvSpPr>
        <p:spPr/>
        <p:txBody>
          <a:bodyPr/>
          <a:lstStyle/>
          <a:p>
            <a:r>
              <a:rPr lang="en-GB" altLang="en-US"/>
              <a:t>SV count</a:t>
            </a:r>
          </a:p>
        </p:txBody>
      </p:sp>
      <p:pic>
        <p:nvPicPr>
          <p:cNvPr id="77827" name="Picture 2">
            <a:extLst>
              <a:ext uri="{FF2B5EF4-FFF2-40B4-BE49-F238E27FC236}">
                <a16:creationId xmlns:a16="http://schemas.microsoft.com/office/drawing/2014/main" id="{FE88CF25-718A-91C0-6EDE-DFF5222283B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b="1250"/>
          <a:stretch>
            <a:fillRect/>
          </a:stretch>
        </p:blipFill>
        <p:spPr>
          <a:xfrm>
            <a:off x="3600450" y="1828800"/>
            <a:ext cx="4686300" cy="4213225"/>
          </a:xfrm>
          <a:extLst>
            <a:ext uri="{91240B29-F687-4F45-9708-019B960494DF}">
              <a14:hiddenLine xmlns:a14="http://schemas.microsoft.com/office/drawing/2010/main" w="9525" cap="flat" cmpd="sng">
                <a:solidFill>
                  <a:schemeClr val="tx1"/>
                </a:solidFill>
                <a:prstDash val="solid"/>
                <a:miter lim="800000"/>
                <a:headEnd/>
                <a:tailEnd/>
              </a14:hiddenLine>
            </a:ext>
          </a:extLst>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911E6B68-61D0-0356-985B-AA35CBBF6AD7}"/>
              </a:ext>
            </a:extLst>
          </p:cNvPr>
          <p:cNvSpPr>
            <a:spLocks noGrp="1" noChangeArrowheads="1"/>
          </p:cNvSpPr>
          <p:nvPr>
            <p:ph type="title"/>
          </p:nvPr>
        </p:nvSpPr>
        <p:spPr>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a:t>Verification and count locations</a:t>
            </a:r>
          </a:p>
        </p:txBody>
      </p:sp>
      <p:sp>
        <p:nvSpPr>
          <p:cNvPr id="19459" name="Rectangle 3">
            <a:extLst>
              <a:ext uri="{FF2B5EF4-FFF2-40B4-BE49-F238E27FC236}">
                <a16:creationId xmlns:a16="http://schemas.microsoft.com/office/drawing/2014/main" id="{0710C8CF-A962-EF3E-745F-49BB5C113B9F}"/>
              </a:ext>
            </a:extLst>
          </p:cNvPr>
          <p:cNvSpPr>
            <a:spLocks noGrp="1" noChangeArrowheads="1"/>
          </p:cNvSpPr>
          <p:nvPr>
            <p:ph type="body" idx="1"/>
          </p:nvPr>
        </p:nvSpPr>
        <p:spPr>
          <a:xfrm>
            <a:off x="2962275" y="1714500"/>
            <a:ext cx="5943600" cy="4848225"/>
          </a:xfrm>
          <a:extLst>
            <a:ext uri="{91240B29-F687-4F45-9708-019B960494DF}">
              <a14:hiddenLine xmlns:a14="http://schemas.microsoft.com/office/drawing/2010/main" w="12700">
                <a:solidFill>
                  <a:schemeClr val="tx1"/>
                </a:solidFill>
                <a:miter lim="800000"/>
                <a:headEnd/>
                <a:tailEnd/>
              </a14:hiddenLine>
            </a:ext>
          </a:extLst>
        </p:spPr>
        <p:txBody>
          <a:bodyPr/>
          <a:lstStyle/>
          <a:p>
            <a:pPr marL="342900" lvl="1" indent="-342900" eaLnBrk="1" hangingPunct="1">
              <a:buFontTx/>
              <a:buChar char="•"/>
              <a:defRPr/>
            </a:pPr>
            <a:r>
              <a:rPr lang="en-GB" sz="2000">
                <a:ea typeface="+mn-ea"/>
                <a:cs typeface="+mn-cs"/>
              </a:rPr>
              <a:t>Candidates, election agents (or sub-agent in place of the election agent), counting agents and one other person appointed by the candidate are entitled to attend the verification and count</a:t>
            </a:r>
          </a:p>
          <a:p>
            <a:pPr marL="342900" indent="-342900" eaLnBrk="1" hangingPunct="1">
              <a:defRPr/>
            </a:pPr>
            <a:r>
              <a:rPr lang="en-GB" sz="2000"/>
              <a:t>Verification</a:t>
            </a:r>
          </a:p>
          <a:p>
            <a:pPr marL="742950" lvl="1" indent="-342900" eaLnBrk="1" hangingPunct="1">
              <a:defRPr/>
            </a:pPr>
            <a:r>
              <a:rPr lang="en-GB" sz="1800"/>
              <a:t>Who is responsible </a:t>
            </a:r>
            <a:r>
              <a:rPr lang="en-GB" sz="1800">
                <a:solidFill>
                  <a:srgbClr val="FF0000"/>
                </a:solidFill>
              </a:rPr>
              <a:t>[e.g. local returning officer]</a:t>
            </a:r>
          </a:p>
          <a:p>
            <a:pPr marL="742950" lvl="1" indent="-342900" eaLnBrk="1" hangingPunct="1">
              <a:defRPr/>
            </a:pPr>
            <a:r>
              <a:rPr lang="en-GB" sz="1800">
                <a:solidFill>
                  <a:srgbClr val="FF0000"/>
                </a:solidFill>
              </a:rPr>
              <a:t>[Venue or venues ]</a:t>
            </a:r>
          </a:p>
          <a:p>
            <a:pPr marL="742950" lvl="1" indent="-342900" eaLnBrk="1" hangingPunct="1">
              <a:defRPr/>
            </a:pPr>
            <a:r>
              <a:rPr lang="en-GB" sz="1800"/>
              <a:t>Venue will be open to candidates and agents from </a:t>
            </a:r>
            <a:r>
              <a:rPr lang="en-GB" sz="1800">
                <a:solidFill>
                  <a:srgbClr val="FF0000"/>
                </a:solidFill>
              </a:rPr>
              <a:t>[x]</a:t>
            </a:r>
          </a:p>
          <a:p>
            <a:pPr marL="342900" indent="-342900" eaLnBrk="1" hangingPunct="1">
              <a:defRPr/>
            </a:pPr>
            <a:r>
              <a:rPr lang="en-GB" sz="2000"/>
              <a:t>Counting of votes</a:t>
            </a:r>
          </a:p>
          <a:p>
            <a:pPr marL="742950" lvl="1" indent="-342900" eaLnBrk="1" hangingPunct="1">
              <a:defRPr/>
            </a:pPr>
            <a:r>
              <a:rPr lang="en-GB" sz="1800"/>
              <a:t>Who is responsible</a:t>
            </a:r>
          </a:p>
          <a:p>
            <a:pPr marL="742950" lvl="1" indent="-342900" eaLnBrk="1" hangingPunct="1">
              <a:defRPr/>
            </a:pPr>
            <a:r>
              <a:rPr lang="en-GB" sz="1800">
                <a:solidFill>
                  <a:srgbClr val="FF0000"/>
                </a:solidFill>
              </a:rPr>
              <a:t>[Venue or venues]</a:t>
            </a:r>
          </a:p>
          <a:p>
            <a:pPr marL="742950" lvl="1" indent="-342900" eaLnBrk="1" hangingPunct="1">
              <a:defRPr/>
            </a:pPr>
            <a:r>
              <a:rPr lang="en-GB" sz="1800"/>
              <a:t>Venue or venues will open to candidates agents from </a:t>
            </a:r>
            <a:r>
              <a:rPr lang="en-GB" sz="1800">
                <a:solidFill>
                  <a:srgbClr val="FF0000"/>
                </a:solidFill>
              </a:rPr>
              <a:t>[X]</a:t>
            </a:r>
            <a:endParaRPr lang="en-GB" sz="2000"/>
          </a:p>
          <a:p>
            <a:pPr marL="400050" lvl="2" indent="0" eaLnBrk="1" hangingPunct="1">
              <a:buFontTx/>
              <a:buNone/>
              <a:defRPr/>
            </a:pPr>
            <a:endParaRPr lang="en-GB" sz="1800">
              <a:ea typeface="+mn-ea"/>
              <a:cs typeface="+mn-cs"/>
            </a:endParaRPr>
          </a:p>
        </p:txBody>
      </p:sp>
    </p:spTree>
  </p:cSld>
  <p:clrMapOvr>
    <a:overrideClrMapping bg1="lt1" tx1="dk1" bg2="lt2" tx2="dk2" accent1="accent1" accent2="accent2" accent3="accent3" accent4="accent4" accent5="accent5" accent6="accent6" hlink="hlink" folHlink="folHlink"/>
  </p:clrMapOvr>
  <p:transition advClick="0"/>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a:extLst>
              <a:ext uri="{FF2B5EF4-FFF2-40B4-BE49-F238E27FC236}">
                <a16:creationId xmlns:a16="http://schemas.microsoft.com/office/drawing/2014/main" id="{967F5BEF-F4A8-8A80-0D69-254E7E6ACAB5}"/>
              </a:ext>
            </a:extLst>
          </p:cNvPr>
          <p:cNvSpPr>
            <a:spLocks noGrp="1"/>
          </p:cNvSpPr>
          <p:nvPr>
            <p:ph type="title"/>
          </p:nvPr>
        </p:nvSpPr>
        <p:spPr/>
        <p:txBody>
          <a:bodyPr/>
          <a:lstStyle/>
          <a:p>
            <a:r>
              <a:rPr lang="en-GB" altLang="en-US"/>
              <a:t>Result collation and declaration of the result</a:t>
            </a:r>
          </a:p>
        </p:txBody>
      </p:sp>
      <p:sp>
        <p:nvSpPr>
          <p:cNvPr id="37891" name="Content Placeholder 2">
            <a:extLst>
              <a:ext uri="{FF2B5EF4-FFF2-40B4-BE49-F238E27FC236}">
                <a16:creationId xmlns:a16="http://schemas.microsoft.com/office/drawing/2014/main" id="{EF38E5FF-4EDC-75FC-6373-BEE6B9EED620}"/>
              </a:ext>
            </a:extLst>
          </p:cNvPr>
          <p:cNvSpPr>
            <a:spLocks noGrp="1"/>
          </p:cNvSpPr>
          <p:nvPr>
            <p:ph idx="1"/>
          </p:nvPr>
        </p:nvSpPr>
        <p:spPr/>
        <p:txBody>
          <a:bodyPr>
            <a:normAutofit fontScale="92500" lnSpcReduction="10000"/>
          </a:bodyPr>
          <a:lstStyle/>
          <a:p>
            <a:pPr marL="228600" lvl="1" indent="-228600">
              <a:buFontTx/>
              <a:buChar char="•"/>
              <a:defRPr/>
            </a:pPr>
            <a:r>
              <a:rPr lang="en-GB" altLang="en-US" sz="2400">
                <a:ea typeface="+mn-ea"/>
                <a:cs typeface="+mn-cs"/>
              </a:rPr>
              <a:t>CARO [CCARO] is responsible for collating the local count totals from across the combined authority area and declaring the result</a:t>
            </a:r>
          </a:p>
          <a:p>
            <a:pPr marL="685800" lvl="1" eaLnBrk="1" hangingPunct="1">
              <a:defRPr/>
            </a:pPr>
            <a:r>
              <a:rPr lang="en-GB" altLang="en-US" sz="2400">
                <a:solidFill>
                  <a:srgbClr val="C00000"/>
                </a:solidFill>
              </a:rPr>
              <a:t>[Venue for result collation]</a:t>
            </a:r>
            <a:endParaRPr lang="en-GB" altLang="en-US" sz="2400">
              <a:solidFill>
                <a:srgbClr val="C00000"/>
              </a:solidFill>
              <a:cs typeface="Arial"/>
            </a:endParaRPr>
          </a:p>
          <a:p>
            <a:pPr marL="685800" lvl="1" eaLnBrk="1" hangingPunct="1">
              <a:defRPr/>
            </a:pPr>
            <a:r>
              <a:rPr lang="en-GB" altLang="en-US" sz="2400"/>
              <a:t>Venue will open to candidates &amp; agents from </a:t>
            </a:r>
            <a:r>
              <a:rPr lang="en-GB" altLang="en-US" sz="2400">
                <a:solidFill>
                  <a:srgbClr val="C00000"/>
                </a:solidFill>
              </a:rPr>
              <a:t>[X]</a:t>
            </a:r>
          </a:p>
          <a:p>
            <a:pPr>
              <a:defRPr/>
            </a:pPr>
            <a:r>
              <a:rPr lang="en-GB"/>
              <a:t>Attendance: </a:t>
            </a:r>
          </a:p>
          <a:p>
            <a:pPr lvl="1">
              <a:defRPr/>
            </a:pPr>
            <a:r>
              <a:rPr lang="en-GB"/>
              <a:t>candidates and one person chosen by each candidate </a:t>
            </a:r>
          </a:p>
          <a:p>
            <a:pPr lvl="1">
              <a:defRPr/>
            </a:pPr>
            <a:r>
              <a:rPr lang="en-GB"/>
              <a:t>election agents (or sub-agent if they are not present) </a:t>
            </a:r>
          </a:p>
          <a:p>
            <a:pPr lvl="1">
              <a:defRPr/>
            </a:pPr>
            <a:r>
              <a:rPr lang="en-GB"/>
              <a:t>no counting agents allowed</a:t>
            </a:r>
            <a:endParaRPr lang="en-GB">
              <a:cs typeface="Arial"/>
            </a:endParaRPr>
          </a:p>
          <a:p>
            <a:pPr lvl="1">
              <a:defRPr/>
            </a:pPr>
            <a:endParaRPr lang="en-GB"/>
          </a:p>
          <a:p>
            <a:pPr marL="685800" lvl="1" eaLnBrk="1" hangingPunct="1">
              <a:defRPr/>
            </a:pPr>
            <a:endParaRPr lang="en-GB" altLang="en-US" sz="2400">
              <a:solidFill>
                <a:srgbClr val="FF0000"/>
              </a:solidFill>
            </a:endParaRP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B113BAE7-FAE3-1CDE-9C11-B5937DC2F501}"/>
              </a:ext>
            </a:extLst>
          </p:cNvPr>
          <p:cNvSpPr>
            <a:spLocks noGrp="1" noChangeArrowheads="1"/>
          </p:cNvSpPr>
          <p:nvPr>
            <p:ph type="ctrTitle"/>
          </p:nvPr>
        </p:nvSpPr>
        <p:spPr/>
        <p:txBody>
          <a:bodyPr/>
          <a:lstStyle/>
          <a:p>
            <a:pPr eaLnBrk="1" hangingPunct="1"/>
            <a:r>
              <a:rPr lang="en-GB" altLang="en-US"/>
              <a:t>Spending issues</a:t>
            </a:r>
          </a:p>
        </p:txBody>
      </p:sp>
      <p:sp>
        <p:nvSpPr>
          <p:cNvPr id="89091" name="Rectangle 3">
            <a:extLst>
              <a:ext uri="{FF2B5EF4-FFF2-40B4-BE49-F238E27FC236}">
                <a16:creationId xmlns:a16="http://schemas.microsoft.com/office/drawing/2014/main" id="{D46FFECC-1B7A-7688-52F3-639CD6684A7C}"/>
              </a:ext>
            </a:extLst>
          </p:cNvPr>
          <p:cNvSpPr>
            <a:spLocks noGrp="1" noChangeArrowheads="1"/>
          </p:cNvSpPr>
          <p:nvPr>
            <p:ph type="subTitle" idx="1"/>
          </p:nvPr>
        </p:nvSpPr>
        <p:spPr/>
        <p:txBody>
          <a:bodyPr/>
          <a:lstStyle/>
          <a:p>
            <a:pPr eaLnBrk="1" hangingPunct="1"/>
            <a:endParaRPr lang="en-US" altLang="en-US"/>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a:extLst>
              <a:ext uri="{FF2B5EF4-FFF2-40B4-BE49-F238E27FC236}">
                <a16:creationId xmlns:a16="http://schemas.microsoft.com/office/drawing/2014/main" id="{216A9C2F-B457-412D-241B-040D5A5EA99B}"/>
              </a:ext>
            </a:extLst>
          </p:cNvPr>
          <p:cNvSpPr>
            <a:spLocks noGrp="1"/>
          </p:cNvSpPr>
          <p:nvPr>
            <p:ph type="title"/>
          </p:nvPr>
        </p:nvSpPr>
        <p:spPr/>
        <p:txBody>
          <a:bodyPr/>
          <a:lstStyle/>
          <a:p>
            <a:br>
              <a:rPr lang="en-GB" altLang="en-US"/>
            </a:br>
            <a:r>
              <a:rPr lang="en-GB" altLang="en-US"/>
              <a:t>Candidate</a:t>
            </a:r>
            <a:br>
              <a:rPr lang="en-GB" altLang="en-US">
                <a:solidFill>
                  <a:srgbClr val="7030A0"/>
                </a:solidFill>
              </a:rPr>
            </a:br>
            <a:r>
              <a:rPr lang="en-GB" altLang="en-US"/>
              <a:t>spending</a:t>
            </a:r>
          </a:p>
        </p:txBody>
      </p:sp>
      <p:sp>
        <p:nvSpPr>
          <p:cNvPr id="91139" name="Content Placeholder 2">
            <a:extLst>
              <a:ext uri="{FF2B5EF4-FFF2-40B4-BE49-F238E27FC236}">
                <a16:creationId xmlns:a16="http://schemas.microsoft.com/office/drawing/2014/main" id="{5B499104-315C-9B27-D9B6-93849012394F}"/>
              </a:ext>
            </a:extLst>
          </p:cNvPr>
          <p:cNvSpPr>
            <a:spLocks noGrp="1"/>
          </p:cNvSpPr>
          <p:nvPr>
            <p:ph idx="1"/>
          </p:nvPr>
        </p:nvSpPr>
        <p:spPr/>
        <p:txBody>
          <a:bodyPr/>
          <a:lstStyle/>
          <a:p>
            <a:r>
              <a:rPr lang="en-GB" altLang="en-US"/>
              <a:t>Defined as certain expenses ‘used for the purposes of the candidate's election’ during the ‘regulated period’. </a:t>
            </a:r>
          </a:p>
          <a:p>
            <a:r>
              <a:rPr lang="en-GB" altLang="en-US"/>
              <a:t>Responsibility of election agent</a:t>
            </a:r>
          </a:p>
          <a:p>
            <a:r>
              <a:rPr lang="en-GB" altLang="en-US"/>
              <a:t>You must keep within the spending limit during the regulated period. You must keep a record of your spending on items and services you use during the regulated period, and donations you receive towards that spending.</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a:extLst>
              <a:ext uri="{FF2B5EF4-FFF2-40B4-BE49-F238E27FC236}">
                <a16:creationId xmlns:a16="http://schemas.microsoft.com/office/drawing/2014/main" id="{A6E2AF84-114A-ECB8-423A-046899F5CC62}"/>
              </a:ext>
            </a:extLst>
          </p:cNvPr>
          <p:cNvSpPr>
            <a:spLocks noGrp="1"/>
          </p:cNvSpPr>
          <p:nvPr>
            <p:ph type="title"/>
          </p:nvPr>
        </p:nvSpPr>
        <p:spPr/>
        <p:txBody>
          <a:bodyPr/>
          <a:lstStyle/>
          <a:p>
            <a:r>
              <a:rPr lang="en-GB" altLang="en-US"/>
              <a:t>Spending limit</a:t>
            </a:r>
          </a:p>
        </p:txBody>
      </p:sp>
      <p:sp>
        <p:nvSpPr>
          <p:cNvPr id="93187" name="Content Placeholder 2">
            <a:extLst>
              <a:ext uri="{FF2B5EF4-FFF2-40B4-BE49-F238E27FC236}">
                <a16:creationId xmlns:a16="http://schemas.microsoft.com/office/drawing/2014/main" id="{F1501B7B-6096-0DF8-A292-12E0B6B0776D}"/>
              </a:ext>
            </a:extLst>
          </p:cNvPr>
          <p:cNvSpPr>
            <a:spLocks noGrp="1"/>
          </p:cNvSpPr>
          <p:nvPr>
            <p:ph idx="1"/>
          </p:nvPr>
        </p:nvSpPr>
        <p:spPr/>
        <p:txBody>
          <a:bodyPr/>
          <a:lstStyle/>
          <a:p>
            <a:r>
              <a:rPr lang="en-GB" altLang="en-US"/>
              <a:t>The spending limit for the regulated period is: </a:t>
            </a:r>
          </a:p>
          <a:p>
            <a:pPr lvl="1"/>
            <a:r>
              <a:rPr lang="en-GB" altLang="en-US"/>
              <a:t>£3,040 multiplied by the total number of constituent councils,</a:t>
            </a:r>
            <a:endParaRPr lang="en-GB" altLang="en-US">
              <a:cs typeface="Arial"/>
            </a:endParaRPr>
          </a:p>
          <a:p>
            <a:pPr lvl="1"/>
            <a:r>
              <a:rPr lang="en-GB" altLang="en-US"/>
              <a:t>plus 8p for every entry in the register of electors to be used at the election</a:t>
            </a:r>
            <a:endParaRPr lang="en-GB" altLang="en-US">
              <a:cs typeface="Arial"/>
            </a:endParaRPr>
          </a:p>
          <a:p>
            <a:r>
              <a:rPr lang="en-GB" altLang="en-US">
                <a:cs typeface="Times New Roman"/>
              </a:rPr>
              <a:t>Comprehensive guidance is included in </a:t>
            </a:r>
            <a:r>
              <a:rPr lang="en-GB" altLang="en-US">
                <a:solidFill>
                  <a:schemeClr val="accent2"/>
                </a:solidFill>
                <a:cs typeface="Times New Roman"/>
              </a:rPr>
              <a:t> the Commission’s guidance for candidates and agents</a:t>
            </a:r>
          </a:p>
          <a:p>
            <a:r>
              <a:rPr lang="en-GB" altLang="en-US">
                <a:cs typeface="Times New Roman"/>
              </a:rPr>
              <a:t>No spending will be reimbursed</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4D66CD10-3750-7808-80E8-4570F98F4BD9}"/>
              </a:ext>
            </a:extLst>
          </p:cNvPr>
          <p:cNvSpPr>
            <a:spLocks noGrp="1" noChangeArrowheads="1"/>
          </p:cNvSpPr>
          <p:nvPr>
            <p:ph type="title"/>
          </p:nvPr>
        </p:nvSpPr>
        <p:spPr/>
        <p:txBody>
          <a:bodyPr/>
          <a:lstStyle/>
          <a:p>
            <a:pPr eaLnBrk="1" hangingPunct="1"/>
            <a:r>
              <a:rPr lang="en-GB" altLang="en-US"/>
              <a:t>Candidates’ spending returns</a:t>
            </a:r>
          </a:p>
        </p:txBody>
      </p:sp>
      <p:sp>
        <p:nvSpPr>
          <p:cNvPr id="95235" name="Rectangle 3">
            <a:extLst>
              <a:ext uri="{FF2B5EF4-FFF2-40B4-BE49-F238E27FC236}">
                <a16:creationId xmlns:a16="http://schemas.microsoft.com/office/drawing/2014/main" id="{64978B2B-D1BE-8551-D637-3A71A16A3DF4}"/>
              </a:ext>
            </a:extLst>
          </p:cNvPr>
          <p:cNvSpPr>
            <a:spLocks noGrp="1" noChangeArrowheads="1"/>
          </p:cNvSpPr>
          <p:nvPr>
            <p:ph type="body" idx="1"/>
          </p:nvPr>
        </p:nvSpPr>
        <p:spPr/>
        <p:txBody>
          <a:bodyPr/>
          <a:lstStyle/>
          <a:p>
            <a:pPr eaLnBrk="1" hangingPunct="1"/>
            <a:r>
              <a:rPr lang="en-GB" altLang="en-US" sz="2800"/>
              <a:t>Returns due 35 calendar days after result of election </a:t>
            </a:r>
          </a:p>
          <a:p>
            <a:pPr eaLnBrk="1" hangingPunct="1"/>
            <a:r>
              <a:rPr lang="en-GB" altLang="en-US" sz="2800"/>
              <a:t>Returns made public by CARO</a:t>
            </a:r>
            <a:endParaRPr lang="en-GB" altLang="en-US" sz="2800" b="1">
              <a:solidFill>
                <a:schemeClr val="accent2"/>
              </a:solidFill>
            </a:endParaRPr>
          </a:p>
          <a:p>
            <a:pPr eaLnBrk="1" hangingPunct="1"/>
            <a:r>
              <a:rPr lang="en-GB" altLang="en-US" sz="2800"/>
              <a:t>Sample of returns may be reviewed by the </a:t>
            </a:r>
            <a:r>
              <a:rPr lang="en-GB" altLang="en-US" sz="2800" b="1">
                <a:solidFill>
                  <a:schemeClr val="accent2"/>
                </a:solidFill>
              </a:rPr>
              <a:t>Electoral Commission</a:t>
            </a:r>
          </a:p>
          <a:p>
            <a:pPr eaLnBrk="1" hangingPunct="1"/>
            <a:r>
              <a:rPr lang="en-GB" altLang="en-US" sz="2800"/>
              <a:t>Failure to submit an expenses return is a criminal offence</a:t>
            </a:r>
          </a:p>
          <a:p>
            <a:pPr eaLnBrk="1" hangingPunct="1"/>
            <a:r>
              <a:rPr lang="en-GB" altLang="en-US" sz="2800"/>
              <a:t>No spending will be reimbursed</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58A5B33F-D959-F7D8-F2C6-A3912C6A01FA}"/>
              </a:ext>
            </a:extLst>
          </p:cNvPr>
          <p:cNvSpPr>
            <a:spLocks noGrp="1" noChangeArrowheads="1"/>
          </p:cNvSpPr>
          <p:nvPr>
            <p:ph type="ctrTitle"/>
          </p:nvPr>
        </p:nvSpPr>
        <p:spPr/>
        <p:txBody>
          <a:bodyPr/>
          <a:lstStyle/>
          <a:p>
            <a:pPr eaLnBrk="1" hangingPunct="1"/>
            <a:r>
              <a:rPr lang="en-GB" altLang="en-US"/>
              <a:t>Contacts</a:t>
            </a:r>
          </a:p>
        </p:txBody>
      </p:sp>
      <p:sp>
        <p:nvSpPr>
          <p:cNvPr id="97283" name="Rectangle 3">
            <a:extLst>
              <a:ext uri="{FF2B5EF4-FFF2-40B4-BE49-F238E27FC236}">
                <a16:creationId xmlns:a16="http://schemas.microsoft.com/office/drawing/2014/main" id="{5B06CBE4-D459-FE2E-2C19-3BBD5AEB2987}"/>
              </a:ext>
            </a:extLst>
          </p:cNvPr>
          <p:cNvSpPr>
            <a:spLocks noGrp="1" noChangeArrowheads="1"/>
          </p:cNvSpPr>
          <p:nvPr>
            <p:ph type="subTitle" idx="1"/>
          </p:nvPr>
        </p:nvSpPr>
        <p:spPr/>
        <p:txBody>
          <a:bodyPr/>
          <a:lstStyle/>
          <a:p>
            <a:pPr eaLnBrk="1" hangingPunct="1"/>
            <a:endParaRPr lang="en-US" altLang="en-US"/>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0614096-63B5-4E71-1054-A200DFEE3FF2}"/>
              </a:ext>
            </a:extLst>
          </p:cNvPr>
          <p:cNvSpPr>
            <a:spLocks noGrp="1" noChangeArrowheads="1"/>
          </p:cNvSpPr>
          <p:nvPr>
            <p:ph type="title"/>
          </p:nvPr>
        </p:nvSpPr>
        <p:spPr/>
        <p:txBody>
          <a:bodyPr/>
          <a:lstStyle/>
          <a:p>
            <a:pPr eaLnBrk="1" hangingPunct="1"/>
            <a:r>
              <a:rPr lang="en-GB" altLang="en-US"/>
              <a:t>Qualifications</a:t>
            </a:r>
            <a:br>
              <a:rPr lang="en-GB" altLang="en-US"/>
            </a:br>
            <a:r>
              <a:rPr lang="en-GB" altLang="en-US" sz="2000"/>
              <a:t>Combined Authority Mayor</a:t>
            </a:r>
            <a:endParaRPr lang="en-GB" altLang="en-US"/>
          </a:p>
        </p:txBody>
      </p:sp>
      <p:sp>
        <p:nvSpPr>
          <p:cNvPr id="8195" name="Rectangle 3">
            <a:extLst>
              <a:ext uri="{FF2B5EF4-FFF2-40B4-BE49-F238E27FC236}">
                <a16:creationId xmlns:a16="http://schemas.microsoft.com/office/drawing/2014/main" id="{805E7C45-9328-74BA-C3BC-44D6B657CF83}"/>
              </a:ext>
            </a:extLst>
          </p:cNvPr>
          <p:cNvSpPr>
            <a:spLocks noGrp="1" noChangeArrowheads="1"/>
          </p:cNvSpPr>
          <p:nvPr>
            <p:ph type="body" idx="1"/>
          </p:nvPr>
        </p:nvSpPr>
        <p:spPr>
          <a:xfrm>
            <a:off x="2971800" y="1660525"/>
            <a:ext cx="5943600" cy="4267200"/>
          </a:xfrm>
        </p:spPr>
        <p:txBody>
          <a:bodyPr/>
          <a:lstStyle/>
          <a:p>
            <a:pPr marL="0" indent="0" eaLnBrk="1" hangingPunct="1">
              <a:buFontTx/>
              <a:buNone/>
              <a:defRPr/>
            </a:pPr>
            <a:r>
              <a:rPr lang="en-GB" altLang="en-US" sz="1800" dirty="0"/>
              <a:t>Candidates must satisfy criteria on day they are nominated </a:t>
            </a:r>
            <a:r>
              <a:rPr lang="en-GB" altLang="en-US" sz="1800" dirty="0">
                <a:solidFill>
                  <a:srgbClr val="FF0000"/>
                </a:solidFill>
              </a:rPr>
              <a:t>and</a:t>
            </a:r>
            <a:r>
              <a:rPr lang="en-GB" altLang="en-US" sz="1800" dirty="0"/>
              <a:t> on polling day:</a:t>
            </a:r>
          </a:p>
          <a:p>
            <a:pPr lvl="1" eaLnBrk="1" hangingPunct="1">
              <a:defRPr/>
            </a:pPr>
            <a:r>
              <a:rPr lang="en-GB" altLang="en-US" sz="1800" dirty="0"/>
              <a:t>be at least 18 years of age</a:t>
            </a:r>
          </a:p>
          <a:p>
            <a:pPr lvl="1" eaLnBrk="1" hangingPunct="1">
              <a:defRPr/>
            </a:pPr>
            <a:r>
              <a:rPr lang="en-GB" altLang="en-US" sz="1800" dirty="0"/>
              <a:t>be a British citizen, qualifying Commonwealth citizen, a citizen of the Republic of Ireland, a qualifying EU citizen or an EU citizen with retained rights</a:t>
            </a:r>
          </a:p>
          <a:p>
            <a:pPr marL="342900" lvl="1" indent="0" eaLnBrk="1" hangingPunct="1">
              <a:buNone/>
              <a:defRPr/>
            </a:pPr>
            <a:r>
              <a:rPr lang="en-GB" sz="1800" dirty="0"/>
              <a:t>Also at least one of the following:</a:t>
            </a:r>
          </a:p>
          <a:p>
            <a:pPr lvl="1" eaLnBrk="1" hangingPunct="1">
              <a:defRPr/>
            </a:pPr>
            <a:r>
              <a:rPr lang="en-GB" sz="1800" dirty="0"/>
              <a:t>Registered local government elector within the combined authority area</a:t>
            </a:r>
          </a:p>
          <a:p>
            <a:pPr lvl="1" eaLnBrk="1" hangingPunct="1">
              <a:defRPr/>
            </a:pPr>
            <a:r>
              <a:rPr lang="en-GB" sz="1800" dirty="0"/>
              <a:t>Occupied as owner or tenant any land or premises in the combined authority area during the whole 12 months preceding nomination</a:t>
            </a:r>
          </a:p>
          <a:p>
            <a:pPr lvl="1" eaLnBrk="1" hangingPunct="1">
              <a:defRPr/>
            </a:pPr>
            <a:r>
              <a:rPr lang="en-GB" sz="1800" dirty="0"/>
              <a:t>Principal or only place of work (including unpaid) during last 12 months in combined authority area</a:t>
            </a:r>
          </a:p>
          <a:p>
            <a:pPr lvl="1" eaLnBrk="1" hangingPunct="1">
              <a:defRPr/>
            </a:pPr>
            <a:r>
              <a:rPr lang="en-GB" sz="1800" dirty="0"/>
              <a:t>Lived in the combined authority area during the last 12 months</a:t>
            </a:r>
          </a:p>
          <a:p>
            <a:pPr lvl="1" eaLnBrk="1" hangingPunct="1">
              <a:defRPr/>
            </a:pPr>
            <a:endParaRPr lang="en-GB" altLang="en-US" sz="1800" dirty="0"/>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92E7FEDB-284F-588D-D1C1-7C774EFB2E34}"/>
              </a:ext>
            </a:extLst>
          </p:cNvPr>
          <p:cNvSpPr>
            <a:spLocks noGrp="1" noChangeArrowheads="1"/>
          </p:cNvSpPr>
          <p:nvPr>
            <p:ph type="title"/>
          </p:nvPr>
        </p:nvSpPr>
        <p:spPr/>
        <p:txBody>
          <a:bodyPr/>
          <a:lstStyle/>
          <a:p>
            <a:pPr eaLnBrk="1" hangingPunct="1"/>
            <a:r>
              <a:rPr lang="en-GB" altLang="en-US"/>
              <a:t>Contact details</a:t>
            </a:r>
          </a:p>
        </p:txBody>
      </p:sp>
      <p:sp>
        <p:nvSpPr>
          <p:cNvPr id="23555" name="Rectangle 3">
            <a:extLst>
              <a:ext uri="{FF2B5EF4-FFF2-40B4-BE49-F238E27FC236}">
                <a16:creationId xmlns:a16="http://schemas.microsoft.com/office/drawing/2014/main" id="{38F07947-2879-49CC-EF43-D8FF7CF1E4BC}"/>
              </a:ext>
            </a:extLst>
          </p:cNvPr>
          <p:cNvSpPr>
            <a:spLocks noGrp="1" noChangeArrowheads="1"/>
          </p:cNvSpPr>
          <p:nvPr>
            <p:ph type="body" idx="1"/>
          </p:nvPr>
        </p:nvSpPr>
        <p:spPr/>
        <p:txBody>
          <a:bodyPr/>
          <a:lstStyle/>
          <a:p>
            <a:pPr eaLnBrk="1" hangingPunct="1">
              <a:lnSpc>
                <a:spcPct val="90000"/>
              </a:lnSpc>
              <a:defRPr/>
            </a:pPr>
            <a:r>
              <a:rPr lang="en-GB" sz="2000">
                <a:solidFill>
                  <a:schemeClr val="tx2"/>
                </a:solidFill>
              </a:rPr>
              <a:t>Elections office</a:t>
            </a:r>
            <a:r>
              <a:rPr lang="en-GB" sz="2000"/>
              <a:t> – </a:t>
            </a:r>
            <a:r>
              <a:rPr lang="en-GB" sz="2000">
                <a:solidFill>
                  <a:srgbClr val="FF0000"/>
                </a:solidFill>
              </a:rPr>
              <a:t>[insert]</a:t>
            </a:r>
          </a:p>
          <a:p>
            <a:pPr marL="0" indent="0" eaLnBrk="1" hangingPunct="1">
              <a:lnSpc>
                <a:spcPct val="90000"/>
              </a:lnSpc>
              <a:buFontTx/>
              <a:buNone/>
              <a:defRPr/>
            </a:pPr>
            <a:endParaRPr lang="en-GB" sz="2000" i="1"/>
          </a:p>
          <a:p>
            <a:pPr eaLnBrk="1" hangingPunct="1">
              <a:lnSpc>
                <a:spcPct val="90000"/>
              </a:lnSpc>
              <a:defRPr/>
            </a:pPr>
            <a:r>
              <a:rPr lang="en-GB" sz="2000">
                <a:solidFill>
                  <a:schemeClr val="tx2"/>
                </a:solidFill>
              </a:rPr>
              <a:t>Highways department</a:t>
            </a:r>
            <a:r>
              <a:rPr lang="en-GB" sz="2000"/>
              <a:t> – </a:t>
            </a:r>
            <a:r>
              <a:rPr lang="en-GB" sz="2000">
                <a:solidFill>
                  <a:srgbClr val="FF0000"/>
                </a:solidFill>
              </a:rPr>
              <a:t>[insert]</a:t>
            </a:r>
          </a:p>
          <a:p>
            <a:pPr eaLnBrk="1" hangingPunct="1">
              <a:lnSpc>
                <a:spcPct val="90000"/>
              </a:lnSpc>
              <a:buFontTx/>
              <a:buNone/>
              <a:defRPr/>
            </a:pPr>
            <a:endParaRPr lang="en-GB" sz="2000"/>
          </a:p>
          <a:p>
            <a:pPr eaLnBrk="1" hangingPunct="1">
              <a:lnSpc>
                <a:spcPct val="90000"/>
              </a:lnSpc>
              <a:defRPr/>
            </a:pPr>
            <a:r>
              <a:rPr lang="en-GB" sz="2000">
                <a:solidFill>
                  <a:schemeClr val="tx2"/>
                </a:solidFill>
              </a:rPr>
              <a:t>Electoral Commission contacts </a:t>
            </a:r>
          </a:p>
          <a:p>
            <a:pPr lvl="1" eaLnBrk="1" hangingPunct="1">
              <a:lnSpc>
                <a:spcPct val="90000"/>
              </a:lnSpc>
              <a:defRPr/>
            </a:pPr>
            <a:r>
              <a:rPr lang="en-GB" sz="2000"/>
              <a:t>0333 103 1928</a:t>
            </a:r>
            <a:endParaRPr lang="en-GB"/>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B6E7D464-CE05-5462-C8C0-E97B197C6B80}"/>
              </a:ext>
            </a:extLst>
          </p:cNvPr>
          <p:cNvSpPr>
            <a:spLocks noGrp="1" noChangeArrowheads="1"/>
          </p:cNvSpPr>
          <p:nvPr>
            <p:ph type="ctrTitle"/>
          </p:nvPr>
        </p:nvSpPr>
        <p:spPr/>
        <p:txBody>
          <a:bodyPr/>
          <a:lstStyle/>
          <a:p>
            <a:pPr eaLnBrk="1" hangingPunct="1"/>
            <a:r>
              <a:rPr lang="en-GB" altLang="en-US"/>
              <a:t>Questions</a:t>
            </a:r>
          </a:p>
        </p:txBody>
      </p:sp>
      <p:sp>
        <p:nvSpPr>
          <p:cNvPr id="101379" name="Rectangle 3">
            <a:extLst>
              <a:ext uri="{FF2B5EF4-FFF2-40B4-BE49-F238E27FC236}">
                <a16:creationId xmlns:a16="http://schemas.microsoft.com/office/drawing/2014/main" id="{FF99ADB9-C773-00EE-2D22-0A922D270B99}"/>
              </a:ext>
            </a:extLst>
          </p:cNvPr>
          <p:cNvSpPr>
            <a:spLocks noGrp="1" noChangeArrowheads="1"/>
          </p:cNvSpPr>
          <p:nvPr>
            <p:ph type="subTitle" idx="1"/>
          </p:nvPr>
        </p:nvSpPr>
        <p:spPr/>
        <p:txBody>
          <a:bodyPr/>
          <a:lstStyle/>
          <a:p>
            <a:pPr eaLnBrk="1" hangingPunct="1"/>
            <a:endParaRPr lang="en-US" altLang="en-US"/>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7546E59C-B558-F2E9-BDE7-D30C0C22CF3E}"/>
              </a:ext>
            </a:extLst>
          </p:cNvPr>
          <p:cNvSpPr>
            <a:spLocks noGrp="1" noChangeArrowheads="1"/>
          </p:cNvSpPr>
          <p:nvPr>
            <p:ph type="ctrTitle"/>
          </p:nvPr>
        </p:nvSpPr>
        <p:spPr/>
        <p:txBody>
          <a:bodyPr/>
          <a:lstStyle/>
          <a:p>
            <a:pPr eaLnBrk="1" hangingPunct="1"/>
            <a:r>
              <a:rPr lang="en-GB" altLang="en-US"/>
              <a:t>Thank you</a:t>
            </a:r>
          </a:p>
        </p:txBody>
      </p:sp>
      <p:sp>
        <p:nvSpPr>
          <p:cNvPr id="2" name="Subtitle 1">
            <a:extLst>
              <a:ext uri="{FF2B5EF4-FFF2-40B4-BE49-F238E27FC236}">
                <a16:creationId xmlns:a16="http://schemas.microsoft.com/office/drawing/2014/main" id="{63081C87-1BA8-C4CA-73ED-9D3237922500}"/>
              </a:ext>
            </a:extLst>
          </p:cNvPr>
          <p:cNvSpPr>
            <a:spLocks noGrp="1"/>
          </p:cNvSpPr>
          <p:nvPr>
            <p:ph type="subTitle" idx="1"/>
          </p:nvPr>
        </p:nvSpPr>
        <p:spPr/>
        <p:txBody>
          <a:bodyPr/>
          <a:lstStyle/>
          <a:p>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220BFCF-4280-5417-E179-4D1B4B6D2577}"/>
              </a:ext>
            </a:extLst>
          </p:cNvPr>
          <p:cNvSpPr>
            <a:spLocks noGrp="1" noChangeArrowheads="1"/>
          </p:cNvSpPr>
          <p:nvPr>
            <p:ph type="title"/>
          </p:nvPr>
        </p:nvSpPr>
        <p:spPr>
          <a:xfrm>
            <a:off x="381000" y="1828800"/>
            <a:ext cx="2287249" cy="4267200"/>
          </a:xfrm>
        </p:spPr>
        <p:txBody>
          <a:bodyPr/>
          <a:lstStyle/>
          <a:p>
            <a:pPr eaLnBrk="1" hangingPunct="1"/>
            <a:r>
              <a:rPr lang="en-GB" altLang="en-US" sz="2400"/>
              <a:t>Disqualifications</a:t>
            </a:r>
            <a:br>
              <a:rPr lang="en-GB" altLang="en-US" sz="2400"/>
            </a:br>
            <a:r>
              <a:rPr lang="en-GB" altLang="en-US" sz="1800"/>
              <a:t>Combined Authority Mayor</a:t>
            </a:r>
            <a:br>
              <a:rPr lang="en-GB" altLang="en-US" sz="2400"/>
            </a:br>
            <a:r>
              <a:rPr lang="en-GB" altLang="en-US" sz="2400">
                <a:solidFill>
                  <a:srgbClr val="FF0000"/>
                </a:solidFill>
              </a:rPr>
              <a:t>[without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3026354D-84A8-BDA1-AF18-0CC03C4EF827}"/>
              </a:ext>
            </a:extLst>
          </p:cNvPr>
          <p:cNvSpPr>
            <a:spLocks noGrp="1" noChangeArrowheads="1"/>
          </p:cNvSpPr>
          <p:nvPr>
            <p:ph type="body" idx="1"/>
          </p:nvPr>
        </p:nvSpPr>
        <p:spPr>
          <a:xfrm>
            <a:off x="2668249" y="1588957"/>
            <a:ext cx="6247151" cy="5143631"/>
          </a:xfrm>
        </p:spPr>
        <p:txBody>
          <a:bodyPr>
            <a:normAutofit/>
          </a:bodyPr>
          <a:lstStyle/>
          <a:p>
            <a:pPr marL="0" indent="0" eaLnBrk="1" hangingPunct="1">
              <a:buFontTx/>
              <a:buNone/>
              <a:defRPr/>
            </a:pPr>
            <a:r>
              <a:rPr lang="en-GB" altLang="en-US" sz="1200"/>
              <a:t>A person </a:t>
            </a:r>
            <a:r>
              <a:rPr lang="en-GB" altLang="en-US" sz="1200" b="1"/>
              <a:t>cannot</a:t>
            </a:r>
            <a:r>
              <a:rPr lang="en-GB" altLang="en-US" sz="1200"/>
              <a:t> be a candidate if on the day of nomination </a:t>
            </a:r>
            <a:r>
              <a:rPr lang="en-GB" altLang="en-US" sz="1200" b="1"/>
              <a:t>and</a:t>
            </a:r>
            <a:r>
              <a:rPr lang="en-GB" altLang="en-US" sz="1200"/>
              <a:t> on polling day they</a:t>
            </a:r>
            <a:r>
              <a:rPr lang="en-GB" sz="1200" kern="1200">
                <a:effectLst>
                  <a:glow>
                    <a:srgbClr val="000000"/>
                  </a:glow>
                  <a:outerShdw sx="0" sy="0">
                    <a:srgbClr val="000000"/>
                  </a:outerShdw>
                  <a:reflection stA="0" endPos="0" fadeDir="0" sx="0" sy="0"/>
                </a:effectLst>
                <a:cs typeface="Raavi" panose="020B0502040204020203" pitchFamily="34" charset="0"/>
              </a:rPr>
              <a:t>:</a:t>
            </a:r>
          </a:p>
          <a:p>
            <a:pPr marL="0" indent="0" eaLnBrk="1" hangingPunct="1">
              <a:buFontTx/>
              <a:buNone/>
              <a:defRPr/>
            </a:pPr>
            <a:endParaRPr lang="en-GB" sz="1000" kern="1200">
              <a:cs typeface="Raavi" panose="020B0502040204020203" pitchFamily="34" charset="0"/>
            </a:endParaRPr>
          </a:p>
          <a:p>
            <a:pPr lvl="1">
              <a:defRPr/>
            </a:pPr>
            <a:r>
              <a:rPr lang="en-GB" sz="1200" kern="1200">
                <a:cs typeface="Raavi" panose="020B0502040204020203" pitchFamily="34" charset="0"/>
              </a:rPr>
              <a:t>are </a:t>
            </a:r>
            <a:r>
              <a:rPr lang="en-GB" sz="1200" b="1" kern="1200">
                <a:cs typeface="Raavi" panose="020B0502040204020203" pitchFamily="34" charset="0"/>
              </a:rPr>
              <a:t>employed by the combined authority or a constituent council</a:t>
            </a:r>
            <a:r>
              <a:rPr lang="en-GB" sz="1200" kern="1200">
                <a:cs typeface="Raavi" panose="020B0502040204020203" pitchFamily="34" charset="0"/>
              </a:rPr>
              <a:t> (including joint boards or committees), or hold a paid office under the combined authority or constituent council. Candidates may be ‘employed by or on behalf of the combined authority or a constituent council’ if they work at certain schools, fire services or health services</a:t>
            </a:r>
          </a:p>
          <a:p>
            <a:pPr lvl="1">
              <a:defRPr/>
            </a:pPr>
            <a:r>
              <a:rPr lang="en-GB" sz="1200" kern="1200">
                <a:cs typeface="Raavi" panose="020B0502040204020203" pitchFamily="34" charset="0"/>
              </a:rPr>
              <a:t>hold a </a:t>
            </a:r>
            <a:r>
              <a:rPr lang="en-GB" sz="1200" b="1" kern="1200">
                <a:cs typeface="Raavi" panose="020B0502040204020203" pitchFamily="34" charset="0"/>
              </a:rPr>
              <a:t>politically restricted post</a:t>
            </a:r>
          </a:p>
          <a:p>
            <a:pPr lvl="1">
              <a:defRPr/>
            </a:pPr>
            <a:r>
              <a:rPr lang="en-GB" sz="1200" kern="1200">
                <a:cs typeface="Raavi" panose="020B0502040204020203" pitchFamily="34" charset="0"/>
              </a:rPr>
              <a:t>are the subject of a </a:t>
            </a:r>
            <a:r>
              <a:rPr lang="en-US" sz="1200" b="1" kern="1200">
                <a:cs typeface="Raavi" panose="020B0502040204020203" pitchFamily="34" charset="0"/>
              </a:rPr>
              <a:t>bankruptcy restrictions order or interim restrictions order</a:t>
            </a:r>
            <a:endParaRPr lang="en-GB" sz="1200" b="1" kern="1200">
              <a:cs typeface="Raavi" panose="020B0502040204020203" pitchFamily="34" charset="0"/>
            </a:endParaRPr>
          </a:p>
          <a:p>
            <a:pPr lvl="1">
              <a:defRPr/>
            </a:pPr>
            <a:r>
              <a:rPr lang="en-GB" sz="1200" kern="1200">
                <a:cs typeface="Raavi" panose="020B0502040204020203" pitchFamily="34" charset="0"/>
              </a:rPr>
              <a:t>have been sentenced to a </a:t>
            </a:r>
            <a:r>
              <a:rPr lang="en-GB" sz="1200" b="1" kern="1200">
                <a:cs typeface="Raavi" panose="020B0502040204020203" pitchFamily="34" charset="0"/>
              </a:rPr>
              <a:t>term of imprisonment of three months or more</a:t>
            </a:r>
            <a:r>
              <a:rPr lang="en-US" sz="1200" kern="1200">
                <a:cs typeface="Raavi" panose="020B0502040204020203" pitchFamily="34" charset="0"/>
              </a:rPr>
              <a:t> (inc. suspended sentence) without option of a fine, during 5 years before polling day</a:t>
            </a:r>
            <a:endParaRPr lang="en-GB" sz="1200" kern="1200">
              <a:cs typeface="Raavi" panose="020B0502040204020203" pitchFamily="34" charset="0"/>
            </a:endParaRPr>
          </a:p>
          <a:p>
            <a:pPr lvl="1">
              <a:defRPr/>
            </a:pPr>
            <a:r>
              <a:rPr lang="en-GB" altLang="en-US" sz="1200"/>
              <a:t>are serving a disqualification due to being found </a:t>
            </a:r>
            <a:r>
              <a:rPr lang="en-GB" altLang="en-US" sz="1200" b="1"/>
              <a:t>guilty of a corrupt or illegal practice by an election court</a:t>
            </a:r>
            <a:r>
              <a:rPr lang="en-GB" sz="1200" b="1" kern="1200">
                <a:cs typeface="Raavi" panose="020B0502040204020203" pitchFamily="34" charset="0"/>
              </a:rPr>
              <a:t> </a:t>
            </a:r>
            <a:r>
              <a:rPr lang="en-GB" sz="1200" kern="1200">
                <a:cs typeface="Raavi" panose="020B0502040204020203" pitchFamily="34" charset="0"/>
              </a:rPr>
              <a:t>are</a:t>
            </a:r>
            <a:r>
              <a:rPr lang="en-GB" sz="1200" b="1" kern="1200">
                <a:cs typeface="Raavi" panose="020B0502040204020203" pitchFamily="34" charset="0"/>
              </a:rPr>
              <a:t> subject to notification requirement under Part 2 of the Sexual Offences Act 2003 </a:t>
            </a:r>
            <a:r>
              <a:rPr lang="en-GB" sz="1200" kern="1200">
                <a:cs typeface="Raavi" panose="020B0502040204020203" pitchFamily="34" charset="0"/>
              </a:rPr>
              <a:t>and the ordinary period for making an appeal or application in respect of the order or notification has passed.</a:t>
            </a:r>
          </a:p>
          <a:p>
            <a:pPr lvl="1">
              <a:defRPr/>
            </a:pPr>
            <a:r>
              <a:rPr lang="en-GB" sz="1200" kern="1200">
                <a:cs typeface="Raavi" panose="020B0502040204020203" pitchFamily="34" charset="0"/>
              </a:rPr>
              <a:t>Have been </a:t>
            </a:r>
            <a:r>
              <a:rPr lang="en-GB" sz="1200" b="1" kern="1200">
                <a:cs typeface="Raavi" panose="020B0502040204020203" pitchFamily="34" charset="0"/>
              </a:rPr>
              <a:t>convicted of an intimidatory criminal offence </a:t>
            </a:r>
            <a:r>
              <a:rPr lang="en-GB" sz="1200" kern="1200">
                <a:cs typeface="Raavi" panose="020B0502040204020203" pitchFamily="34" charset="0"/>
              </a:rPr>
              <a:t>motivated by hostility towards a candidate, </a:t>
            </a:r>
            <a:r>
              <a:rPr lang="en-GB" sz="1200">
                <a:effectLst/>
                <a:latin typeface="+mj-lt"/>
                <a:ea typeface="Calibri" panose="020F0502020204030204" pitchFamily="34" charset="0"/>
              </a:rPr>
              <a:t>future candidate or campaigner or holder of a relevant elective office.</a:t>
            </a:r>
          </a:p>
          <a:p>
            <a:pPr marL="342900" lvl="1" indent="0">
              <a:buNone/>
              <a:defRPr/>
            </a:pPr>
            <a:endParaRPr lang="en-GB" sz="1200">
              <a:effectLst/>
              <a:latin typeface="+mj-lt"/>
              <a:ea typeface="Calibri" panose="020F0502020204030204" pitchFamily="34" charset="0"/>
            </a:endParaRPr>
          </a:p>
          <a:p>
            <a:pPr marL="342900" lvl="1" indent="0">
              <a:lnSpc>
                <a:spcPct val="120000"/>
              </a:lnSpc>
              <a:buNone/>
              <a:defRPr/>
            </a:pPr>
            <a:r>
              <a:rPr lang="en-GB" altLang="en-US" sz="1200"/>
              <a:t>A person is</a:t>
            </a:r>
            <a:r>
              <a:rPr lang="en-US" sz="1200" b="0" i="0">
                <a:solidFill>
                  <a:srgbClr val="002C57"/>
                </a:solidFill>
                <a:effectLst/>
                <a:latin typeface="+mj-lt"/>
              </a:rPr>
              <a:t> also disqualified from </a:t>
            </a:r>
            <a:r>
              <a:rPr lang="en-US" sz="1200" b="1" i="0">
                <a:solidFill>
                  <a:srgbClr val="002C57"/>
                </a:solidFill>
                <a:effectLst/>
                <a:latin typeface="+mj-lt"/>
              </a:rPr>
              <a:t>being elected, or being a PCC </a:t>
            </a:r>
            <a:r>
              <a:rPr lang="en-US" sz="1200" b="0" i="0">
                <a:solidFill>
                  <a:srgbClr val="002C57"/>
                </a:solidFill>
                <a:effectLst/>
                <a:latin typeface="+mj-lt"/>
              </a:rPr>
              <a:t>if they are:</a:t>
            </a:r>
          </a:p>
          <a:p>
            <a:pPr lvl="1">
              <a:lnSpc>
                <a:spcPct val="120000"/>
              </a:lnSpc>
              <a:defRPr/>
            </a:pPr>
            <a:endParaRPr lang="en-GB" sz="1200" b="1" kern="1200">
              <a:cs typeface="Raavi" panose="020B0502040204020203" pitchFamily="34" charset="0"/>
            </a:endParaRPr>
          </a:p>
          <a:p>
            <a:pPr lvl="1">
              <a:lnSpc>
                <a:spcPct val="120000"/>
              </a:lnSpc>
              <a:defRPr/>
            </a:pPr>
            <a:r>
              <a:rPr lang="en-US" sz="1200">
                <a:latin typeface="+mj-lt"/>
              </a:rPr>
              <a:t>the </a:t>
            </a:r>
            <a:r>
              <a:rPr lang="en-US" sz="1200" b="1">
                <a:latin typeface="+mj-lt"/>
              </a:rPr>
              <a:t>London Fire Commissioner</a:t>
            </a:r>
          </a:p>
          <a:p>
            <a:pPr lvl="1">
              <a:lnSpc>
                <a:spcPct val="120000"/>
              </a:lnSpc>
              <a:defRPr/>
            </a:pPr>
            <a:r>
              <a:rPr lang="en-US" sz="1200">
                <a:latin typeface="+mj-lt"/>
              </a:rPr>
              <a:t>a </a:t>
            </a:r>
            <a:r>
              <a:rPr lang="en-US" sz="1200" b="1">
                <a:latin typeface="+mj-lt"/>
              </a:rPr>
              <a:t>member of staff of the London Fire Commissioner</a:t>
            </a:r>
          </a:p>
          <a:p>
            <a:pPr lvl="1">
              <a:defRPr/>
            </a:pPr>
            <a:endParaRPr lang="en-GB" sz="1200" kern="1200">
              <a:latin typeface="+mj-lt"/>
              <a:cs typeface="Raavi" panose="020B0502040204020203" pitchFamily="34" charset="0"/>
            </a:endParaRPr>
          </a:p>
          <a:p>
            <a:pPr lvl="1">
              <a:defRPr/>
            </a:pPr>
            <a:endParaRPr lang="en-GB" sz="1600" b="1" kern="1200">
              <a:cs typeface="Raavi" panose="020B0502040204020203" pitchFamily="34" charset="0"/>
            </a:endParaRPr>
          </a:p>
          <a:p>
            <a:pPr marL="0" indent="0">
              <a:buFontTx/>
              <a:buNone/>
              <a:defRPr/>
            </a:pPr>
            <a:endParaRPr lang="en-GB" sz="1600" kern="1200">
              <a:latin typeface="Raavi" panose="020B0502040204020203" pitchFamily="34" charset="0"/>
              <a:cs typeface="Raavi" panose="020B0502040204020203" pitchFamily="34" charset="0"/>
            </a:endParaRPr>
          </a:p>
          <a:p>
            <a:pPr marL="0" indent="0" eaLnBrk="1" hangingPunct="1">
              <a:buFontTx/>
              <a:buNone/>
              <a:defRPr/>
            </a:pPr>
            <a:endParaRPr lang="en-GB" altLang="en-US" sz="170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FDF85FC-3636-53B3-C833-6BF559A8BF66}"/>
              </a:ext>
            </a:extLst>
          </p:cNvPr>
          <p:cNvSpPr>
            <a:spLocks noGrp="1"/>
          </p:cNvSpPr>
          <p:nvPr>
            <p:ph type="title"/>
          </p:nvPr>
        </p:nvSpPr>
        <p:spPr>
          <a:xfrm>
            <a:off x="450850" y="1800225"/>
            <a:ext cx="2784475" cy="4267200"/>
          </a:xfrm>
        </p:spPr>
        <p:txBody>
          <a:bodyPr/>
          <a:lstStyle/>
          <a:p>
            <a:r>
              <a:rPr lang="en-GB" altLang="en-US"/>
              <a:t>Candidates who are sitting councillors</a:t>
            </a:r>
            <a:br>
              <a:rPr lang="en-GB" altLang="en-US"/>
            </a:br>
            <a:r>
              <a:rPr lang="en-GB" altLang="en-US" sz="2000"/>
              <a:t>Combined Authority Mayor</a:t>
            </a:r>
            <a:br>
              <a:rPr lang="en-GB" altLang="en-US"/>
            </a:br>
            <a:r>
              <a:rPr lang="en-GB" altLang="en-US" sz="2400">
                <a:solidFill>
                  <a:srgbClr val="FF0000"/>
                </a:solidFill>
              </a:rPr>
              <a:t>[without P[F]CC function]</a:t>
            </a:r>
          </a:p>
        </p:txBody>
      </p:sp>
      <p:sp>
        <p:nvSpPr>
          <p:cNvPr id="3" name="Content Placeholder 2">
            <a:extLst>
              <a:ext uri="{FF2B5EF4-FFF2-40B4-BE49-F238E27FC236}">
                <a16:creationId xmlns:a16="http://schemas.microsoft.com/office/drawing/2014/main" id="{4C761B18-4D25-CBB1-7277-7F16A958AB19}"/>
              </a:ext>
            </a:extLst>
          </p:cNvPr>
          <p:cNvSpPr>
            <a:spLocks noGrp="1"/>
          </p:cNvSpPr>
          <p:nvPr>
            <p:ph idx="1"/>
          </p:nvPr>
        </p:nvSpPr>
        <p:spPr>
          <a:xfrm>
            <a:off x="3503613" y="1828800"/>
            <a:ext cx="5411787" cy="4267200"/>
          </a:xfrm>
        </p:spPr>
        <p:txBody>
          <a:bodyPr/>
          <a:lstStyle/>
          <a:p>
            <a:pPr>
              <a:defRPr/>
            </a:pPr>
            <a:r>
              <a:rPr lang="sv-FI" sz="2000" kern="1200">
                <a:cs typeface="Arial" panose="020B0604020202020204" pitchFamily="34" charset="0"/>
              </a:rPr>
              <a:t>A person cannot sit as both a combined authority mayor and a local councillor of a constituent council.</a:t>
            </a:r>
          </a:p>
          <a:p>
            <a:pPr lvl="1">
              <a:defRPr/>
            </a:pPr>
            <a:r>
              <a:rPr lang="sv-FI" sz="2000" kern="1200">
                <a:cs typeface="Arial" panose="020B0604020202020204" pitchFamily="34" charset="0"/>
              </a:rPr>
              <a:t>If you are already an elected councillor and are subsequently elected as combined authority mayor, your office as councillor will become vacant</a:t>
            </a:r>
            <a:r>
              <a:rPr lang="sv-FI" sz="1800" kern="1200">
                <a:cs typeface="Arial" panose="020B0604020202020204" pitchFamily="34" charset="0"/>
              </a:rPr>
              <a:t>.</a:t>
            </a:r>
          </a:p>
          <a:p>
            <a:pPr lvl="1">
              <a:defRPr/>
            </a:pPr>
            <a:r>
              <a:rPr lang="sv-FI" sz="2000" kern="1200">
                <a:cs typeface="Arial" panose="020B0604020202020204" pitchFamily="34" charset="0"/>
              </a:rPr>
              <a:t>If you wish to stand as a candidate at the same time in both contests and are elected to both offices, your election as councillor will be disregarded and the office of councillor will become vacant.</a:t>
            </a:r>
          </a:p>
          <a:p>
            <a:pPr marL="342900" lvl="1" indent="0">
              <a:buFontTx/>
              <a:buNone/>
              <a:defRPr/>
            </a:pPr>
            <a:endParaRPr lang="en-GB" sz="1600" kern="1200">
              <a:effectLst>
                <a:glow>
                  <a:srgbClr val="000000"/>
                </a:glow>
                <a:outerShdw sx="0" sy="0">
                  <a:srgbClr val="000000"/>
                </a:outerShdw>
                <a:reflection stA="0" endPos="0" fadeDir="0" sx="0" sy="0"/>
              </a:effectLst>
              <a:cs typeface="Arial" panose="020B0604020202020204" pitchFamily="34" charset="0"/>
            </a:endParaRPr>
          </a:p>
          <a:p>
            <a:pPr>
              <a:defRPr/>
            </a:pPr>
            <a:endParaRPr lang="en-GB"/>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510B97C7-FCD4-3516-5CA6-1A58A1DE077F}"/>
              </a:ext>
            </a:extLst>
          </p:cNvPr>
          <p:cNvSpPr>
            <a:spLocks noGrp="1" noChangeArrowheads="1"/>
          </p:cNvSpPr>
          <p:nvPr>
            <p:ph type="title"/>
          </p:nvPr>
        </p:nvSpPr>
        <p:spPr>
          <a:xfrm>
            <a:off x="271463" y="1746250"/>
            <a:ext cx="2225675" cy="4267200"/>
          </a:xfrm>
        </p:spPr>
        <p:txBody>
          <a:bodyPr/>
          <a:lstStyle/>
          <a:p>
            <a:pPr eaLnBrk="1" hangingPunct="1"/>
            <a:r>
              <a:rPr lang="en-GB" altLang="en-US" sz="2400"/>
              <a:t>Disqualifications</a:t>
            </a:r>
            <a:br>
              <a:rPr lang="en-GB" altLang="en-US" sz="2400"/>
            </a:br>
            <a:r>
              <a:rPr lang="en-GB" altLang="en-US" sz="1800"/>
              <a:t>Combined Authority Mayor</a:t>
            </a:r>
            <a:br>
              <a:rPr lang="en-GB" altLang="en-US" sz="2400"/>
            </a:br>
            <a:r>
              <a:rPr lang="en-GB" altLang="en-US" sz="2400">
                <a:solidFill>
                  <a:srgbClr val="FF0000"/>
                </a:solidFill>
              </a:rPr>
              <a:t>[with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DF1E9B83-014C-BEFA-5B49-F63EA14D55FB}"/>
              </a:ext>
            </a:extLst>
          </p:cNvPr>
          <p:cNvSpPr>
            <a:spLocks noGrp="1" noChangeArrowheads="1"/>
          </p:cNvSpPr>
          <p:nvPr>
            <p:ph type="body" idx="1"/>
          </p:nvPr>
        </p:nvSpPr>
        <p:spPr>
          <a:xfrm>
            <a:off x="2620963" y="1514475"/>
            <a:ext cx="6354595" cy="5186363"/>
          </a:xfrm>
        </p:spPr>
        <p:txBody>
          <a:bodyPr>
            <a:noAutofit/>
          </a:bodyPr>
          <a:lstStyle/>
          <a:p>
            <a:pPr marL="0" indent="0" eaLnBrk="1" hangingPunct="1">
              <a:buFontTx/>
              <a:buNone/>
              <a:defRPr/>
            </a:pPr>
            <a:r>
              <a:rPr lang="en-GB" altLang="en-US" sz="1400"/>
              <a:t>A person </a:t>
            </a:r>
            <a:r>
              <a:rPr lang="en-GB" altLang="en-US" sz="1400" b="1"/>
              <a:t>cannot</a:t>
            </a:r>
            <a:r>
              <a:rPr lang="en-GB" altLang="en-US" sz="1400"/>
              <a:t> be a candidate if on the day of nomination </a:t>
            </a:r>
            <a:r>
              <a:rPr lang="en-GB" altLang="en-US" sz="1400" b="1"/>
              <a:t>and</a:t>
            </a:r>
            <a:r>
              <a:rPr lang="en-GB" altLang="en-US" sz="1400"/>
              <a:t> on polling day they</a:t>
            </a:r>
            <a:r>
              <a:rPr lang="en-GB" sz="1400" kern="1200">
                <a:effectLst>
                  <a:glow>
                    <a:srgbClr val="000000"/>
                  </a:glow>
                  <a:outerShdw sx="0" sy="0">
                    <a:srgbClr val="000000"/>
                  </a:outerShdw>
                  <a:reflection stA="0" endPos="0" fadeDir="0" sx="0" sy="0"/>
                </a:effectLst>
                <a:cs typeface="Raavi" panose="020B0502040204020203" pitchFamily="34" charset="0"/>
              </a:rPr>
              <a:t>:</a:t>
            </a:r>
            <a:endParaRPr lang="en-GB" sz="1400" kern="1200">
              <a:cs typeface="Raavi" panose="020B0502040204020203" pitchFamily="34" charset="0"/>
            </a:endParaRPr>
          </a:p>
          <a:p>
            <a:pPr lvl="1">
              <a:lnSpc>
                <a:spcPct val="120000"/>
              </a:lnSpc>
              <a:defRPr/>
            </a:pPr>
            <a:r>
              <a:rPr lang="en-GB" sz="1400" b="1" kern="1200">
                <a:cs typeface="Raavi"/>
              </a:rPr>
              <a:t>work for the combined authority, a constituent council or a parish </a:t>
            </a:r>
            <a:r>
              <a:rPr lang="en-GB" sz="1400" kern="1200">
                <a:cs typeface="Raavi"/>
              </a:rPr>
              <a:t>wholly or partly included </a:t>
            </a:r>
            <a:r>
              <a:rPr lang="en-GB" sz="1400" b="1" kern="1200">
                <a:cs typeface="Raavi"/>
              </a:rPr>
              <a:t>in the relevant combined authority area </a:t>
            </a:r>
            <a:r>
              <a:rPr lang="en-GB" sz="1400" kern="1200">
                <a:cs typeface="Raavi"/>
              </a:rPr>
              <a:t>(including joint boards or committees). Candidates may be ‘employed by or on behalf of the combined authority or a constituent council’ if they work at certain schools, fire services or health services.</a:t>
            </a:r>
          </a:p>
          <a:p>
            <a:pPr lvl="1">
              <a:lnSpc>
                <a:spcPct val="120000"/>
              </a:lnSpc>
              <a:defRPr/>
            </a:pPr>
            <a:r>
              <a:rPr lang="en-GB" sz="1400" kern="1200">
                <a:cs typeface="Raavi"/>
              </a:rPr>
              <a:t>hold a </a:t>
            </a:r>
            <a:r>
              <a:rPr lang="en-GB" sz="1400" b="1" kern="1200">
                <a:cs typeface="Raavi"/>
              </a:rPr>
              <a:t>politically restricted post</a:t>
            </a:r>
          </a:p>
          <a:p>
            <a:pPr lvl="1">
              <a:lnSpc>
                <a:spcPct val="120000"/>
              </a:lnSpc>
              <a:defRPr/>
            </a:pPr>
            <a:r>
              <a:rPr lang="en-GB" sz="1400" kern="1200">
                <a:cs typeface="Raavi" panose="020B0502040204020203" pitchFamily="34" charset="0"/>
              </a:rPr>
              <a:t>are the subject of a </a:t>
            </a:r>
            <a:r>
              <a:rPr lang="en-US" sz="1400" b="1" kern="1200">
                <a:cs typeface="Raavi" panose="020B0502040204020203" pitchFamily="34" charset="0"/>
              </a:rPr>
              <a:t>bankruptcy restrictions order</a:t>
            </a:r>
            <a:r>
              <a:rPr lang="en-US" sz="1400" kern="1200">
                <a:cs typeface="Raavi" panose="020B0502040204020203" pitchFamily="34" charset="0"/>
              </a:rPr>
              <a:t> or interim restrictions order</a:t>
            </a:r>
          </a:p>
          <a:p>
            <a:pPr lvl="1">
              <a:lnSpc>
                <a:spcPct val="120000"/>
              </a:lnSpc>
              <a:defRPr/>
            </a:pPr>
            <a:r>
              <a:rPr lang="en-US" sz="1400" kern="1200">
                <a:cs typeface="Raavi"/>
              </a:rPr>
              <a:t>have been </a:t>
            </a:r>
            <a:r>
              <a:rPr lang="en-US" sz="1400" b="1" kern="1200">
                <a:cs typeface="Raavi"/>
              </a:rPr>
              <a:t>convicted of an imprisonable offence</a:t>
            </a:r>
            <a:endParaRPr lang="en-GB" sz="1400" b="1" kern="1200">
              <a:cs typeface="Raavi"/>
            </a:endParaRPr>
          </a:p>
          <a:p>
            <a:pPr lvl="1">
              <a:defRPr/>
            </a:pPr>
            <a:r>
              <a:rPr lang="en-GB" altLang="en-US" sz="1400"/>
              <a:t>are serving a disqualification due to being found </a:t>
            </a:r>
            <a:r>
              <a:rPr lang="en-GB" altLang="en-US" sz="1400" b="1"/>
              <a:t>guilty of a corrupt or illegal practice by an election court</a:t>
            </a:r>
            <a:r>
              <a:rPr lang="en-GB" sz="1400" b="1" kern="1200">
                <a:cs typeface="Raavi"/>
              </a:rPr>
              <a:t> </a:t>
            </a:r>
          </a:p>
          <a:p>
            <a:pPr lvl="1">
              <a:defRPr/>
            </a:pPr>
            <a:r>
              <a:rPr lang="en-GB" sz="1400" kern="1200">
                <a:cs typeface="Raavi"/>
              </a:rPr>
              <a:t>are</a:t>
            </a:r>
            <a:r>
              <a:rPr lang="en-GB" sz="1400" b="1" kern="1200">
                <a:cs typeface="Raavi"/>
              </a:rPr>
              <a:t> subject to notification requirement under Part 2 of the Sexual Offences Act 2003 </a:t>
            </a:r>
            <a:r>
              <a:rPr lang="en-GB" sz="1400" kern="1200">
                <a:cs typeface="Raavi"/>
              </a:rPr>
              <a:t>and the ordinary period for making an appeal or application in respect of the order or notification has passed.</a:t>
            </a:r>
          </a:p>
          <a:p>
            <a:pPr lvl="1">
              <a:defRPr/>
            </a:pPr>
            <a:r>
              <a:rPr lang="en-GB" sz="1400" kern="1200">
                <a:cs typeface="Raavi" panose="020B0502040204020203" pitchFamily="34" charset="0"/>
              </a:rPr>
              <a:t>have been </a:t>
            </a:r>
            <a:r>
              <a:rPr lang="en-GB" sz="1400" b="1" kern="1200">
                <a:cs typeface="Raavi" panose="020B0502040204020203" pitchFamily="34" charset="0"/>
              </a:rPr>
              <a:t>convicted of an intimidatory criminal offence </a:t>
            </a:r>
            <a:r>
              <a:rPr lang="en-GB" sz="1400" kern="1200">
                <a:cs typeface="Raavi" panose="020B0502040204020203" pitchFamily="34" charset="0"/>
              </a:rPr>
              <a:t>motivated by hostility towards a candidate, </a:t>
            </a:r>
            <a:r>
              <a:rPr lang="en-GB" sz="1400">
                <a:effectLst/>
                <a:latin typeface="+mj-lt"/>
                <a:ea typeface="Calibri" panose="020F0502020204030204" pitchFamily="34" charset="0"/>
              </a:rPr>
              <a:t>future candidate or campaigner or holder of a relevant elective office.</a:t>
            </a:r>
            <a:endParaRPr lang="en-GB" sz="1400" kern="1200">
              <a:latin typeface="+mj-lt"/>
              <a:cs typeface="Raavi" panose="020B0502040204020203" pitchFamily="34" charset="0"/>
            </a:endParaRPr>
          </a:p>
          <a:p>
            <a:pPr lvl="1">
              <a:lnSpc>
                <a:spcPct val="120000"/>
              </a:lnSpc>
              <a:defRPr/>
            </a:pPr>
            <a:endParaRPr lang="en-GB" sz="1600" b="1" kern="1200">
              <a:cs typeface="Raavi" panose="020B0502040204020203" pitchFamily="34" charset="0"/>
            </a:endParaRPr>
          </a:p>
          <a:p>
            <a:pPr marL="342900" lvl="1" indent="0">
              <a:buFontTx/>
              <a:buNone/>
              <a:defRPr/>
            </a:pPr>
            <a:endParaRPr lang="en-GB" sz="1400" b="1" kern="1200">
              <a:cs typeface="Raavi" panose="020B0502040204020203" pitchFamily="34" charset="0"/>
            </a:endParaRPr>
          </a:p>
          <a:p>
            <a:pPr marL="0" indent="0">
              <a:buFontTx/>
              <a:buNone/>
              <a:defRPr/>
            </a:pPr>
            <a:endParaRPr lang="en-GB" sz="1400" kern="1200">
              <a:latin typeface="Raavi" panose="020B0502040204020203" pitchFamily="34" charset="0"/>
              <a:cs typeface="Raavi" panose="020B0502040204020203" pitchFamily="34" charset="0"/>
            </a:endParaRPr>
          </a:p>
          <a:p>
            <a:pPr eaLnBrk="1" hangingPunct="1">
              <a:defRPr/>
            </a:pPr>
            <a:endParaRPr lang="en-GB" altLang="en-US" sz="1400"/>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2.02.14"/>
  <p:tag name="AS_TITLE" val="Aspose.Slides for .NET 4.0"/>
  <p:tag name="AS_VERSION" val="22.2"/>
</p:tagLst>
</file>

<file path=ppt/theme/theme1.xml><?xml version="1.0" encoding="utf-8"?>
<a:theme xmlns:a="http://schemas.openxmlformats.org/drawingml/2006/main" name="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2.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3.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4.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LongProperties xmlns="http://schemas.microsoft.com/office/2006/metadata/longProperties">
  <LongProp xmlns="" name="TaxCatchAll"><![CDATA[700;#England|87ad9b81-6a35-45df-98f3-d7a55b4a168a;#3073;#May 2015|422dad8d-03e8-4edd-bbac-c3fbd1a40518;#718;#Combined Authority Mayoral|fc9d987b-fca9-404b-8865-240cdac6d6d3;#120;#Mayoral elections|95a94b50-d48d-496d-b68c-97d33db89414;#682;#Supporting Resource|046fdab6-b44b-4f3d-aa13-e1a7611ba2d0;#684;#RO|9ab7a96e-a7bd-4c42-99d8-e2b2fe25086a;#3;#UK wide|6834a7d2-fb91-47b3-99a3-3181df52306f;#2;#All staff|1a1e0e6e-8d96-4235-ac5f-9f1dcc3600b0;#1;#Official|77462fb2-11a1-4cd5-8628-4e6081b9477e]]></LongProp>
</LongProperties>
</file>

<file path=customXml/item2.xml><?xml version="1.0" encoding="utf-8"?>
<p:properties xmlns:p="http://schemas.microsoft.com/office/2006/metadata/properties" xmlns:xsi="http://www.w3.org/2001/XMLSchema-instance" xmlns:pc="http://schemas.microsoft.com/office/infopath/2007/PartnerControls">
  <documentManagement>
    <b78556a5ab004a83993a9660bce6152c xmlns="fc73922b-ee12-4d47-9fe9-79c993e89b0c">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Retention xmlns="fc73922b-ee12-4d47-9fe9-79c993e89b0c">7 years</Retention>
    <nc1286104a3a4088847700fe2f03ac10 xmlns="fc73922b-ee12-4d47-9fe9-79c993e89b0c">
      <Terms xmlns="http://schemas.microsoft.com/office/infopath/2007/PartnerControls">
        <TermInfo xmlns="http://schemas.microsoft.com/office/infopath/2007/PartnerControls">
          <TermName xmlns="http://schemas.microsoft.com/office/infopath/2007/PartnerControls">RO</TermName>
          <TermId xmlns="http://schemas.microsoft.com/office/infopath/2007/PartnerControls">9ab7a96e-a7bd-4c42-99d8-e2b2fe25086a</TermId>
        </TermInfo>
      </Terms>
    </nc1286104a3a4088847700fe2f03ac10>
    <Original_x0020_Creator xmlns="493acf16-e4f6-4c9b-a835-13355f79d791" xsi:nil="true"/>
    <j5093c87c62f4e2ea96105d295eed61a xmlns="fc73922b-ee12-4d47-9fe9-79c993e89b0c">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ArticleName xmlns="fc73922b-ee12-4d47-9fe9-79c993e89b0c" xsi:nil="true"/>
    <Language_x0020__x0028_EA_x0029_ xmlns="fc73922b-ee12-4d47-9fe9-79c993e89b0c">English</Language_x0020__x0028_EA_x0029_>
    <je831b0ab68147b593f643c3e92cd3da xmlns="fc73922b-ee12-4d47-9fe9-79c993e89b0c">
      <Terms xmlns="http://schemas.microsoft.com/office/infopath/2007/PartnerControls">
        <TermInfo xmlns="http://schemas.microsoft.com/office/infopath/2007/PartnerControls">
          <TermName xmlns="http://schemas.microsoft.com/office/infopath/2007/PartnerControls">England</TermName>
          <TermId xmlns="http://schemas.microsoft.com/office/infopath/2007/PartnerControls">87ad9b81-6a35-45df-98f3-d7a55b4a168a</TermId>
        </TermInfo>
      </Terms>
    </je831b0ab68147b593f643c3e92cd3da>
    <b9ca678d06974d1b9a589aa70f41520a xmlns="fc73922b-ee12-4d47-9fe9-79c993e89b0c">
      <Terms xmlns="http://schemas.microsoft.com/office/infopath/2007/PartnerControls">
        <TermInfo xmlns="http://schemas.microsoft.com/office/infopath/2007/PartnerControls">
          <TermName xmlns="http://schemas.microsoft.com/office/infopath/2007/PartnerControls">UK wide</TermName>
          <TermId xmlns="http://schemas.microsoft.com/office/infopath/2007/PartnerControls">6834a7d2-fb91-47b3-99a3-3181df52306f</TermId>
        </TermInfo>
      </Terms>
    </b9ca678d06974d1b9a589aa70f41520a>
    <TaxCatchAll xmlns="fc73922b-ee12-4d47-9fe9-79c993e89b0c">
      <Value>133</Value>
      <Value>150</Value>
      <Value>125</Value>
      <Value>91</Value>
      <Value>55</Value>
      <Value>127</Value>
      <Value>53</Value>
      <Value>52</Value>
      <Value>136</Value>
    </TaxCatchAll>
    <_dlc_DocIdPersistId xmlns="fc73922b-ee12-4d47-9fe9-79c993e89b0c" xsi:nil="true"/>
    <k8d136f7c151492e9a8c9a3ff7eb0306 xmlns="fc73922b-ee12-4d47-9fe9-79c993e89b0c">
      <Terms xmlns="http://schemas.microsoft.com/office/infopath/2007/PartnerControls">
        <TermInfo xmlns="http://schemas.microsoft.com/office/infopath/2007/PartnerControls">
          <TermName xmlns="http://schemas.microsoft.com/office/infopath/2007/PartnerControls">Mayoral elections</TermName>
          <TermId xmlns="http://schemas.microsoft.com/office/infopath/2007/PartnerControls">95a94b50-d48d-496d-b68c-97d33db89414</TermId>
        </TermInfo>
      </Terms>
    </k8d136f7c151492e9a8c9a3ff7eb0306>
    <o4f6c70134b64a99b8a9c18b6cabc6d3 xmlns="fc73922b-ee12-4d47-9fe9-79c993e89b0c">
      <Terms xmlns="http://schemas.microsoft.com/office/infopath/2007/PartnerControls"/>
    </o4f6c70134b64a99b8a9c18b6cabc6d3>
    <Original_x0020_Modified_x0020_By xmlns="493acf16-e4f6-4c9b-a835-13355f79d791" xsi:nil="true"/>
    <Owner xmlns="fc73922b-ee12-4d47-9fe9-79c993e89b0c">
      <UserInfo>
        <DisplayName>Lizzie Tovey</DisplayName>
        <AccountId>34</AccountId>
        <AccountType/>
      </UserInfo>
    </Owner>
    <j4f12893337a4eac9e2d2c696f543b80 xmlns="fc73922b-ee12-4d47-9fe9-79c993e89b0c">
      <Terms xmlns="http://schemas.microsoft.com/office/infopath/2007/PartnerControls"/>
    </j4f12893337a4eac9e2d2c696f543b80>
    <p66823bc255a48c5b1111b08c7c3cd3f xmlns="fc73922b-ee12-4d47-9fe9-79c993e89b0c">
      <Terms xmlns="http://schemas.microsoft.com/office/infopath/2007/PartnerControls">
        <TermInfo xmlns="http://schemas.microsoft.com/office/infopath/2007/PartnerControls">
          <TermName xmlns="http://schemas.microsoft.com/office/infopath/2007/PartnerControls">Combined Authority Mayoral</TermName>
          <TermId xmlns="http://schemas.microsoft.com/office/infopath/2007/PartnerControls">fc9d987b-fca9-404b-8865-240cdac6d6d3</TermId>
        </TermInfo>
      </Terms>
    </p66823bc255a48c5b1111b08c7c3cd3f>
    <l31485a79714489ba1e137a3446044a9 xmlns="fc73922b-ee12-4d47-9fe9-79c993e89b0c">
      <Terms xmlns="http://schemas.microsoft.com/office/infopath/2007/PartnerControls">
        <TermInfo xmlns="http://schemas.microsoft.com/office/infopath/2007/PartnerControls">
          <TermName xmlns="http://schemas.microsoft.com/office/infopath/2007/PartnerControls">Supporting Resource</TermName>
          <TermId xmlns="http://schemas.microsoft.com/office/infopath/2007/PartnerControls">046fdab6-b44b-4f3d-aa13-e1a7611ba2d0</TermId>
        </TermInfo>
      </Terms>
    </l31485a79714489ba1e137a3446044a9>
    <_dlc_DocId xmlns="fc73922b-ee12-4d47-9fe9-79c993e89b0c">TX6SW6SUV4E4-666515829-654</_dlc_DocId>
    <_dlc_DocIdUrl xmlns="fc73922b-ee12-4d47-9fe9-79c993e89b0c">
      <Url>https://electoralcommissionorguk.sharepoint.com/teams/CT_EAG/_layouts/15/DocIdRedir.aspx?ID=TX6SW6SUV4E4-666515829-654</Url>
      <Description>TX6SW6SUV4E4-666515829-654</Description>
    </_dlc_DocIdUrl>
    <lcf76f155ced4ddcb4097134ff3c332f xmlns="493acf16-e4f6-4c9b-a835-13355f79d791">
      <Terms xmlns="http://schemas.microsoft.com/office/infopath/2007/PartnerControls"/>
    </lcf76f155ced4ddcb4097134ff3c332f>
    <SharedWithUsers xmlns="fc73922b-ee12-4d47-9fe9-79c993e89b0c">
      <UserInfo>
        <DisplayName>AZA Jay Padharia</DisplayName>
        <AccountId>221</AccountId>
        <AccountType/>
      </UserInfo>
      <UserInfo>
        <DisplayName>Lindsey Pack</DisplayName>
        <AccountId>38</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Guidance (EA)" ma:contentTypeID="0x010100AF3E272AA106CD4B8F8855EAE1DE43E30B01001BC1E6EA59883345AF1174D756CA94C5" ma:contentTypeVersion="47" ma:contentTypeDescription="For all EA Guidance" ma:contentTypeScope="" ma:versionID="2d71eeb3b46e3631336b95209711c9b7">
  <xsd:schema xmlns:xsd="http://www.w3.org/2001/XMLSchema" xmlns:xs="http://www.w3.org/2001/XMLSchema" xmlns:p="http://schemas.microsoft.com/office/2006/metadata/properties" xmlns:ns2="493acf16-e4f6-4c9b-a835-13355f79d791" xmlns:ns3="fc73922b-ee12-4d47-9fe9-79c993e89b0c" targetNamespace="http://schemas.microsoft.com/office/2006/metadata/properties" ma:root="true" ma:fieldsID="a67e779a876e6cf80f550a89ddc65a4d" ns2:_="" ns3:_="">
    <xsd:import namespace="493acf16-e4f6-4c9b-a835-13355f79d791"/>
    <xsd:import namespace="fc73922b-ee12-4d47-9fe9-79c993e89b0c"/>
    <xsd:element name="properties">
      <xsd:complexType>
        <xsd:sequence>
          <xsd:element name="documentManagement">
            <xsd:complexType>
              <xsd:all>
                <xsd:element ref="ns3:Language_x0020__x0028_EA_x0029_"/>
                <xsd:element ref="ns3:Owner" minOccurs="0"/>
                <xsd:element ref="ns3:ArticleName" minOccurs="0"/>
                <xsd:element ref="ns3:TaxCatchAll" minOccurs="0"/>
                <xsd:element ref="ns2:Original_x0020_Modified_x0020_By" minOccurs="0"/>
                <xsd:element ref="ns2:Original_x0020_Creator" minOccurs="0"/>
                <xsd:element ref="ns3:Retention" minOccurs="0"/>
                <xsd:element ref="ns3:j5093c87c62f4e2ea96105d295eed61a" minOccurs="0"/>
                <xsd:element ref="ns3:TaxCatchAllLabel" minOccurs="0"/>
                <xsd:element ref="ns3:k8d136f7c151492e9a8c9a3ff7eb0306" minOccurs="0"/>
                <xsd:element ref="ns3:o4f6c70134b64a99b8a9c18b6cabc6d3" minOccurs="0"/>
                <xsd:element ref="ns3:b78556a5ab004a83993a9660bce6152c" minOccurs="0"/>
                <xsd:element ref="ns3:b9ca678d06974d1b9a589aa70f41520a" minOccurs="0"/>
                <xsd:element ref="ns3:j4f12893337a4eac9e2d2c696f543b80" minOccurs="0"/>
                <xsd:element ref="ns3:nc1286104a3a4088847700fe2f03ac10" minOccurs="0"/>
                <xsd:element ref="ns3:p66823bc255a48c5b1111b08c7c3cd3f" minOccurs="0"/>
                <xsd:element ref="ns3:je831b0ab68147b593f643c3e92cd3da" minOccurs="0"/>
                <xsd:element ref="ns3:l31485a79714489ba1e137a3446044a9" minOccurs="0"/>
                <xsd:element ref="ns3:_dlc_DocId" minOccurs="0"/>
                <xsd:element ref="ns3:_dlc_DocIdUrl" minOccurs="0"/>
                <xsd:element ref="ns3:_dlc_DocIdPersistId"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3acf16-e4f6-4c9b-a835-13355f79d791" elementFormDefault="qualified">
    <xsd:import namespace="http://schemas.microsoft.com/office/2006/documentManagement/types"/>
    <xsd:import namespace="http://schemas.microsoft.com/office/infopath/2007/PartnerControls"/>
    <xsd:element name="Original_x0020_Modified_x0020_By" ma:index="20" nillable="true" ma:displayName="Original Modified By" ma:hidden="true" ma:internalName="Original_x0020_Modified_x0020_By" ma:readOnly="false">
      <xsd:simpleType>
        <xsd:restriction base="dms:Text"/>
      </xsd:simpleType>
    </xsd:element>
    <xsd:element name="Original_x0020_Creator" ma:index="22" nillable="true" ma:displayName="Original Creator" ma:hidden="true" ma:internalName="Original_x0020_Creator" ma:readOnly="false">
      <xsd:simpleType>
        <xsd:restriction base="dms:Text"/>
      </xsd:simpleType>
    </xsd:element>
    <xsd:element name="MediaServiceMetadata" ma:index="39" nillable="true" ma:displayName="MediaServiceMetadata" ma:hidden="true" ma:internalName="MediaServiceMetadata" ma:readOnly="true">
      <xsd:simpleType>
        <xsd:restriction base="dms:Note"/>
      </xsd:simpleType>
    </xsd:element>
    <xsd:element name="MediaServiceFastMetadata" ma:index="40" nillable="true" ma:displayName="MediaServiceFastMetadata" ma:hidden="true" ma:internalName="MediaServiceFastMetadata" ma:readOnly="true">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7c0fde62-7cba-4014-acb1-76457a673074" ma:termSetId="09814cd3-568e-fe90-9814-8d621ff8fb84" ma:anchorId="fba54fb3-c3e1-fe81-a776-ca4b69148c4d" ma:open="true" ma:isKeyword="false">
      <xsd:complexType>
        <xsd:sequence>
          <xsd:element ref="pc:Terms" minOccurs="0" maxOccurs="1"/>
        </xsd:sequence>
      </xsd:complexType>
    </xsd:element>
    <xsd:element name="MediaServiceDateTaken" ma:index="44" nillable="true" ma:displayName="MediaServiceDateTaken" ma:hidden="true" ma:indexed="true" ma:internalName="MediaServiceDateTaken" ma:readOnly="true">
      <xsd:simpleType>
        <xsd:restriction base="dms:Text"/>
      </xsd:simpleType>
    </xsd:element>
    <xsd:element name="MediaServiceOCR" ma:index="45" nillable="true" ma:displayName="Extracted Text" ma:internalName="MediaServiceOCR" ma:readOnly="true">
      <xsd:simpleType>
        <xsd:restriction base="dms:Note">
          <xsd:maxLength value="255"/>
        </xsd:restriction>
      </xsd:simpleType>
    </xsd:element>
    <xsd:element name="MediaServiceGenerationTime" ma:index="46" nillable="true" ma:displayName="MediaServiceGenerationTime" ma:hidden="true" ma:internalName="MediaServiceGenerationTime" ma:readOnly="true">
      <xsd:simpleType>
        <xsd:restriction base="dms:Text"/>
      </xsd:simpleType>
    </xsd:element>
    <xsd:element name="MediaServiceEventHashCode" ma:index="47" nillable="true" ma:displayName="MediaServiceEventHashCode" ma:hidden="true" ma:internalName="MediaServiceEventHashCode" ma:readOnly="true">
      <xsd:simpleType>
        <xsd:restriction base="dms:Text"/>
      </xsd:simpleType>
    </xsd:element>
    <xsd:element name="MediaServiceSearchProperties" ma:index="5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73922b-ee12-4d47-9fe9-79c993e89b0c" elementFormDefault="qualified">
    <xsd:import namespace="http://schemas.microsoft.com/office/2006/documentManagement/types"/>
    <xsd:import namespace="http://schemas.microsoft.com/office/infopath/2007/PartnerControls"/>
    <xsd:element name="Language_x0020__x0028_EA_x0029_" ma:index="6" ma:displayName="Language (EA)" ma:default="English" ma:format="Dropdown" ma:internalName="Language_x0020__x0028_EA_x0029_" ma:readOnly="false">
      <xsd:simpleType>
        <xsd:restriction base="dms:Choice">
          <xsd:enumeration value="English"/>
          <xsd:enumeration value="Welsh"/>
          <xsd:enumeration value="Bi-lingual"/>
        </xsd:restriction>
      </xsd:simpleType>
    </xsd:element>
    <xsd:element name="Owner" ma:index="7" nillable="true" ma:displayName="Owner" ma:list="UserInfo" ma:SharePointGroup="0" ma:internalName="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ticleName" ma:index="10" nillable="true" ma:displayName="Name" ma:hidden="true" ma:internalName="ArticleName" ma:readOnly="false">
      <xsd:simpleType>
        <xsd:restriction base="dms:Text"/>
      </xsd:simpleType>
    </xsd:element>
    <xsd:element name="TaxCatchAll" ma:index="12" nillable="true" ma:displayName="Taxonomy Catch All Column" ma:hidden="true" ma:list="{b3d0162d-4c3c-4564-b215-192c783a7803}" ma:internalName="TaxCatchAll" ma:readOnly="false" ma:showField="CatchAllData"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Retention" ma:index="24" nillable="true" ma:displayName="Retention" ma:default="7 years" ma:format="Dropdown" ma:hidden="true" ma:internalName="Retention" ma:readOnly="false">
      <xsd:simpleType>
        <xsd:restriction base="dms:Choice">
          <xsd:enumeration value="6 months"/>
          <xsd:enumeration value="1 year"/>
          <xsd:enumeration value="3 years"/>
          <xsd:enumeration value="7 years"/>
          <xsd:enumeration value="12 years"/>
          <xsd:enumeration value="100 years"/>
        </xsd:restriction>
      </xsd:simpleType>
    </xsd:element>
    <xsd:element name="j5093c87c62f4e2ea96105d295eed61a" ma:index="25" nillable="true" ma:taxonomy="true" ma:internalName="j5093c87c62f4e2ea96105d295eed61a" ma:taxonomyFieldName="GPMS_x0020_marking" ma:displayName="GPMS marking" ma:readOnly="false" ma:default="55;#Official|77462fb2-11a1-4cd5-8628-4e6081b9477e" ma:fieldId="{35093c87-c62f-4e2e-a961-05d295eed61a}" ma:sspId="7c0fde62-7cba-4014-acb1-76457a673074" ma:termSetId="1f343abd-db6c-4475-a574-cc7b5b5bdee2" ma:anchorId="00000000-0000-0000-0000-000000000000" ma:open="true" ma:isKeyword="false">
      <xsd:complexType>
        <xsd:sequence>
          <xsd:element ref="pc:Terms" minOccurs="0" maxOccurs="1"/>
        </xsd:sequence>
      </xsd:complexType>
    </xsd:element>
    <xsd:element name="TaxCatchAllLabel" ma:index="26" nillable="true" ma:displayName="Taxonomy Catch All Column1" ma:hidden="true" ma:list="{b3d0162d-4c3c-4564-b215-192c783a7803}" ma:internalName="TaxCatchAllLabel" ma:readOnly="true" ma:showField="CatchAllDataLabel"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k8d136f7c151492e9a8c9a3ff7eb0306" ma:index="27" nillable="true" ma:taxonomy="true" ma:internalName="k8d136f7c151492e9a8c9a3ff7eb0306" ma:taxonomyFieldName="ECSubject" ma:displayName="EC Subject" ma:readOnly="false" ma:fieldId="{48d136f7-c151-492e-9a8c-9a3ff7eb0306}" ma:taxonomyMulti="true" ma:sspId="7c0fde62-7cba-4014-acb1-76457a673074" ma:termSetId="0d5ca8a1-c45c-44af-a3cd-d024f1ba8d30" ma:anchorId="00000000-0000-0000-0000-000000000000" ma:open="false" ma:isKeyword="false">
      <xsd:complexType>
        <xsd:sequence>
          <xsd:element ref="pc:Terms" minOccurs="0" maxOccurs="1"/>
        </xsd:sequence>
      </xsd:complexType>
    </xsd:element>
    <xsd:element name="o4f6c70134b64a99b8a9c18b6cabc6d3" ma:index="28" nillable="true" ma:taxonomy="true" ma:internalName="o4f6c70134b64a99b8a9c18b6cabc6d3" ma:taxonomyFieldName="Calendar_x0020_Year" ma:displayName="Calendar Year" ma:readOnly="false" ma:default="54;#2018|26ca1e8c-16e7-413b-b05d-61c89da0dc68" ma:fieldId="{84f6c701-34b6-4a99-b8a9-c18b6cabc6d3}" ma:sspId="7c0fde62-7cba-4014-acb1-76457a673074" ma:termSetId="edba5c96-86f2-4f08-a5c2-e39c740b563b" ma:anchorId="00000000-0000-0000-0000-000000000000" ma:open="true" ma:isKeyword="false">
      <xsd:complexType>
        <xsd:sequence>
          <xsd:element ref="pc:Terms" minOccurs="0" maxOccurs="1"/>
        </xsd:sequence>
      </xsd:complexType>
    </xsd:element>
    <xsd:element name="b78556a5ab004a83993a9660bce6152c" ma:index="29" nillable="true" ma:taxonomy="true" ma:internalName="b78556a5ab004a83993a9660bce6152c" ma:taxonomyFieldName="Audience1" ma:displayName="Audience" ma:readOnly="false" ma:default="52;#All staff|1a1e0e6e-8d96-4235-ac5f-9f1dcc3600b0" ma:fieldId="{b78556a5-ab00-4a83-993a-9660bce6152c}" ma:taxonomyMulti="true" ma:sspId="7c0fde62-7cba-4014-acb1-76457a673074" ma:termSetId="12a82b95-0313-4ef6-8f09-a1fc7e7a5295" ma:anchorId="00000000-0000-0000-0000-000000000000" ma:open="false" ma:isKeyword="false">
      <xsd:complexType>
        <xsd:sequence>
          <xsd:element ref="pc:Terms" minOccurs="0" maxOccurs="1"/>
        </xsd:sequence>
      </xsd:complexType>
    </xsd:element>
    <xsd:element name="b9ca678d06974d1b9a589aa70f41520a" ma:index="30" nillable="true" ma:taxonomy="true" ma:internalName="b9ca678d06974d1b9a589aa70f41520a" ma:taxonomyFieldName="Countries" ma:displayName="Country" ma:readOnly="false" ma:default="53;#UK wide|6834a7d2-fb91-47b3-99a3-3181df52306f" ma:fieldId="{b9ca678d-0697-4d1b-9a58-9aa70f41520a}" ma:taxonomyMulti="true" ma:sspId="7c0fde62-7cba-4014-acb1-76457a673074" ma:termSetId="84dafbee-6db0-42d8-9610-c7f28f591f89" ma:anchorId="00000000-0000-0000-0000-000000000000" ma:open="false" ma:isKeyword="false">
      <xsd:complexType>
        <xsd:sequence>
          <xsd:element ref="pc:Terms" minOccurs="0" maxOccurs="1"/>
        </xsd:sequence>
      </xsd:complexType>
    </xsd:element>
    <xsd:element name="j4f12893337a4eac9e2d2c696f543b80" ma:index="31" nillable="true" ma:taxonomy="true" ma:internalName="j4f12893337a4eac9e2d2c696f543b80" ma:taxonomyFieldName="Financial_x0020_year" ma:displayName="Financial year" ma:readOnly="false" ma:fieldId="{34f12893-337a-4eac-9e2d-2c696f543b80}" ma:sspId="7c0fde62-7cba-4014-acb1-76457a673074" ma:termSetId="e63f34e3-1607-4f97-aade-c4ace54ed86c" ma:anchorId="00000000-0000-0000-0000-000000000000" ma:open="true" ma:isKeyword="false">
      <xsd:complexType>
        <xsd:sequence>
          <xsd:element ref="pc:Terms" minOccurs="0" maxOccurs="1"/>
        </xsd:sequence>
      </xsd:complexType>
    </xsd:element>
    <xsd:element name="nc1286104a3a4088847700fe2f03ac10" ma:index="32" ma:taxonomy="true" ma:internalName="nc1286104a3a4088847700fe2f03ac10" ma:taxonomyFieldName="Audience_x0020__x0028_EA_x0029_" ma:displayName="Audience (EA)" ma:readOnly="false" ma:fieldId="{7c128610-4a3a-4088-8477-00fe2f03ac10}" ma:taxonomyMulti="true" ma:sspId="7c0fde62-7cba-4014-acb1-76457a673074" ma:termSetId="22883ab1-20fa-409f-82a0-6cdff8d70e8a" ma:anchorId="5d5bd0c3-7875-465b-aaa0-f3c8899b7cc0" ma:open="false" ma:isKeyword="false">
      <xsd:complexType>
        <xsd:sequence>
          <xsd:element ref="pc:Terms" minOccurs="0" maxOccurs="1"/>
        </xsd:sequence>
      </xsd:complexType>
    </xsd:element>
    <xsd:element name="p66823bc255a48c5b1111b08c7c3cd3f" ma:index="33" ma:taxonomy="true" ma:internalName="p66823bc255a48c5b1111b08c7c3cd3f" ma:taxonomyFieldName="Event_x0020__x0028_EA_x0029_" ma:displayName="Event (EA)" ma:readOnly="false" ma:fieldId="{966823bc-255a-48c5-b111-1b08c7c3cd3f}" ma:taxonomyMulti="true" ma:sspId="7c0fde62-7cba-4014-acb1-76457a673074" ma:termSetId="22883ab1-20fa-409f-82a0-6cdff8d70e8a" ma:anchorId="048ff262-93eb-4a22-8161-7af91aebadd7" ma:open="false" ma:isKeyword="false">
      <xsd:complexType>
        <xsd:sequence>
          <xsd:element ref="pc:Terms" minOccurs="0" maxOccurs="1"/>
        </xsd:sequence>
      </xsd:complexType>
    </xsd:element>
    <xsd:element name="je831b0ab68147b593f643c3e92cd3da" ma:index="34" ma:taxonomy="true" ma:internalName="je831b0ab68147b593f643c3e92cd3da" ma:taxonomyFieldName="Area_x0020__x0028_EA_x0029_" ma:displayName="Area (EA)" ma:readOnly="false" ma:fieldId="{3e831b0a-b681-47b5-93f6-43c3e92cd3da}" ma:taxonomyMulti="true" ma:sspId="7c0fde62-7cba-4014-acb1-76457a673074" ma:termSetId="22883ab1-20fa-409f-82a0-6cdff8d70e8a" ma:anchorId="b01feb59-ce96-4bd5-a292-147479242a05" ma:open="false" ma:isKeyword="false">
      <xsd:complexType>
        <xsd:sequence>
          <xsd:element ref="pc:Terms" minOccurs="0" maxOccurs="1"/>
        </xsd:sequence>
      </xsd:complexType>
    </xsd:element>
    <xsd:element name="l31485a79714489ba1e137a3446044a9" ma:index="35" ma:taxonomy="true" ma:internalName="l31485a79714489ba1e137a3446044a9" ma:taxonomyFieldName="Guidance_x0020_type_x0020__x0028_EA_x0029_" ma:displayName="Guidance type (EA)" ma:indexed="true" ma:readOnly="false" ma:fieldId="{531485a7-9714-489b-a1e1-37a3446044a9}" ma:sspId="7c0fde62-7cba-4014-acb1-76457a673074" ma:termSetId="22883ab1-20fa-409f-82a0-6cdff8d70e8a" ma:anchorId="5db1a8b8-4c6c-44c9-aa98-67114c5e6289" ma:open="true" ma:isKeyword="false">
      <xsd:complexType>
        <xsd:sequence>
          <xsd:element ref="pc:Terms" minOccurs="0" maxOccurs="1"/>
        </xsd:sequence>
      </xsd:complexType>
    </xsd:element>
    <xsd:element name="_dlc_DocId" ma:index="36" nillable="true" ma:displayName="Document ID Value" ma:description="The value of the document ID assigned to this item." ma:indexed="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8" nillable="true" ma:displayName="Persist ID" ma:description="Keep ID on add." ma:hidden="true" ma:internalName="_dlc_DocIdPersistId" ma:readOnly="false">
      <xsd:simpleType>
        <xsd:restriction base="dms:Boolean"/>
      </xsd:simpleType>
    </xsd:element>
    <xsd:element name="SharedWithUsers" ma:index="4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4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920F9A-1383-4E64-AD7D-1B574478B3C4}">
  <ds:schemaRefs>
    <ds:schemaRef ds:uri=""/>
    <ds:schemaRef ds:uri="http://schemas.microsoft.com/office/2006/metadata/longProperties"/>
  </ds:schemaRefs>
</ds:datastoreItem>
</file>

<file path=customXml/itemProps2.xml><?xml version="1.0" encoding="utf-8"?>
<ds:datastoreItem xmlns:ds="http://schemas.openxmlformats.org/officeDocument/2006/customXml" ds:itemID="{400D2D7E-141B-4CB0-90C8-9546676AAF83}">
  <ds:schemaRefs>
    <ds:schemaRef ds:uri="http://purl.org/dc/dcmitype/"/>
    <ds:schemaRef ds:uri="http://purl.org/dc/terms/"/>
    <ds:schemaRef ds:uri="493acf16-e4f6-4c9b-a835-13355f79d791"/>
    <ds:schemaRef ds:uri="http://schemas.microsoft.com/office/2006/documentManagement/types"/>
    <ds:schemaRef ds:uri="http://schemas.openxmlformats.org/package/2006/metadata/core-properties"/>
    <ds:schemaRef ds:uri="http://purl.org/dc/elements/1.1/"/>
    <ds:schemaRef ds:uri="http://www.w3.org/XML/1998/namespace"/>
    <ds:schemaRef ds:uri="http://schemas.microsoft.com/office/infopath/2007/PartnerControls"/>
    <ds:schemaRef ds:uri="fc73922b-ee12-4d47-9fe9-79c993e89b0c"/>
    <ds:schemaRef ds:uri="http://schemas.microsoft.com/office/2006/metadata/properties"/>
  </ds:schemaRefs>
</ds:datastoreItem>
</file>

<file path=customXml/itemProps3.xml><?xml version="1.0" encoding="utf-8"?>
<ds:datastoreItem xmlns:ds="http://schemas.openxmlformats.org/officeDocument/2006/customXml" ds:itemID="{E1DE04D5-D239-4AF3-B2FF-1C9289E8D1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3acf16-e4f6-4c9b-a835-13355f79d791"/>
    <ds:schemaRef ds:uri="fc73922b-ee12-4d47-9fe9-79c993e89b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74B0D7D1-D291-496D-8675-BB8D2200BCBF}">
  <ds:schemaRefs>
    <ds:schemaRef ds:uri="http://schemas.microsoft.com/sharepoint/events"/>
  </ds:schemaRefs>
</ds:datastoreItem>
</file>

<file path=customXml/itemProps5.xml><?xml version="1.0" encoding="utf-8"?>
<ds:datastoreItem xmlns:ds="http://schemas.openxmlformats.org/officeDocument/2006/customXml" ds:itemID="{21356E5E-99F9-4A78-B380-56E6C3E9D571}">
  <ds:schemaRefs>
    <ds:schemaRef ds:uri="http://schemas.microsoft.com/sharepoint/v3/contenttype/forms"/>
  </ds:schemaRefs>
</ds:datastoreItem>
</file>

<file path=docMetadata/LabelInfo.xml><?xml version="1.0" encoding="utf-8"?>
<clbl:labelList xmlns:clbl="http://schemas.microsoft.com/office/2020/mipLabelMetadata">
  <clbl:label id="{23ffaa85-ba95-4afe-83f8-bec1204ec961}" enabled="0" method="" siteId="{23ffaa85-ba95-4afe-83f8-bec1204ec961}" removed="1"/>
</clbl:labelList>
</file>

<file path=docProps/app.xml><?xml version="1.0" encoding="utf-8"?>
<Properties xmlns="http://schemas.openxmlformats.org/officeDocument/2006/extended-properties" xmlns:vt="http://schemas.openxmlformats.org/officeDocument/2006/docPropsVTypes">
  <TotalTime>164</TotalTime>
  <Words>11598</Words>
  <Application>Microsoft Office PowerPoint</Application>
  <PresentationFormat>On-screen Show (4:3)</PresentationFormat>
  <Paragraphs>910</Paragraphs>
  <Slides>62</Slides>
  <Notes>62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62</vt:i4>
      </vt:variant>
    </vt:vector>
  </HeadingPairs>
  <TitlesOfParts>
    <vt:vector size="71" baseType="lpstr">
      <vt:lpstr>Arial</vt:lpstr>
      <vt:lpstr>Arial,Sans-Serif</vt:lpstr>
      <vt:lpstr>Raavi</vt:lpstr>
      <vt:lpstr>Swis721LtBTW05-Medium</vt:lpstr>
      <vt:lpstr>Times</vt:lpstr>
      <vt:lpstr>Times New Roman</vt:lpstr>
      <vt:lpstr>Wingdings</vt:lpstr>
      <vt:lpstr>EC_Powerpoint</vt:lpstr>
      <vt:lpstr>1_EC_Powerpoint</vt:lpstr>
      <vt:lpstr>Candidates and agents briefing</vt:lpstr>
      <vt:lpstr>Topics  </vt:lpstr>
      <vt:lpstr>Who’s who</vt:lpstr>
      <vt:lpstr>Election timetable</vt:lpstr>
      <vt:lpstr>Election timetable (cont’d)</vt:lpstr>
      <vt:lpstr>Qualifications Combined Authority Mayor</vt:lpstr>
      <vt:lpstr>Disqualifications Combined Authority Mayor [without P[F]CC function]  </vt:lpstr>
      <vt:lpstr>Candidates who are sitting councillors Combined Authority Mayor [without P[F]CC function]</vt:lpstr>
      <vt:lpstr>Disqualifications Combined Authority Mayor [with P[F]CC function]  </vt:lpstr>
      <vt:lpstr>Cont, Disqualifications Combined Authority Mayor [with P[F]CC function]  </vt:lpstr>
      <vt:lpstr>Candidates who are Members of Parliaments, Assemblies or sitting councillors Combined Authority Mayor  [With PCC function only]</vt:lpstr>
      <vt:lpstr>Qualifications Combined County Authority Mayor</vt:lpstr>
      <vt:lpstr>Disqualifications Combined County Authority Mayor [without P[F]CC function]  </vt:lpstr>
      <vt:lpstr>Candidates who are sitting councillors Combined County Authority Mayor [without PCC function]</vt:lpstr>
      <vt:lpstr>Disqualifications Combined County Authority Mayor [with P[F]CC function]  </vt:lpstr>
      <vt:lpstr>Cont, Disqualifications Combined County Authority Mayor [with P[F]CC function]  </vt:lpstr>
      <vt:lpstr>Candidates who are Members of Parliaments, Assemblies or sitting councillors Combined County Authority Mayor  [With PCC function only]</vt:lpstr>
      <vt:lpstr>The nomination papers</vt:lpstr>
      <vt:lpstr>The deposit</vt:lpstr>
      <vt:lpstr>Submitting nomination papers</vt:lpstr>
      <vt:lpstr>Nomination form</vt:lpstr>
      <vt:lpstr>Nomination form (cont.)</vt:lpstr>
      <vt:lpstr>Home address form</vt:lpstr>
      <vt:lpstr>Home address form continued</vt:lpstr>
      <vt:lpstr>Consent to nomination form</vt:lpstr>
      <vt:lpstr>Certificate of authorisation</vt:lpstr>
      <vt:lpstr>Emblem request form</vt:lpstr>
      <vt:lpstr>Joint candidates</vt:lpstr>
      <vt:lpstr>Candidate’s election address</vt:lpstr>
      <vt:lpstr>Election agent</vt:lpstr>
      <vt:lpstr>Sub-agents</vt:lpstr>
      <vt:lpstr>Other agents</vt:lpstr>
      <vt:lpstr>Access to electoral register /  lists of absent voters</vt:lpstr>
      <vt:lpstr>Access to electoral register /  lists of absent voters (cont.)</vt:lpstr>
      <vt:lpstr>Registration</vt:lpstr>
      <vt:lpstr>Registration (cont.)</vt:lpstr>
      <vt:lpstr>Absent voting applications</vt:lpstr>
      <vt:lpstr>Absent voting - campaigners</vt:lpstr>
      <vt:lpstr>Absent voting – Who is a campaigner?</vt:lpstr>
      <vt:lpstr>Voter Identification</vt:lpstr>
      <vt:lpstr>Accepted forms of Voter ID</vt:lpstr>
      <vt:lpstr>Accepted forms of Voter ID (1)</vt:lpstr>
      <vt:lpstr>Accepted forms of Voter ID (2)</vt:lpstr>
      <vt:lpstr>Accepted forms of Voter ID (3)</vt:lpstr>
      <vt:lpstr>Campaigning dos and don’ts</vt:lpstr>
      <vt:lpstr>Code of conduct for campaigners</vt:lpstr>
      <vt:lpstr>Code of conduct for campaigners (cont.)</vt:lpstr>
      <vt:lpstr>Polling day</vt:lpstr>
      <vt:lpstr>Completed postal votes handed in to polling  stations </vt:lpstr>
      <vt:lpstr>Completed postal votes handed in to council buildings </vt:lpstr>
      <vt:lpstr>Supplementary Voting (SV) system</vt:lpstr>
      <vt:lpstr>SV count</vt:lpstr>
      <vt:lpstr>Verification and count locations</vt:lpstr>
      <vt:lpstr>Result collation and declaration of the result</vt:lpstr>
      <vt:lpstr>Spending issues</vt:lpstr>
      <vt:lpstr> Candidate spending</vt:lpstr>
      <vt:lpstr>Spending limit</vt:lpstr>
      <vt:lpstr>Candidates’ spending returns</vt:lpstr>
      <vt:lpstr>Contacts</vt:lpstr>
      <vt:lpstr>Contact details</vt:lpstr>
      <vt:lpstr>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Candidates and agents briefing</dc:title>
  <dc:creator>Joanne Nelson</dc:creator>
  <cp:lastModifiedBy>Susanne Leach</cp:lastModifiedBy>
  <cp:revision>13</cp:revision>
  <dcterms:modified xsi:type="dcterms:W3CDTF">2026-06-19T13:34:17Z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TX6SW6SUV4E4-666515829-654</vt:lpwstr>
  </property>
  <property fmtid="{D5CDD505-2E9C-101B-9397-08002B2CF9AE}" pid="3" name="_dlc_DocIdUrl">
    <vt:lpwstr>http://skynet/dm/Functions/eaeventguide/_layouts/15/DocIdRedir.aspx?ID=TX6SW6SUV4E4-666515829-654, TX6SW6SUV4E4-666515829-654</vt:lpwstr>
  </property>
  <property fmtid="{D5CDD505-2E9C-101B-9397-08002B2CF9AE}" pid="4" name="ApprovingBody">
    <vt:lpwstr/>
  </property>
  <property fmtid="{D5CDD505-2E9C-101B-9397-08002B2CF9AE}" pid="5" name="Area (EA)">
    <vt:lpwstr>125;#England|87ad9b81-6a35-45df-98f3-d7a55b4a168a</vt:lpwstr>
  </property>
  <property fmtid="{D5CDD505-2E9C-101B-9397-08002B2CF9AE}" pid="6" name="Audience (EA)">
    <vt:lpwstr>136;#RO|9ab7a96e-a7bd-4c42-99d8-e2b2fe25086a</vt:lpwstr>
  </property>
  <property fmtid="{D5CDD505-2E9C-101B-9397-08002B2CF9AE}" pid="7" name="Audience1">
    <vt:lpwstr>52;#All staff|1a1e0e6e-8d96-4235-ac5f-9f1dcc3600b0</vt:lpwstr>
  </property>
  <property fmtid="{D5CDD505-2E9C-101B-9397-08002B2CF9AE}" pid="8" name="Calendar Year">
    <vt:lpwstr/>
  </property>
  <property fmtid="{D5CDD505-2E9C-101B-9397-08002B2CF9AE}" pid="9" name="Calendar_x0020_Year">
    <vt:lpwstr/>
  </property>
  <property fmtid="{D5CDD505-2E9C-101B-9397-08002B2CF9AE}" pid="10" name="Category">
    <vt:lpwstr/>
  </property>
  <property fmtid="{D5CDD505-2E9C-101B-9397-08002B2CF9AE}" pid="11" name="ContentTypeId">
    <vt:lpwstr>0x010100AF3E272AA106CD4B8F8855EAE1DE43E30B01001BC1E6EA59883345AF1174D756CA94C5</vt:lpwstr>
  </property>
  <property fmtid="{D5CDD505-2E9C-101B-9397-08002B2CF9AE}" pid="12" name="ContractRef">
    <vt:lpwstr/>
  </property>
  <property fmtid="{D5CDD505-2E9C-101B-9397-08002B2CF9AE}" pid="13" name="Countries">
    <vt:lpwstr>53;#UK wide|6834a7d2-fb91-47b3-99a3-3181df52306f</vt:lpwstr>
  </property>
  <property fmtid="{D5CDD505-2E9C-101B-9397-08002B2CF9AE}" pid="14" name="d7e05c9ad6914a3c91fc7c6d52d321c1">
    <vt:lpwstr/>
  </property>
  <property fmtid="{D5CDD505-2E9C-101B-9397-08002B2CF9AE}" pid="15" name="display_urn:schemas-microsoft-com:office:office#Editor">
    <vt:lpwstr>Richard Harris</vt:lpwstr>
  </property>
  <property fmtid="{D5CDD505-2E9C-101B-9397-08002B2CF9AE}" pid="16" name="display_urn:schemas-microsoft-com:office:office#SharedWithUsers">
    <vt:lpwstr>Sarah Hopson</vt:lpwstr>
  </property>
  <property fmtid="{D5CDD505-2E9C-101B-9397-08002B2CF9AE}" pid="17" name="DocumentOwner">
    <vt:lpwstr/>
  </property>
  <property fmtid="{D5CDD505-2E9C-101B-9397-08002B2CF9AE}" pid="18" name="ECSubject">
    <vt:lpwstr>91;#Mayoral elections|95a94b50-d48d-496d-b68c-97d33db89414</vt:lpwstr>
  </property>
  <property fmtid="{D5CDD505-2E9C-101B-9397-08002B2CF9AE}" pid="19" name="Event (EA)">
    <vt:lpwstr>127;#Combined Authority Mayoral|fc9d987b-fca9-404b-8865-240cdac6d6d3</vt:lpwstr>
  </property>
  <property fmtid="{D5CDD505-2E9C-101B-9397-08002B2CF9AE}" pid="20" name="Financial year">
    <vt:lpwstr/>
  </property>
  <property fmtid="{D5CDD505-2E9C-101B-9397-08002B2CF9AE}" pid="21" name="Financial_x0020_year">
    <vt:lpwstr/>
  </property>
  <property fmtid="{D5CDD505-2E9C-101B-9397-08002B2CF9AE}" pid="22" name="GPMS_x0020_marking">
    <vt:lpwstr>55;#Official|77462fb2-11a1-4cd5-8628-4e6081b9477e</vt:lpwstr>
  </property>
  <property fmtid="{D5CDD505-2E9C-101B-9397-08002B2CF9AE}" pid="23" name="Guidance_x0020_type_x0020__x0028_EA_x0029_">
    <vt:lpwstr>133;#Supporting Resource|046fdab6-b44b-4f3d-aa13-e1a7611ba2d0</vt:lpwstr>
  </property>
  <property fmtid="{D5CDD505-2E9C-101B-9397-08002B2CF9AE}" pid="24" name="h6fb27d4aac1450da7417332cd6c7000">
    <vt:lpwstr/>
  </property>
  <property fmtid="{D5CDD505-2E9C-101B-9397-08002B2CF9AE}" pid="25" name="i1810b1101b44b14bbc21f09779139fa">
    <vt:lpwstr/>
  </property>
  <property fmtid="{D5CDD505-2E9C-101B-9397-08002B2CF9AE}" pid="26" name="InvoiceNo">
    <vt:lpwstr/>
  </property>
  <property fmtid="{D5CDD505-2E9C-101B-9397-08002B2CF9AE}" pid="27" name="LINKTEK-CHUNK-1">
    <vt:lpwstr>010021{"F":2,"I":"97C6-760F-FABD-1BAB"}</vt:lpwstr>
  </property>
  <property fmtid="{D5CDD505-2E9C-101B-9397-08002B2CF9AE}" pid="28" name="Month">
    <vt:lpwstr/>
  </property>
  <property fmtid="{D5CDD505-2E9C-101B-9397-08002B2CF9AE}" pid="29" name="n1c1b04c02ef414ba7cc6e68c55f9e2a">
    <vt:lpwstr>WS3 - Returning officer delivery|e56e88fb-8847-413d-a8e6-bcd42e59fdfc</vt:lpwstr>
  </property>
  <property fmtid="{D5CDD505-2E9C-101B-9397-08002B2CF9AE}" pid="30" name="PeriodOfReview">
    <vt:lpwstr/>
  </property>
  <property fmtid="{D5CDD505-2E9C-101B-9397-08002B2CF9AE}" pid="31" name="pf1c3e1bd69e4157938b459bbd5820b8">
    <vt:lpwstr>May 2015|422dad8d-03e8-4edd-bbac-c3fbd1a40518</vt:lpwstr>
  </property>
  <property fmtid="{D5CDD505-2E9C-101B-9397-08002B2CF9AE}" pid="32" name="PONo">
    <vt:lpwstr/>
  </property>
  <property fmtid="{D5CDD505-2E9C-101B-9397-08002B2CF9AE}" pid="33" name="PPM Stage">
    <vt:lpwstr/>
  </property>
  <property fmtid="{D5CDD505-2E9C-101B-9397-08002B2CF9AE}" pid="34" name="PPM_x0020_Name">
    <vt:lpwstr>150;#May 2015|422dad8d-03e8-4edd-bbac-c3fbd1a40518</vt:lpwstr>
  </property>
  <property fmtid="{D5CDD505-2E9C-101B-9397-08002B2CF9AE}" pid="35" name="PPM_x0020_Stage">
    <vt:lpwstr/>
  </property>
  <property fmtid="{D5CDD505-2E9C-101B-9397-08002B2CF9AE}" pid="36" name="ProtectiveMarking">
    <vt:lpwstr>Not protectively marked</vt:lpwstr>
  </property>
  <property fmtid="{D5CDD505-2E9C-101B-9397-08002B2CF9AE}" pid="37" name="SharedWithUsers">
    <vt:lpwstr>221;#Sarah Hopson</vt:lpwstr>
  </property>
  <property fmtid="{D5CDD505-2E9C-101B-9397-08002B2CF9AE}" pid="38" name="Supplier">
    <vt:lpwstr/>
  </property>
  <property fmtid="{D5CDD505-2E9C-101B-9397-08002B2CF9AE}" pid="39" name="TaxKeyword">
    <vt:lpwstr/>
  </property>
  <property fmtid="{D5CDD505-2E9C-101B-9397-08002B2CF9AE}" pid="40" name="TaxKeywordTaxHTField">
    <vt:lpwstr/>
  </property>
  <property fmtid="{D5CDD505-2E9C-101B-9397-08002B2CF9AE}" pid="41" name="Work stream">
    <vt:lpwstr>253;#WS3 - Returning officer delivery|e56e88fb-8847-413d-a8e6-bcd42e59fdfc</vt:lpwstr>
  </property>
  <property fmtid="{D5CDD505-2E9C-101B-9397-08002B2CF9AE}" pid="42" name="Work_x0020_stream">
    <vt:lpwstr>253;#WS3 - Returning officer delivery|e56e88fb-8847-413d-a8e6-bcd42e59fdfc</vt:lpwstr>
  </property>
  <property fmtid="{D5CDD505-2E9C-101B-9397-08002B2CF9AE}" pid="43" name="_dlc_DocIdItemGuid">
    <vt:lpwstr>0655e012-7449-4a10-9d6d-c88fb7c46190</vt:lpwstr>
  </property>
  <property fmtid="{D5CDD505-2E9C-101B-9397-08002B2CF9AE}" pid="44" name="Guidance type (EA)">
    <vt:lpwstr>133;#Supporting Resource|046fdab6-b44b-4f3d-aa13-e1a7611ba2d0</vt:lpwstr>
  </property>
  <property fmtid="{D5CDD505-2E9C-101B-9397-08002B2CF9AE}" pid="45" name="MediaServiceImageTags">
    <vt:lpwstr/>
  </property>
  <property fmtid="{D5CDD505-2E9C-101B-9397-08002B2CF9AE}" pid="46" name="GPMS marking">
    <vt:lpwstr>55;#Official|77462fb2-11a1-4cd5-8628-4e6081b9477e</vt:lpwstr>
  </property>
  <property fmtid="{D5CDD505-2E9C-101B-9397-08002B2CF9AE}" pid="47" name="PPM Name">
    <vt:lpwstr>150;#May 2015|422dad8d-03e8-4edd-bbac-c3fbd1a40518</vt:lpwstr>
  </property>
  <property fmtid="{D5CDD505-2E9C-101B-9397-08002B2CF9AE}" pid="48" name="Event_x0020__x0028_EA_x0029_">
    <vt:lpwstr>127;#Combined Authority Mayoral|fc9d987b-fca9-404b-8865-240cdac6d6d3</vt:lpwstr>
  </property>
  <property fmtid="{D5CDD505-2E9C-101B-9397-08002B2CF9AE}" pid="49" name="Audience_x0020__x0028_EA_x0029_">
    <vt:lpwstr>136;#RO|9ab7a96e-a7bd-4c42-99d8-e2b2fe25086a</vt:lpwstr>
  </property>
  <property fmtid="{D5CDD505-2E9C-101B-9397-08002B2CF9AE}" pid="50" name="Area_x0020__x0028_EA_x0029_">
    <vt:lpwstr>125;#England|87ad9b81-6a35-45df-98f3-d7a55b4a168a</vt:lpwstr>
  </property>
</Properties>
</file>