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mc:AlternateContent xmlns:mc="http://schemas.openxmlformats.org/markup-compatibility/2006">
    <mc:Choice Requires="x15">
      <x15ac:absPath xmlns:x15ac="http://schemas.microsoft.com/office/spreadsheetml/2010/11/ac" url="https://electoralcommissionorguk-my.sharepoint.com/personal/rjones_electoralcommission_org_uk/Documents/Desktop/"/>
    </mc:Choice>
  </mc:AlternateContent>
  <xr:revisionPtr revIDLastSave="0" documentId="8_{4A58E124-454E-4DD4-82B2-C14A2CF89672}" xr6:coauthVersionLast="47" xr6:coauthVersionMax="47" xr10:uidLastSave="{00000000-0000-0000-0000-000000000000}"/>
  <bookViews>
    <workbookView xWindow="38280" yWindow="4080" windowWidth="29040" windowHeight="15720" tabRatio="525" firstSheet="5" activeTab="7" xr2:uid="{ACB4C85E-4F69-4EF6-92BC-6038E28C14E4}"/>
  </bookViews>
  <sheets>
    <sheet name="Strategy overview" sheetId="1" r:id="rId1"/>
    <sheet name="Instructions" sheetId="12" r:id="rId2"/>
    <sheet name="1a-Profile - Data Sources" sheetId="2" r:id="rId3"/>
    <sheet name="1b-Profile - Data Analysis" sheetId="9" r:id="rId4"/>
    <sheet name="2-Profile -Local Priorities" sheetId="11" r:id="rId5"/>
    <sheet name="3a- Channel - Direct Contact" sheetId="4" r:id="rId6"/>
    <sheet name="3b- Channel- Local Partners" sheetId="5" r:id="rId7"/>
    <sheet name="3c-Channel -Media &amp; Advertising" sheetId="6" r:id="rId8"/>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330" uniqueCount="282">
  <si>
    <t>Public Engagement Strategy</t>
  </si>
  <si>
    <t>Date:</t>
  </si>
  <si>
    <t>Author:</t>
  </si>
  <si>
    <t>Document version:</t>
  </si>
  <si>
    <t>Reviews:</t>
  </si>
  <si>
    <t>Name</t>
  </si>
  <si>
    <t>Role</t>
  </si>
  <si>
    <t>Date</t>
  </si>
  <si>
    <r>
      <t>Sign-off (</t>
    </r>
    <r>
      <rPr>
        <b/>
        <sz val="12"/>
        <color indexed="56"/>
        <rFont val="Wingdings"/>
        <charset val="2"/>
      </rPr>
      <t>ü</t>
    </r>
    <r>
      <rPr>
        <b/>
        <sz val="12"/>
        <color indexed="56"/>
        <rFont val="Arial"/>
        <family val="2"/>
      </rPr>
      <t>)</t>
    </r>
  </si>
  <si>
    <t>Overview of challenges in area</t>
  </si>
  <si>
    <t>Approach to meeting these challenges</t>
  </si>
  <si>
    <t>Approach to evaluating activity</t>
  </si>
  <si>
    <r>
      <t>This template has been designed to assist you in identifying who your demographic groups are within your electoral area and how you will approach targeting each of them. It should be read in conjunction with</t>
    </r>
    <r>
      <rPr>
        <sz val="12"/>
        <color indexed="56"/>
        <rFont val="Arial"/>
        <family val="2"/>
      </rPr>
      <t xml:space="preserve"> </t>
    </r>
    <r>
      <rPr>
        <b/>
        <sz val="12"/>
        <color indexed="56"/>
        <rFont val="Arial"/>
        <family val="2"/>
      </rPr>
      <t>our guidance for EROs.</t>
    </r>
    <r>
      <rPr>
        <sz val="12"/>
        <rFont val="Arial"/>
        <family val="2"/>
      </rPr>
      <t xml:space="preserve">
The tabs in this template are populated with examples, but do not provide a comprehensive list - the content you include will be more extensive, particularly for your priority areas, and will be determined by the particular profile of your area.
</t>
    </r>
    <r>
      <rPr>
        <b/>
        <sz val="12"/>
        <rFont val="Arial"/>
        <family val="2"/>
      </rPr>
      <t>Using this template</t>
    </r>
    <r>
      <rPr>
        <sz val="12"/>
        <rFont val="Arial"/>
        <family val="2"/>
      </rPr>
      <t xml:space="preserve">
The first part of this template covers using data to identify the challenges in your areas. 
</t>
    </r>
    <r>
      <rPr>
        <b/>
        <sz val="12"/>
        <rFont val="Arial"/>
        <family val="2"/>
      </rPr>
      <t>In tab 1a</t>
    </r>
    <r>
      <rPr>
        <sz val="12"/>
        <rFont val="Arial"/>
        <family val="2"/>
      </rPr>
      <t xml:space="preserve"> you should set out the data sources you are using to understand local challenges.</t>
    </r>
    <r>
      <rPr>
        <sz val="12"/>
        <rFont val="Arial"/>
        <family val="2"/>
      </rPr>
      <t xml:space="preserve">
</t>
    </r>
    <r>
      <rPr>
        <b/>
        <sz val="12"/>
        <rFont val="Arial"/>
        <family val="2"/>
      </rPr>
      <t>Use tab 2</t>
    </r>
    <r>
      <rPr>
        <sz val="12"/>
        <rFont val="Arial"/>
        <family val="2"/>
      </rPr>
      <t xml:space="preserve"> to list these priorities. </t>
    </r>
    <r>
      <rPr>
        <sz val="12"/>
        <rFont val="Arial"/>
        <family val="2"/>
      </rPr>
      <t xml:space="preserve">
</t>
    </r>
    <r>
      <rPr>
        <b/>
        <sz val="12"/>
        <rFont val="Arial"/>
        <family val="2"/>
      </rPr>
      <t>In tab 3a</t>
    </r>
    <r>
      <rPr>
        <sz val="12"/>
        <rFont val="Arial"/>
        <family val="2"/>
      </rPr>
      <t>, identify the direct contact tactics you will use and which of the audiences and priorities these address.</t>
    </r>
    <r>
      <rPr>
        <sz val="12"/>
        <rFont val="Arial"/>
        <family val="2"/>
      </rPr>
      <t xml:space="preserve">
</t>
    </r>
    <r>
      <rPr>
        <b/>
        <sz val="12"/>
        <rFont val="Arial"/>
        <family val="2"/>
      </rPr>
      <t>In tab 3b</t>
    </r>
    <r>
      <rPr>
        <sz val="12"/>
        <rFont val="Arial"/>
        <family val="2"/>
      </rPr>
      <t xml:space="preserve">, identify the partners you will use and which of the audiences and priorities these will help you reach. </t>
    </r>
    <r>
      <rPr>
        <sz val="12"/>
        <rFont val="Arial"/>
        <family val="2"/>
      </rPr>
      <t xml:space="preserve">
</t>
    </r>
    <r>
      <rPr>
        <b/>
        <sz val="12"/>
        <rFont val="Arial"/>
        <family val="2"/>
      </rPr>
      <t>In tab 3c</t>
    </r>
    <r>
      <rPr>
        <sz val="12"/>
        <rFont val="Arial"/>
        <family val="2"/>
      </rPr>
      <t xml:space="preserve">, identify the media and advertising you will use and which of the audiences and priorities these address. </t>
    </r>
    <r>
      <rPr>
        <sz val="12"/>
        <rFont val="Arial"/>
        <family val="2"/>
      </rPr>
      <t xml:space="preserve">
Once these tabs have been completed you should be able to complete the overview of your strategy on the front page of the template, giving information on your local challenges, your approach to meeting these, and how you plan to evaluate your activity.                                                                                                                                                                  
</t>
    </r>
    <r>
      <rPr>
        <b/>
        <sz val="12"/>
        <rFont val="Arial"/>
        <family val="2"/>
      </rPr>
      <t xml:space="preserve">
</t>
    </r>
  </si>
  <si>
    <t>Details of how you will implement this strategy should be set out in your registration plan.</t>
  </si>
  <si>
    <t>Refining the profile of your registration area - local and national data sources</t>
  </si>
  <si>
    <t xml:space="preserve">Use this section to list local and national data sets that you can access to assist you to build a profile of the demographics of your registration area and how you will use this data to inform your engagement strategy. Some examples of relevant data/information are set out below. </t>
  </si>
  <si>
    <t>Source of Data/Information</t>
  </si>
  <si>
    <t>Information provided</t>
  </si>
  <si>
    <t xml:space="preserve">How this data will be used </t>
  </si>
  <si>
    <t>Review of response rates to ITRs and other direct contact with residents (see also tab 1b)</t>
  </si>
  <si>
    <t>Where you had to send reminders, make repeated personal visits; areas where follow-up action was required such as gaining documentary evidence etc.</t>
  </si>
  <si>
    <r>
      <t xml:space="preserve">To review response rates across all areas. Identify any geographical concentrations of non response </t>
    </r>
    <r>
      <rPr>
        <i/>
        <sz val="12"/>
        <rFont val="Arial"/>
        <family val="2"/>
      </rPr>
      <t>to inform demographic analysis of authority area</t>
    </r>
  </si>
  <si>
    <t>Review of response rates to the canvass</t>
  </si>
  <si>
    <t>Where you had to send reminders, make repeated personal visits</t>
  </si>
  <si>
    <t xml:space="preserve">To review response rates across all areas. Identify any geographical concentrations of non-responses to inform understanding of authority area and to inform canvass planning
</t>
  </si>
  <si>
    <t>Demographic information about population profile of a ward on the number and geographical distribution of under registered groups including: young adults 20-29, those in private rented accommodation, BME population, those whose first language is not English or Welsh,student population</t>
  </si>
  <si>
    <t>Identify number and location of hard to reach groups to identify reasons for low non-response rates, identify any geographical concentrations of certain types of under registered groups to inform public awareness strategy e.g. translated materials required, particular community groups to be engaged</t>
  </si>
  <si>
    <r>
      <t xml:space="preserve">Local authority education data
</t>
    </r>
    <r>
      <rPr>
        <i/>
        <sz val="12"/>
        <rFont val="Arial"/>
        <family val="2"/>
      </rPr>
      <t xml:space="preserve"> </t>
    </r>
  </si>
  <si>
    <t>Number of attainers within registration area
In Scotland and Wales, this should include information on 14/15 year olds</t>
  </si>
  <si>
    <t xml:space="preserve">To establish the number of young people who will need to be reached </t>
  </si>
  <si>
    <t>Council tax data</t>
  </si>
  <si>
    <t>Number and location of properties exempt from council tax due to all occupants being students or properties being second homes to identify number and location of properties</t>
  </si>
  <si>
    <t>Identify concentrations of student properties and second homes and generate specific names</t>
  </si>
  <si>
    <t>Local authority information about access to the internet/use of social media/unique visits to local authority website</t>
  </si>
  <si>
    <t>Number of households without access to the internet, number of unique users visiting local authority website each month</t>
  </si>
  <si>
    <t>To establish how many people are likely to be reached via digital channels, to identify areas with low internet use where other channels may be more effective</t>
  </si>
  <si>
    <t>Building a profile of your registration area - analysing previous public engagement strategies, registration plans and local data</t>
  </si>
  <si>
    <t>Use this section to perform an analysis of and record lessons learned from your previous public engagement strategy, registration plans and data to local and national data held on the demographic composition of your registration area to identify patterns/trends of the demographic issues</t>
  </si>
  <si>
    <t>Response data from the previous canvass</t>
  </si>
  <si>
    <t>Response data from other registration activity, including giving of ITRs</t>
  </si>
  <si>
    <t>What changes did you make to improve your strategy and increase response rates and which should feed into the revised strategy?</t>
  </si>
  <si>
    <t>What other data tells you about these wards</t>
  </si>
  <si>
    <t>Groups in this area</t>
  </si>
  <si>
    <t>Priorities identified</t>
  </si>
  <si>
    <t>Ward/Division</t>
  </si>
  <si>
    <t>Number of properties</t>
  </si>
  <si>
    <t>Response rates</t>
  </si>
  <si>
    <t>Overview of what was done to overcome any issues</t>
  </si>
  <si>
    <t>What worked well</t>
  </si>
  <si>
    <t>Learning points to be fed into the revised strategy</t>
  </si>
  <si>
    <t>Highfields West</t>
  </si>
  <si>
    <t>Terraced family homes and rental properties, includes Primrose Estate which has traditionally had poor response to canvassers, high number on income support, residents parking across ward, working man's club, Bangladeshi Centre, leisure centre -  current local authority activity to promote it's use, authority-owned carpark has billboard sites</t>
  </si>
  <si>
    <t>Settled families living in housing association properties for significant periods, high number of students, large Bangladeshi community, high rental properties</t>
  </si>
  <si>
    <t>Students, Bangladeshi, renters needing targeting. Settled households lower priority as more likely to be data-matched</t>
  </si>
  <si>
    <t>Grange Park</t>
  </si>
  <si>
    <t>Detatched houses owner-occupied with families and high number of affluent pensioners, high internet usage, low public transport usage</t>
  </si>
  <si>
    <t>Families and older generation</t>
  </si>
  <si>
    <t>Covered largely through data-matching, those who move to the area may need reminding to register</t>
  </si>
  <si>
    <t>Little Uppington</t>
  </si>
  <si>
    <t>Large number of care homes with elderly and/or adults with learning disabilities</t>
  </si>
  <si>
    <t>Older generation or people who may need assisted applications</t>
  </si>
  <si>
    <t>Send specially trained canvasser to visit properties and engage with residents / care home managers</t>
  </si>
  <si>
    <t>Area wide</t>
  </si>
  <si>
    <t>Building a profile of your registration area - local public engagement priorities and issues</t>
  </si>
  <si>
    <t>Using the information obtained from your data analysis, use this section to set out the key groups you will need to communicate with in your local area and the key stakeholders who will help you to target these groups. The table below provides some examples of the types of challenges that EROs may encounter</t>
  </si>
  <si>
    <t>Local priorities - geographical and target groups</t>
  </si>
  <si>
    <t>Priority (High/Medium/
Low)</t>
  </si>
  <si>
    <t>Notes on action points</t>
  </si>
  <si>
    <t>E.g. Large student population in 3 wards</t>
  </si>
  <si>
    <t>High</t>
  </si>
  <si>
    <t>Need to identify addresses and have targeted approach</t>
  </si>
  <si>
    <t>Needs geographically-based targeted approach</t>
  </si>
  <si>
    <t>Large number of second homes</t>
  </si>
  <si>
    <t>Medium</t>
  </si>
  <si>
    <t>Number of wards with significant numbers of residents whose first language is not English</t>
  </si>
  <si>
    <t>Need to ensure alternative languages and support through community structures</t>
  </si>
  <si>
    <t>Low levels of internet access in certain wards</t>
  </si>
  <si>
    <t xml:space="preserve">Medium </t>
  </si>
  <si>
    <t>Need to ensure paper forms are responded to</t>
  </si>
  <si>
    <t>Large private rented sector in certain wards/across the local authority</t>
  </si>
  <si>
    <t>Develop targeted approach</t>
  </si>
  <si>
    <t>Large area of residential care homes in certain wards/across the local authority</t>
  </si>
  <si>
    <t>In Scotland and Wales, 14/15 year olds across the local authority who are eligible to register</t>
  </si>
  <si>
    <t>Develop targeted approach, building on experience  at the last canvass, and at Scottish Parliamentary, Senedd and local government elections</t>
  </si>
  <si>
    <t>In Scotland, foreign nationals across the local authority who are eligible to register</t>
  </si>
  <si>
    <t>Develop targeted approach, building on experience  at the last canvass, and at Scottish Parliamentary and local council elections</t>
  </si>
  <si>
    <t>In Wales, foreign citizens across the local authority who are eligible to register</t>
  </si>
  <si>
    <t>Develop targeted approach, building on experience  at the last canvass, and at Senedd and local government elections</t>
  </si>
  <si>
    <t xml:space="preserve">Channels: Local partners </t>
  </si>
  <si>
    <t>Organisation</t>
  </si>
  <si>
    <t>Local Authority Contact/Information obtained from</t>
  </si>
  <si>
    <t>Details</t>
  </si>
  <si>
    <t>Activity</t>
  </si>
  <si>
    <t>Audience reached</t>
  </si>
  <si>
    <t>Lessons learned from previous experience of working with this partner</t>
  </si>
  <si>
    <t>Evaluation opportunities</t>
  </si>
  <si>
    <t>PCT</t>
  </si>
  <si>
    <t>Public Health Team</t>
  </si>
  <si>
    <t>Doctors surgeries, Walk-in centres, health clinics</t>
  </si>
  <si>
    <t>Briefing for PCT managers to send to individual service providers. List of locations to send posters to prioritise areas with traditional low / non-response rates</t>
  </si>
  <si>
    <t xml:space="preserve">Geographical areas with high proportions of target audience: Bangladeshi, renters, student.
</t>
  </si>
  <si>
    <t>Number of providers engaged x number of residents using these providers</t>
  </si>
  <si>
    <t>Chamber of Commerce</t>
  </si>
  <si>
    <t>Business Liaison/Website</t>
  </si>
  <si>
    <t>Agreed to send PDF poster for display in workplaces</t>
  </si>
  <si>
    <t>Will notify us of which workplaces</t>
  </si>
  <si>
    <t>All residents</t>
  </si>
  <si>
    <t>Number of partners engaged x number of residents using these partners</t>
  </si>
  <si>
    <t>Employers</t>
  </si>
  <si>
    <t>Contact directly</t>
  </si>
  <si>
    <t xml:space="preserve">To contact: 
ABC Ltd - large manufacturer employing high number of 18-34 year olds and BMEs
Supersell Call Centre - employing high number of 18-34 year olds 
</t>
  </si>
  <si>
    <t>Ask them to display posters in staff areas and include in staff newsletter/email. ABC keen to undertake Corporate Social Responsibility activities in the past.</t>
  </si>
  <si>
    <t>Young people, BMEs</t>
  </si>
  <si>
    <t>Number of employees reached</t>
  </si>
  <si>
    <t>Businesses</t>
  </si>
  <si>
    <t>To contact: 
Student bars &amp; cafes - Arts Bar, Funky Dragon, Red Lion, Dave's Deli 
Care Homes - Rose House, Tall Trees, St Stephens Lodge</t>
  </si>
  <si>
    <t>Ask to display student posters in washroom, notice board</t>
  </si>
  <si>
    <t>Students, over-75s</t>
  </si>
  <si>
    <t>Number of partners engaged x number of residents using these partners
Number of forms received from specific addresses</t>
  </si>
  <si>
    <t>Charities</t>
  </si>
  <si>
    <t xml:space="preserve">Contact: 
Connecting Kids (for young single parents)
Works2gether (unemployment charity)
Oakhill Club (Learning Disability)
etc.
</t>
  </si>
  <si>
    <t>Ask to promote directly to members, give internet access in order to register, put links on their websites</t>
  </si>
  <si>
    <t>under 24s, disengage, NEETs, Learning disabilities</t>
  </si>
  <si>
    <t>Community groups</t>
  </si>
  <si>
    <t xml:space="preserve">Contact: 
Polish Society
Highridge Neighbours Forum
Greatham Muslim Association
Central Youth Club
Neighbourhood Watch (Little Uppington, Nelton, Bradborough)
etc.
</t>
  </si>
  <si>
    <t xml:space="preserve">To update when relationship established. Request  them to raise at meetings and investigate possibility of volunteers contacting members directly </t>
  </si>
  <si>
    <r>
      <t>All residents, older people, Polish people, Muslims in Greatham area</t>
    </r>
    <r>
      <rPr>
        <i/>
        <sz val="12"/>
        <color indexed="17"/>
        <rFont val="Arial"/>
        <family val="2"/>
      </rPr>
      <t xml:space="preserve">, </t>
    </r>
    <r>
      <rPr>
        <i/>
        <sz val="12"/>
        <color indexed="8"/>
        <rFont val="Arial"/>
        <family val="2"/>
      </rPr>
      <t>young people</t>
    </r>
  </si>
  <si>
    <t>Number of partners engaged x number of residents using these partners. Conversations with leaders</t>
  </si>
  <si>
    <t>Community leaders</t>
  </si>
  <si>
    <t>Greatham Mosque
Highridge Community Champions
Nelton Roman Catholic church
International Church of Bradborough
etc.</t>
  </si>
  <si>
    <t>Send letters to encourage their community to take required action</t>
  </si>
  <si>
    <t>Muslim community, Older people, Afro-Caribbean Christian Community</t>
  </si>
  <si>
    <t>Conversations with leaders</t>
  </si>
  <si>
    <t>Letting agents</t>
  </si>
  <si>
    <t>Housing team/ALMO</t>
  </si>
  <si>
    <t>City Lets
Jones and Son rentals
Shah Associates</t>
  </si>
  <si>
    <t>Ask to include registration leaflet with rental pack</t>
  </si>
  <si>
    <t xml:space="preserve">Renters, Students </t>
  </si>
  <si>
    <t xml:space="preserve">Number of partners engaged x number of residents using these partners </t>
  </si>
  <si>
    <t>Social housing providers</t>
  </si>
  <si>
    <t>Social Housing Providers</t>
  </si>
  <si>
    <t>Registration form/leaflet to be issued with every tenancy</t>
  </si>
  <si>
    <t>BMEs, disengaged</t>
  </si>
  <si>
    <t xml:space="preserve">FE providers
</t>
  </si>
  <si>
    <t>Education department</t>
  </si>
  <si>
    <t>All colleges</t>
  </si>
  <si>
    <r>
      <t xml:space="preserve">Agreed to send PDF poster for display in all </t>
    </r>
    <r>
      <rPr>
        <i/>
        <sz val="12"/>
        <rFont val="Arial"/>
        <family val="2"/>
      </rPr>
      <t>colleges
Agreed to disseminate targeted messages to students</t>
    </r>
  </si>
  <si>
    <r>
      <t xml:space="preserve">Attainers
</t>
    </r>
    <r>
      <rPr>
        <i/>
        <sz val="12"/>
        <color indexed="10"/>
        <rFont val="Arial"/>
        <family val="2"/>
      </rPr>
      <t>In Scotland and Wales, this will include eligible 14/15 year olds</t>
    </r>
  </si>
  <si>
    <t>Secondary schools</t>
  </si>
  <si>
    <t xml:space="preserve">All schools </t>
  </si>
  <si>
    <t>Agreed to send PDF poster for display in all schools
Agreed to disseminate targeted messages to students</t>
  </si>
  <si>
    <r>
      <rPr>
        <i/>
        <sz val="12"/>
        <color indexed="8"/>
        <rFont val="Arial"/>
        <family val="2"/>
      </rPr>
      <t>Attainers</t>
    </r>
    <r>
      <rPr>
        <i/>
        <sz val="12"/>
        <color indexed="10"/>
        <rFont val="Arial"/>
        <family val="2"/>
      </rPr>
      <t xml:space="preserve">
In Scotland and Wales, this will include eligible 14/15 year olds</t>
    </r>
  </si>
  <si>
    <t>NEET liaison</t>
  </si>
  <si>
    <t>Employment and skills team</t>
  </si>
  <si>
    <t>NEET Liaison</t>
  </si>
  <si>
    <t>Raise registration during conversations with individuals</t>
  </si>
  <si>
    <t>Neets</t>
  </si>
  <si>
    <t>Number of residents reached</t>
  </si>
  <si>
    <t>Social care visits</t>
  </si>
  <si>
    <t>Social care</t>
  </si>
  <si>
    <t>Disengaged, disabled, over-75s</t>
  </si>
  <si>
    <t>Channels: Direct Contact</t>
  </si>
  <si>
    <t>Channel</t>
  </si>
  <si>
    <t>Communication opportunity</t>
  </si>
  <si>
    <t>Incoming or Outgoing</t>
  </si>
  <si>
    <t>How useful has this channel of communication been so far in driving a response?</t>
  </si>
  <si>
    <t xml:space="preserve">Activity </t>
  </si>
  <si>
    <t>Priority addressed / audience reached</t>
  </si>
  <si>
    <t>Evaluation measures</t>
  </si>
  <si>
    <t>Direct mail</t>
  </si>
  <si>
    <t>Canvass</t>
  </si>
  <si>
    <t>Outgoing from ERO</t>
  </si>
  <si>
    <t>To send canvass communications, set out what happens next and encourage them to take action where they need to. Consider activity to drive response to canvass.</t>
  </si>
  <si>
    <t>All properties</t>
  </si>
  <si>
    <t xml:space="preserve">Council tax </t>
  </si>
  <si>
    <t>Outgoing from service area</t>
  </si>
  <si>
    <t xml:space="preserve">Reminder included in council tax letter </t>
  </si>
  <si>
    <t>Number sent out/response rates</t>
  </si>
  <si>
    <t>Leaflet</t>
  </si>
  <si>
    <t>Outgoing</t>
  </si>
  <si>
    <t>Leaflet door drop in Bridgate if response rate to letter is below xx . High concentration of Urdu-speaking residents so will distribute bilingual leaflet.</t>
  </si>
  <si>
    <t>Pakistani community</t>
  </si>
  <si>
    <t>Number of calls to call centre from this postcode</t>
  </si>
  <si>
    <t>Face to face</t>
  </si>
  <si>
    <t>Elections office</t>
  </si>
  <si>
    <t>Incoming from visitors to elections office</t>
  </si>
  <si>
    <t>Brief staff. Ensure capacity at peak times (canvass, election advertising) and key messaging</t>
  </si>
  <si>
    <t>General audience, those finding registration challenging</t>
  </si>
  <si>
    <t>Number and nature of enquiries</t>
  </si>
  <si>
    <t>Other services: library, registration of births, deaths and marriages, leisure services, adult education service</t>
  </si>
  <si>
    <t>Incoming to use other services</t>
  </si>
  <si>
    <t>Briefing for frontline staff (poster/leaflet also displayed)
Support to assist residents to complete forms/online held at series of events moving around these services</t>
  </si>
  <si>
    <t>General audience</t>
  </si>
  <si>
    <t>• Number of services engaged
• Conversations with services to assess uptake/interest
• Feedback forms at events</t>
  </si>
  <si>
    <t>Vulnerable/supported service users</t>
  </si>
  <si>
    <t>Incoming to receive additional support</t>
  </si>
  <si>
    <t>Support to assist residents to complete forms/online registration through home visits</t>
  </si>
  <si>
    <t>Disengaged households, disabled residents, residents aged 80+</t>
  </si>
  <si>
    <t>Number of residents supported</t>
  </si>
  <si>
    <t>Telephone</t>
  </si>
  <si>
    <t xml:space="preserve">Incoming query/service request
</t>
  </si>
  <si>
    <t>Brief staff answering calls and provide script. Ensure capacity at peak times (delivery of canvass forms, election advertising...)</t>
  </si>
  <si>
    <t>Corporate contact centre/other services</t>
  </si>
  <si>
    <t>Incoming - Other query/service request</t>
  </si>
  <si>
    <t>Brief staff answering calls and provide script. Ensure capacity at peak times.
At canvass time: ask caller if they have received information about the household canvass and record nature of enquiry to support evaluation. Emphasise need to return canvass form and, if necessary, possibility of registering online to reduce postage costs or take registrations over the telephone</t>
  </si>
  <si>
    <t>Emails</t>
  </si>
  <si>
    <t>Council newsletter</t>
  </si>
  <si>
    <t xml:space="preserve">Outgoing </t>
  </si>
  <si>
    <t>General messages about registration and where to find out more information. Reminder in edition in run-up to any elections, canvass, or other registration activity</t>
  </si>
  <si>
    <t>General email to staff</t>
  </si>
  <si>
    <t>Outgoing corporate</t>
  </si>
  <si>
    <t>General messages about registration activities and where to find out more for staff who are local authority residents.
Messages about where to direct enquiries regarding registration</t>
  </si>
  <si>
    <t>Council employees, General audience through contact with council employees</t>
  </si>
  <si>
    <t>Direct email to potential electors (including email ITR's)</t>
  </si>
  <si>
    <r>
      <t xml:space="preserve">Where email addresses are held for potential electors (for example, where included on a returned canvass form) use email to encourage an application to be made. </t>
    </r>
    <r>
      <rPr>
        <i/>
        <strike/>
        <sz val="12"/>
        <rFont val="Arial"/>
        <family val="2"/>
      </rPr>
      <t xml:space="preserve"> </t>
    </r>
    <r>
      <rPr>
        <i/>
        <sz val="12"/>
        <rFont val="Arial"/>
        <family val="2"/>
      </rPr>
      <t>A potential elector may also be invited to register by electronic means, including by email</t>
    </r>
  </si>
  <si>
    <t>Potential electors</t>
  </si>
  <si>
    <t>Number of applications received in response</t>
  </si>
  <si>
    <t>Newsletter / magazine</t>
  </si>
  <si>
    <t>Business Focus- local business magazine</t>
  </si>
  <si>
    <t>Sent to all businesses in area. Include article on flagging registration to staff</t>
  </si>
  <si>
    <t>Number of businesses reached and their employees</t>
  </si>
  <si>
    <t>Resident Focus - residents magazine</t>
  </si>
  <si>
    <t>General messages about registration activity and where to find out more. Reminder in edition in run-up to any elections or other registration activity.</t>
  </si>
  <si>
    <t>Social Media queries</t>
  </si>
  <si>
    <t>Outgoing corporate
Incoming enquiries</t>
  </si>
  <si>
    <t>General audience, young people</t>
  </si>
  <si>
    <t>Via elected representatives (Councillor/MP etc.)</t>
  </si>
  <si>
    <t>Face to face, email, letter</t>
  </si>
  <si>
    <t>Incoming enquiry to elected representatives</t>
  </si>
  <si>
    <t>Send briefing pack to Councillors/MPs including information about where to direct residents for further information and contact details for registration office to deal with specific query.</t>
  </si>
  <si>
    <t>Conversations with councillors and MPs</t>
  </si>
  <si>
    <t>Channels: Media and Advertising</t>
  </si>
  <si>
    <t>Digital Channels</t>
  </si>
  <si>
    <t>Audience reached and priorities met</t>
  </si>
  <si>
    <t>Lessons learned from using this media channel</t>
  </si>
  <si>
    <t>Local authority website</t>
  </si>
  <si>
    <r>
      <t xml:space="preserve">Put links and any </t>
    </r>
    <r>
      <rPr>
        <i/>
        <sz val="12"/>
        <color indexed="8"/>
        <rFont val="Arial"/>
        <family val="2"/>
      </rPr>
      <t>registration</t>
    </r>
    <r>
      <rPr>
        <i/>
        <sz val="12"/>
        <rFont val="Arial"/>
        <family val="2"/>
      </rPr>
      <t xml:space="preserve"> banner on our website, provide comprehensive information, place links on areas of site visited by target groups and portals where users submit address changes</t>
    </r>
  </si>
  <si>
    <t>General audience, service users, homemovers</t>
  </si>
  <si>
    <t>Hits on banner adverts measured via Web Measure, visits to pages tracked</t>
  </si>
  <si>
    <t xml:space="preserve">Social Media </t>
  </si>
  <si>
    <t>Number of Followers, Likes, Shares, number of direct queries answered</t>
  </si>
  <si>
    <t>PR/Media</t>
  </si>
  <si>
    <t>Press releases</t>
  </si>
  <si>
    <t>Around key activities -  initial canvass communications drop, registration deadline, PR activity. Post on Facebook page and share online advertisements run by partner organisations</t>
  </si>
  <si>
    <t>List publications and circulation</t>
  </si>
  <si>
    <t>Publicity events</t>
  </si>
  <si>
    <t>To run themed stall in Market Square one Saturday</t>
  </si>
  <si>
    <t>Measure interest</t>
  </si>
  <si>
    <t xml:space="preserve">Community radio </t>
  </si>
  <si>
    <t xml:space="preserve">Train senior staff for community and local radio interviews. Contact stations to arrange interviews: Hip Grooves FM (young adults), Brig gate FM (community station), Asian Link FM
</t>
  </si>
  <si>
    <t xml:space="preserve">Young people, general audience, Asian
</t>
  </si>
  <si>
    <t>Numbers listening to those stations</t>
  </si>
  <si>
    <t>Special press/media</t>
  </si>
  <si>
    <t>To contact community press:
Student newspaper
Local listings magazine</t>
  </si>
  <si>
    <t xml:space="preserve">Student, young people
</t>
  </si>
  <si>
    <t>Circulation</t>
  </si>
  <si>
    <t>Residents news letters</t>
  </si>
  <si>
    <t>Submit articles to:
Little Uppington Village Voice
Bradborough News
Nelton Residents Newsletter
To coincide with initial canvass communications drop and ahead of postal voting deadline</t>
  </si>
  <si>
    <t>General audience, postal voters, BME community clustered in Nelton</t>
  </si>
  <si>
    <t>Free advertising channels</t>
  </si>
  <si>
    <t>Outdoor poster sites</t>
  </si>
  <si>
    <t xml:space="preserve">Six poster sites in town carparks
Banners in Nelton Park
Lamppost banners on A123 into town
</t>
  </si>
  <si>
    <t>Reach</t>
  </si>
  <si>
    <t>Resident and business magazine from local authority</t>
  </si>
  <si>
    <t>See 'direct contact' tab</t>
  </si>
  <si>
    <t>Paid advertising channels</t>
  </si>
  <si>
    <t>Mobile advertising van</t>
  </si>
  <si>
    <t>Plan to hire to drive through areas with high under-registration</t>
  </si>
  <si>
    <t>Chinese community, students</t>
  </si>
  <si>
    <t>Population numbers x percentage likely to be around at that time of the day</t>
  </si>
  <si>
    <t>Advertising space</t>
  </si>
  <si>
    <t xml:space="preserve">Advert in Bradborough News
Advert in Local List Gig Guide print and online
</t>
  </si>
  <si>
    <t xml:space="preserve">General audience, unregistered, young people, students
</t>
  </si>
  <si>
    <t>Circulation and audience numbers</t>
  </si>
  <si>
    <t>Census 2021</t>
  </si>
  <si>
    <r>
      <t xml:space="preserve">Use this section to list the ways that you can contact residents directly. This should include incoming contact (e.g. when residents contact the ERO or the local authority directly when accessing other services) and outgoing contact. The template contains some examples of the types of direct contact and how messages about registration may be disseminated through these channels.
</t>
    </r>
    <r>
      <rPr>
        <i/>
        <sz val="12"/>
        <color indexed="10"/>
        <rFont val="Arial"/>
        <family val="2"/>
      </rPr>
      <t>In Scotland and Wales, you should also consider the channels that can be used to reach 14/15 year olds an</t>
    </r>
    <r>
      <rPr>
        <i/>
        <sz val="12"/>
        <color rgb="FFFF0000"/>
        <rFont val="Arial"/>
        <family val="2"/>
      </rPr>
      <t xml:space="preserve">d qualifying foreign nationals </t>
    </r>
    <r>
      <rPr>
        <i/>
        <sz val="12"/>
        <color indexed="10"/>
        <rFont val="Arial"/>
        <family val="2"/>
      </rPr>
      <t>building on your experiences at the last canvass, and at Scottish Parliamentary, Senedd and local government elections</t>
    </r>
  </si>
  <si>
    <r>
      <t xml:space="preserve">Use this section to list the media and advertising channels available to you to promote messages about the canvass and / or registration and who and how many people these channels reach. Some examples are provided below. </t>
    </r>
    <r>
      <rPr>
        <i/>
        <sz val="12"/>
        <color indexed="10"/>
        <rFont val="Arial"/>
        <family val="2"/>
      </rPr>
      <t>In Scotland and Wales, consider what media and advertising may be particularly effective for the purposes of reaching 14-17 year-ol</t>
    </r>
    <r>
      <rPr>
        <i/>
        <sz val="12"/>
        <color rgb="FFFF0000"/>
        <rFont val="Arial"/>
        <family val="2"/>
      </rPr>
      <t>d and qualifying foregin nationals</t>
    </r>
  </si>
  <si>
    <r>
      <t xml:space="preserve">Use this section to list local partners who may be able to assist you to communicate messages about the canvass and/or registration to specific groups, both general and targeted messages. This list should include all partners, including public sector organisations, community/faith groups, major employers etc., the groups they can reach, their contact details and how you will communicate with them. Some examples are provided below.
</t>
    </r>
    <r>
      <rPr>
        <i/>
        <sz val="12"/>
        <color indexed="10"/>
        <rFont val="Arial"/>
        <family val="2"/>
      </rPr>
      <t>In Scotland and Wales, you should also consider the partners that can be used to reach 14/15 year old attainers, and qualifying foreign nationals building on your experiences at the last canvass, and at Scottish Parliamentary, Senedd and local government elections</t>
    </r>
  </si>
  <si>
    <r>
      <t xml:space="preserve">General audience, service users
</t>
    </r>
    <r>
      <rPr>
        <i/>
        <sz val="12"/>
        <color indexed="10"/>
        <rFont val="Arial"/>
        <family val="2"/>
      </rPr>
      <t>In Scotland and Wales - 14/15/16/17 year olds</t>
    </r>
  </si>
  <si>
    <r>
      <t xml:space="preserve">Post around key activities - initial canvass communications drop, registration deadline, PR activity. Post on Facebook page and share online advertisements run by partner organisations
</t>
    </r>
    <r>
      <rPr>
        <i/>
        <sz val="12"/>
        <color indexed="10"/>
        <rFont val="Arial"/>
        <family val="2"/>
      </rPr>
      <t xml:space="preserve">In Scotland and Wales, post specific messages for eligible 14/15/16/17 year olds who would not previously have been eligible to register. X and Facebook activity to coincide with 'schools registration week' which starts in September. </t>
    </r>
  </si>
  <si>
    <t>Local Authority Facebook/X</t>
  </si>
  <si>
    <t xml:space="preserve">Ensure queries about registration are answered within specified period - passing queries from individuals for resolution by registration office. Track any patterns in queries. Direct users to online registration. 
Work with web officer who manages the Tsocial media accounts to identify opportunities for monitoring social media activity relating to the authority on registration.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29" x14ac:knownFonts="1">
    <font>
      <sz val="10"/>
      <name val="Arial"/>
      <family val="2"/>
    </font>
    <font>
      <sz val="12"/>
      <color indexed="8"/>
      <name val="Arial"/>
      <family val="2"/>
    </font>
    <font>
      <b/>
      <sz val="24"/>
      <name val="Arial"/>
      <family val="2"/>
    </font>
    <font>
      <sz val="8"/>
      <name val="Arial"/>
      <family val="2"/>
    </font>
    <font>
      <b/>
      <sz val="12"/>
      <name val="Arial"/>
      <family val="2"/>
    </font>
    <font>
      <b/>
      <sz val="12"/>
      <color indexed="8"/>
      <name val="Arial"/>
      <family val="2"/>
    </font>
    <font>
      <sz val="12"/>
      <name val="Arial"/>
      <family val="2"/>
    </font>
    <font>
      <sz val="10"/>
      <name val="Arial"/>
      <family val="2"/>
    </font>
    <font>
      <sz val="30"/>
      <color indexed="56"/>
      <name val="Arial"/>
      <family val="2"/>
    </font>
    <font>
      <sz val="16"/>
      <color indexed="30"/>
      <name val="Arial"/>
      <family val="2"/>
    </font>
    <font>
      <b/>
      <sz val="12"/>
      <color indexed="56"/>
      <name val="Arial"/>
      <family val="2"/>
    </font>
    <font>
      <b/>
      <sz val="12"/>
      <color indexed="56"/>
      <name val="Wingdings"/>
      <charset val="2"/>
    </font>
    <font>
      <sz val="12"/>
      <color indexed="56"/>
      <name val="Arial"/>
      <family val="2"/>
    </font>
    <font>
      <sz val="16"/>
      <name val="Arial"/>
      <family val="2"/>
    </font>
    <font>
      <i/>
      <sz val="12"/>
      <color indexed="8"/>
      <name val="Arial"/>
      <family val="2"/>
    </font>
    <font>
      <i/>
      <sz val="12"/>
      <name val="Arial"/>
      <family val="2"/>
    </font>
    <font>
      <b/>
      <sz val="16"/>
      <name val="Arial"/>
      <family val="2"/>
    </font>
    <font>
      <b/>
      <sz val="14"/>
      <name val="Arial"/>
      <family val="2"/>
    </font>
    <font>
      <b/>
      <sz val="18"/>
      <name val="Arial"/>
      <family val="2"/>
    </font>
    <font>
      <i/>
      <sz val="10"/>
      <name val="Arial"/>
      <family val="2"/>
    </font>
    <font>
      <i/>
      <sz val="11"/>
      <name val="Arial"/>
      <family val="2"/>
    </font>
    <font>
      <sz val="11"/>
      <name val="Arial"/>
      <family val="2"/>
    </font>
    <font>
      <b/>
      <sz val="11"/>
      <name val="Arial"/>
      <family val="2"/>
    </font>
    <font>
      <b/>
      <i/>
      <sz val="11"/>
      <name val="Arial"/>
      <family val="2"/>
    </font>
    <font>
      <i/>
      <sz val="12"/>
      <color indexed="10"/>
      <name val="Arial"/>
      <family val="2"/>
    </font>
    <font>
      <i/>
      <sz val="12"/>
      <color indexed="17"/>
      <name val="Arial"/>
      <family val="2"/>
    </font>
    <font>
      <i/>
      <strike/>
      <sz val="12"/>
      <name val="Arial"/>
      <family val="2"/>
    </font>
    <font>
      <i/>
      <sz val="12"/>
      <color rgb="FFFF0000"/>
      <name val="Arial"/>
      <family val="2"/>
    </font>
    <font>
      <sz val="30"/>
      <color theme="3" tint="-0.249977111117893"/>
      <name val="Arial"/>
      <family val="2"/>
    </font>
  </fonts>
  <fills count="10">
    <fill>
      <patternFill patternType="none"/>
    </fill>
    <fill>
      <patternFill patternType="gray125"/>
    </fill>
    <fill>
      <patternFill patternType="solid">
        <fgColor indexed="9"/>
        <bgColor indexed="26"/>
      </patternFill>
    </fill>
    <fill>
      <patternFill patternType="solid">
        <fgColor theme="4" tint="0.79998168889431442"/>
        <bgColor indexed="64"/>
      </patternFill>
    </fill>
    <fill>
      <patternFill patternType="solid">
        <fgColor theme="5" tint="0.79998168889431442"/>
        <bgColor indexed="64"/>
      </patternFill>
    </fill>
    <fill>
      <patternFill patternType="solid">
        <fgColor theme="0"/>
        <bgColor indexed="64"/>
      </patternFill>
    </fill>
    <fill>
      <patternFill patternType="solid">
        <fgColor theme="0"/>
        <bgColor indexed="26"/>
      </patternFill>
    </fill>
    <fill>
      <patternFill patternType="solid">
        <fgColor rgb="FFCCECFF"/>
        <bgColor indexed="64"/>
      </patternFill>
    </fill>
    <fill>
      <patternFill patternType="solid">
        <fgColor theme="4" tint="0.79998168889431442"/>
        <bgColor indexed="26"/>
      </patternFill>
    </fill>
    <fill>
      <patternFill patternType="solid">
        <fgColor rgb="FFFFFF00"/>
        <bgColor indexed="64"/>
      </patternFill>
    </fill>
  </fills>
  <borders count="24">
    <border>
      <left/>
      <right/>
      <top/>
      <bottom/>
      <diagonal/>
    </border>
    <border>
      <left style="medium">
        <color indexed="30"/>
      </left>
      <right style="medium">
        <color indexed="30"/>
      </right>
      <top/>
      <bottom style="medium">
        <color indexed="30"/>
      </bottom>
      <diagonal/>
    </border>
    <border>
      <left/>
      <right style="medium">
        <color indexed="30"/>
      </right>
      <top/>
      <bottom style="medium">
        <color indexed="30"/>
      </bottom>
      <diagonal/>
    </border>
    <border>
      <left style="thin">
        <color indexed="64"/>
      </left>
      <right style="thin">
        <color indexed="64"/>
      </right>
      <top style="thin">
        <color indexed="64"/>
      </top>
      <bottom style="thin">
        <color indexed="64"/>
      </bottom>
      <diagonal/>
    </border>
    <border>
      <left/>
      <right style="thin">
        <color indexed="64"/>
      </right>
      <top style="thin">
        <color indexed="64"/>
      </top>
      <bottom style="thin">
        <color indexed="64"/>
      </bottom>
      <diagonal/>
    </border>
    <border>
      <left style="thin">
        <color indexed="8"/>
      </left>
      <right/>
      <top style="thin">
        <color indexed="8"/>
      </top>
      <bottom style="thin">
        <color indexed="8"/>
      </bottom>
      <diagonal/>
    </border>
    <border>
      <left style="thin">
        <color indexed="64"/>
      </left>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diagonal/>
    </border>
    <border>
      <left/>
      <right/>
      <top style="thin">
        <color indexed="64"/>
      </top>
      <bottom style="thin">
        <color indexed="64"/>
      </bottom>
      <diagonal/>
    </border>
    <border>
      <left style="thin">
        <color indexed="8"/>
      </left>
      <right style="thin">
        <color indexed="8"/>
      </right>
      <top style="thin">
        <color indexed="8"/>
      </top>
      <bottom style="thin">
        <color indexed="8"/>
      </bottom>
      <diagonal/>
    </border>
    <border>
      <left style="thin">
        <color indexed="8"/>
      </left>
      <right style="thin">
        <color indexed="8"/>
      </right>
      <top/>
      <bottom/>
      <diagonal/>
    </border>
    <border>
      <left style="thin">
        <color indexed="8"/>
      </left>
      <right style="thin">
        <color indexed="8"/>
      </right>
      <top style="thin">
        <color indexed="8"/>
      </top>
      <bottom/>
      <diagonal/>
    </border>
    <border>
      <left/>
      <right style="thin">
        <color indexed="8"/>
      </right>
      <top/>
      <bottom/>
      <diagonal/>
    </border>
    <border>
      <left style="thin">
        <color indexed="8"/>
      </left>
      <right style="thin">
        <color indexed="8"/>
      </right>
      <top/>
      <bottom style="thin">
        <color indexed="8"/>
      </bottom>
      <diagonal/>
    </border>
    <border>
      <left/>
      <right/>
      <top style="thin">
        <color indexed="64"/>
      </top>
      <bottom style="medium">
        <color indexed="30"/>
      </bottom>
      <diagonal/>
    </border>
    <border>
      <left style="medium">
        <color indexed="30"/>
      </left>
      <right/>
      <top style="medium">
        <color indexed="30"/>
      </top>
      <bottom style="medium">
        <color indexed="30"/>
      </bottom>
      <diagonal/>
    </border>
    <border>
      <left/>
      <right/>
      <top style="medium">
        <color indexed="30"/>
      </top>
      <bottom style="medium">
        <color indexed="30"/>
      </bottom>
      <diagonal/>
    </border>
    <border>
      <left/>
      <right style="medium">
        <color indexed="30"/>
      </right>
      <top style="medium">
        <color indexed="30"/>
      </top>
      <bottom style="medium">
        <color indexed="30"/>
      </bottom>
      <diagonal/>
    </border>
    <border>
      <left style="thin">
        <color indexed="64"/>
      </left>
      <right style="thin">
        <color indexed="64"/>
      </right>
      <top/>
      <bottom style="thin">
        <color indexed="64"/>
      </bottom>
      <diagonal/>
    </border>
    <border>
      <left style="thin">
        <color indexed="64"/>
      </left>
      <right/>
      <top/>
      <bottom style="thin">
        <color indexed="64"/>
      </bottom>
      <diagonal/>
    </border>
    <border>
      <left/>
      <right/>
      <top/>
      <bottom style="thin">
        <color indexed="64"/>
      </bottom>
      <diagonal/>
    </border>
    <border>
      <left/>
      <right style="thin">
        <color indexed="64"/>
      </right>
      <top style="thin">
        <color indexed="64"/>
      </top>
      <bottom/>
      <diagonal/>
    </border>
    <border>
      <left/>
      <right style="thin">
        <color indexed="8"/>
      </right>
      <top style="thin">
        <color indexed="8"/>
      </top>
      <bottom/>
      <diagonal/>
    </border>
  </borders>
  <cellStyleXfs count="1">
    <xf numFmtId="0" fontId="0" fillId="0" borderId="0"/>
  </cellStyleXfs>
  <cellXfs count="146">
    <xf numFmtId="0" fontId="0" fillId="0" borderId="0" xfId="0"/>
    <xf numFmtId="0" fontId="0" fillId="2" borderId="0" xfId="0" applyFill="1"/>
    <xf numFmtId="0" fontId="2" fillId="2" borderId="0" xfId="0" applyFont="1" applyFill="1"/>
    <xf numFmtId="0" fontId="10" fillId="0" borderId="1" xfId="0" applyFont="1" applyBorder="1" applyAlignment="1">
      <alignment vertical="top" wrapText="1"/>
    </xf>
    <xf numFmtId="0" fontId="10" fillId="0" borderId="2" xfId="0" applyFont="1" applyBorder="1" applyAlignment="1">
      <alignment vertical="top" wrapText="1"/>
    </xf>
    <xf numFmtId="0" fontId="12" fillId="0" borderId="1" xfId="0" applyFont="1" applyBorder="1" applyAlignment="1">
      <alignment vertical="top" wrapText="1"/>
    </xf>
    <xf numFmtId="0" fontId="12" fillId="0" borderId="2" xfId="0" applyFont="1" applyBorder="1" applyAlignment="1">
      <alignment vertical="top" wrapText="1"/>
    </xf>
    <xf numFmtId="0" fontId="9" fillId="0" borderId="3" xfId="0" applyFont="1" applyBorder="1"/>
    <xf numFmtId="0" fontId="0" fillId="0" borderId="3" xfId="0" applyBorder="1"/>
    <xf numFmtId="0" fontId="0" fillId="0" borderId="0" xfId="0" applyAlignment="1">
      <alignment wrapText="1"/>
    </xf>
    <xf numFmtId="0" fontId="7" fillId="0" borderId="0" xfId="0" applyFont="1" applyAlignment="1">
      <alignment vertical="center" wrapText="1"/>
    </xf>
    <xf numFmtId="0" fontId="15" fillId="0" borderId="3" xfId="0" applyFont="1" applyBorder="1" applyAlignment="1">
      <alignment vertical="top" wrapText="1"/>
    </xf>
    <xf numFmtId="0" fontId="15" fillId="0" borderId="4" xfId="0" applyFont="1" applyBorder="1" applyAlignment="1">
      <alignment vertical="top" wrapText="1"/>
    </xf>
    <xf numFmtId="0" fontId="18" fillId="0" borderId="0" xfId="0" applyFont="1"/>
    <xf numFmtId="0" fontId="15" fillId="0" borderId="0" xfId="0" applyFont="1" applyAlignment="1">
      <alignment vertical="top" wrapText="1"/>
    </xf>
    <xf numFmtId="0" fontId="0" fillId="0" borderId="3" xfId="0" applyBorder="1" applyAlignment="1">
      <alignment vertical="top" wrapText="1"/>
    </xf>
    <xf numFmtId="0" fontId="0" fillId="0" borderId="0" xfId="0" applyAlignment="1">
      <alignment vertical="top"/>
    </xf>
    <xf numFmtId="0" fontId="17" fillId="0" borderId="3" xfId="0" applyFont="1" applyBorder="1" applyAlignment="1">
      <alignment vertical="top" wrapText="1"/>
    </xf>
    <xf numFmtId="0" fontId="15" fillId="0" borderId="5" xfId="0" applyFont="1" applyBorder="1" applyAlignment="1">
      <alignment vertical="top" wrapText="1"/>
    </xf>
    <xf numFmtId="0" fontId="14" fillId="0" borderId="3" xfId="0" applyFont="1" applyBorder="1" applyAlignment="1">
      <alignment vertical="top" wrapText="1"/>
    </xf>
    <xf numFmtId="0" fontId="19" fillId="0" borderId="3" xfId="0" applyFont="1" applyBorder="1" applyAlignment="1">
      <alignment vertical="top" wrapText="1"/>
    </xf>
    <xf numFmtId="0" fontId="19" fillId="0" borderId="6" xfId="0" applyFont="1" applyBorder="1" applyAlignment="1">
      <alignment vertical="top" wrapText="1"/>
    </xf>
    <xf numFmtId="0" fontId="19" fillId="0" borderId="7" xfId="0" applyFont="1" applyBorder="1" applyAlignment="1">
      <alignment vertical="top" wrapText="1"/>
    </xf>
    <xf numFmtId="0" fontId="19" fillId="0" borderId="8" xfId="0" applyFont="1" applyBorder="1" applyAlignment="1">
      <alignment vertical="top" wrapText="1"/>
    </xf>
    <xf numFmtId="0" fontId="4" fillId="4" borderId="3" xfId="0" applyFont="1" applyFill="1" applyBorder="1"/>
    <xf numFmtId="0" fontId="0" fillId="4" borderId="3" xfId="0" applyFill="1" applyBorder="1"/>
    <xf numFmtId="0" fontId="0" fillId="4" borderId="3" xfId="0" applyFill="1" applyBorder="1" applyAlignment="1">
      <alignment wrapText="1"/>
    </xf>
    <xf numFmtId="0" fontId="0" fillId="4" borderId="6" xfId="0" applyFill="1" applyBorder="1" applyAlignment="1">
      <alignment wrapText="1"/>
    </xf>
    <xf numFmtId="0" fontId="6" fillId="3" borderId="3" xfId="0" applyFont="1" applyFill="1" applyBorder="1" applyAlignment="1">
      <alignment vertical="top" wrapText="1"/>
    </xf>
    <xf numFmtId="0" fontId="4" fillId="3" borderId="3" xfId="0" applyFont="1" applyFill="1" applyBorder="1" applyAlignment="1">
      <alignment vertical="top" wrapText="1"/>
    </xf>
    <xf numFmtId="0" fontId="18" fillId="0" borderId="0" xfId="0" applyFont="1" applyAlignment="1">
      <alignment vertical="top"/>
    </xf>
    <xf numFmtId="0" fontId="0" fillId="0" borderId="0" xfId="0" applyAlignment="1">
      <alignment vertical="top" wrapText="1"/>
    </xf>
    <xf numFmtId="0" fontId="0" fillId="0" borderId="0" xfId="0" applyAlignment="1">
      <alignment horizontal="left" vertical="top" wrapText="1"/>
    </xf>
    <xf numFmtId="0" fontId="0" fillId="0" borderId="3" xfId="0" applyBorder="1" applyAlignment="1">
      <alignment horizontal="left" wrapText="1"/>
    </xf>
    <xf numFmtId="0" fontId="0" fillId="0" borderId="0" xfId="0" applyAlignment="1">
      <alignment horizontal="left" wrapText="1"/>
    </xf>
    <xf numFmtId="0" fontId="0" fillId="3" borderId="3" xfId="0" applyFill="1" applyBorder="1" applyAlignment="1">
      <alignment horizontal="left" vertical="top" wrapText="1"/>
    </xf>
    <xf numFmtId="0" fontId="6" fillId="3" borderId="3" xfId="0" applyFont="1" applyFill="1" applyBorder="1" applyAlignment="1">
      <alignment wrapText="1"/>
    </xf>
    <xf numFmtId="0" fontId="4" fillId="3" borderId="4" xfId="0" applyFont="1" applyFill="1" applyBorder="1"/>
    <xf numFmtId="0" fontId="4" fillId="3" borderId="5" xfId="0" applyFont="1" applyFill="1" applyBorder="1" applyAlignment="1">
      <alignment vertical="top" wrapText="1"/>
    </xf>
    <xf numFmtId="0" fontId="4" fillId="3" borderId="9" xfId="0" applyFont="1" applyFill="1" applyBorder="1" applyAlignment="1">
      <alignment horizontal="left" wrapText="1"/>
    </xf>
    <xf numFmtId="0" fontId="4" fillId="3" borderId="3" xfId="0" applyFont="1" applyFill="1" applyBorder="1" applyAlignment="1">
      <alignment horizontal="left" vertical="top" wrapText="1"/>
    </xf>
    <xf numFmtId="0" fontId="4" fillId="3" borderId="9" xfId="0" applyFont="1" applyFill="1" applyBorder="1" applyAlignment="1">
      <alignment horizontal="left" vertical="top" wrapText="1"/>
    </xf>
    <xf numFmtId="0" fontId="0" fillId="2" borderId="0" xfId="0" applyFill="1" applyAlignment="1">
      <alignment horizontal="left" vertical="top" wrapText="1"/>
    </xf>
    <xf numFmtId="0" fontId="4" fillId="3" borderId="10" xfId="0" applyFont="1" applyFill="1" applyBorder="1" applyAlignment="1">
      <alignment horizontal="left" vertical="top" wrapText="1"/>
    </xf>
    <xf numFmtId="0" fontId="15" fillId="0" borderId="10" xfId="0" applyFont="1" applyBorder="1" applyAlignment="1">
      <alignment horizontal="left" vertical="top" wrapText="1"/>
    </xf>
    <xf numFmtId="0" fontId="15" fillId="0" borderId="11" xfId="0" applyFont="1" applyBorder="1" applyAlignment="1">
      <alignment horizontal="left" vertical="top" wrapText="1"/>
    </xf>
    <xf numFmtId="0" fontId="15" fillId="0" borderId="10" xfId="0" applyFont="1" applyBorder="1" applyAlignment="1">
      <alignment horizontal="left" vertical="top"/>
    </xf>
    <xf numFmtId="0" fontId="0" fillId="0" borderId="0" xfId="0" applyAlignment="1">
      <alignment horizontal="left" vertical="top"/>
    </xf>
    <xf numFmtId="0" fontId="15" fillId="0" borderId="12" xfId="0" applyFont="1" applyBorder="1" applyAlignment="1">
      <alignment horizontal="left" vertical="top" wrapText="1"/>
    </xf>
    <xf numFmtId="0" fontId="4" fillId="0" borderId="10" xfId="0" applyFont="1" applyBorder="1" applyAlignment="1">
      <alignment horizontal="left" vertical="top" wrapText="1"/>
    </xf>
    <xf numFmtId="0" fontId="4" fillId="0" borderId="10" xfId="0" applyFont="1" applyBorder="1" applyAlignment="1">
      <alignment horizontal="left" vertical="top"/>
    </xf>
    <xf numFmtId="0" fontId="17" fillId="0" borderId="3" xfId="0" applyFont="1" applyBorder="1" applyAlignment="1">
      <alignment horizontal="left" vertical="top" wrapText="1"/>
    </xf>
    <xf numFmtId="0" fontId="15" fillId="0" borderId="3" xfId="0" applyFont="1" applyBorder="1" applyAlignment="1">
      <alignment horizontal="left" vertical="top" wrapText="1"/>
    </xf>
    <xf numFmtId="0" fontId="15" fillId="0" borderId="3" xfId="0" applyFont="1" applyBorder="1" applyAlignment="1">
      <alignment vertical="top"/>
    </xf>
    <xf numFmtId="0" fontId="20" fillId="0" borderId="3" xfId="0" applyFont="1" applyBorder="1" applyAlignment="1">
      <alignment vertical="top" wrapText="1"/>
    </xf>
    <xf numFmtId="0" fontId="21" fillId="0" borderId="0" xfId="0" applyFont="1" applyAlignment="1">
      <alignment wrapText="1"/>
    </xf>
    <xf numFmtId="0" fontId="15" fillId="0" borderId="3" xfId="0" applyFont="1" applyBorder="1" applyAlignment="1">
      <alignment wrapText="1"/>
    </xf>
    <xf numFmtId="0" fontId="21" fillId="0" borderId="0" xfId="0" applyFont="1" applyAlignment="1">
      <alignment vertical="top" wrapText="1"/>
    </xf>
    <xf numFmtId="0" fontId="15" fillId="0" borderId="4" xfId="0" applyFont="1" applyBorder="1" applyAlignment="1">
      <alignment horizontal="left" vertical="top" wrapText="1"/>
    </xf>
    <xf numFmtId="0" fontId="15" fillId="0" borderId="9" xfId="0" applyFont="1" applyBorder="1" applyAlignment="1">
      <alignment horizontal="left" vertical="top" wrapText="1"/>
    </xf>
    <xf numFmtId="0" fontId="4" fillId="3" borderId="4" xfId="0" applyFont="1" applyFill="1" applyBorder="1" applyAlignment="1">
      <alignment horizontal="left" vertical="top" wrapText="1"/>
    </xf>
    <xf numFmtId="0" fontId="15" fillId="0" borderId="4" xfId="0" applyFont="1" applyBorder="1" applyAlignment="1">
      <alignment vertical="top"/>
    </xf>
    <xf numFmtId="0" fontId="4" fillId="3" borderId="4" xfId="0" applyFont="1" applyFill="1" applyBorder="1" applyAlignment="1">
      <alignment vertical="top"/>
    </xf>
    <xf numFmtId="0" fontId="4" fillId="0" borderId="13" xfId="0" applyFont="1" applyBorder="1" applyAlignment="1">
      <alignment horizontal="left" vertical="top" wrapText="1"/>
    </xf>
    <xf numFmtId="0" fontId="20" fillId="0" borderId="0" xfId="0" applyFont="1" applyAlignment="1">
      <alignment vertical="top" wrapText="1"/>
    </xf>
    <xf numFmtId="0" fontId="23" fillId="3" borderId="3" xfId="0" applyFont="1" applyFill="1" applyBorder="1" applyAlignment="1">
      <alignment vertical="top" wrapText="1"/>
    </xf>
    <xf numFmtId="0" fontId="14" fillId="0" borderId="5" xfId="0" applyFont="1" applyBorder="1" applyAlignment="1">
      <alignment vertical="top" wrapText="1"/>
    </xf>
    <xf numFmtId="0" fontId="15" fillId="0" borderId="6" xfId="0" applyFont="1" applyBorder="1" applyAlignment="1">
      <alignment horizontal="left" vertical="top" wrapText="1"/>
    </xf>
    <xf numFmtId="0" fontId="15" fillId="0" borderId="6" xfId="0" applyFont="1" applyBorder="1" applyAlignment="1">
      <alignment horizontal="left" vertical="top"/>
    </xf>
    <xf numFmtId="0" fontId="15" fillId="0" borderId="0" xfId="0" applyFont="1" applyAlignment="1">
      <alignment vertical="top"/>
    </xf>
    <xf numFmtId="0" fontId="18" fillId="0" borderId="0" xfId="0" applyFont="1" applyAlignment="1">
      <alignment horizontal="left" vertical="top" wrapText="1"/>
    </xf>
    <xf numFmtId="0" fontId="6" fillId="0" borderId="0" xfId="0" applyFont="1" applyAlignment="1">
      <alignment vertical="top" wrapText="1"/>
    </xf>
    <xf numFmtId="0" fontId="4" fillId="0" borderId="14" xfId="0" applyFont="1" applyBorder="1" applyAlignment="1">
      <alignment horizontal="left" vertical="top"/>
    </xf>
    <xf numFmtId="0" fontId="15" fillId="0" borderId="10" xfId="0" quotePrefix="1" applyFont="1" applyBorder="1" applyAlignment="1">
      <alignment horizontal="left" vertical="top" wrapText="1"/>
    </xf>
    <xf numFmtId="0" fontId="22" fillId="3" borderId="4" xfId="0" applyFont="1" applyFill="1" applyBorder="1" applyAlignment="1">
      <alignment vertical="top" wrapText="1"/>
    </xf>
    <xf numFmtId="0" fontId="20" fillId="0" borderId="4" xfId="0" applyFont="1" applyBorder="1" applyAlignment="1">
      <alignment vertical="top" wrapText="1"/>
    </xf>
    <xf numFmtId="0" fontId="21" fillId="3" borderId="4" xfId="0" applyFont="1" applyFill="1" applyBorder="1" applyAlignment="1">
      <alignment vertical="top" wrapText="1"/>
    </xf>
    <xf numFmtId="0" fontId="20" fillId="0" borderId="4" xfId="0" applyFont="1" applyBorder="1" applyAlignment="1">
      <alignment wrapText="1"/>
    </xf>
    <xf numFmtId="0" fontId="21" fillId="3" borderId="4" xfId="0" applyFont="1" applyFill="1" applyBorder="1" applyAlignment="1">
      <alignment wrapText="1"/>
    </xf>
    <xf numFmtId="0" fontId="4" fillId="3" borderId="0" xfId="0" applyFont="1" applyFill="1" applyAlignment="1">
      <alignment horizontal="left" vertical="top" wrapText="1"/>
    </xf>
    <xf numFmtId="0" fontId="0" fillId="5" borderId="0" xfId="0" applyFill="1"/>
    <xf numFmtId="0" fontId="0" fillId="5" borderId="15" xfId="0" applyFill="1" applyBorder="1"/>
    <xf numFmtId="0" fontId="6" fillId="5" borderId="0" xfId="0" applyFont="1" applyFill="1"/>
    <xf numFmtId="0" fontId="0" fillId="6" borderId="0" xfId="0" applyFill="1"/>
    <xf numFmtId="0" fontId="14" fillId="0" borderId="7" xfId="0" applyFont="1" applyBorder="1" applyAlignment="1">
      <alignment vertical="top" wrapText="1"/>
    </xf>
    <xf numFmtId="0" fontId="14" fillId="0" borderId="8" xfId="0" applyFont="1" applyBorder="1" applyAlignment="1">
      <alignment vertical="top" wrapText="1"/>
    </xf>
    <xf numFmtId="0" fontId="4" fillId="3" borderId="5" xfId="0" applyFont="1" applyFill="1" applyBorder="1" applyAlignment="1">
      <alignment horizontal="left" vertical="top" wrapText="1"/>
    </xf>
    <xf numFmtId="0" fontId="15" fillId="0" borderId="5" xfId="0" applyFont="1" applyBorder="1" applyAlignment="1">
      <alignment horizontal="left" vertical="top" wrapText="1"/>
    </xf>
    <xf numFmtId="0" fontId="15" fillId="0" borderId="5" xfId="0" applyFont="1" applyBorder="1" applyAlignment="1">
      <alignment horizontal="left" vertical="top"/>
    </xf>
    <xf numFmtId="0" fontId="6" fillId="3" borderId="4" xfId="0" applyFont="1" applyFill="1" applyBorder="1" applyAlignment="1">
      <alignment vertical="top" wrapText="1"/>
    </xf>
    <xf numFmtId="0" fontId="15" fillId="0" borderId="4" xfId="0" applyFont="1" applyBorder="1" applyAlignment="1">
      <alignment wrapText="1"/>
    </xf>
    <xf numFmtId="0" fontId="6" fillId="3" borderId="4" xfId="0" applyFont="1" applyFill="1" applyBorder="1" applyAlignment="1">
      <alignment wrapText="1"/>
    </xf>
    <xf numFmtId="0" fontId="27" fillId="0" borderId="6" xfId="0" applyFont="1" applyBorder="1" applyAlignment="1">
      <alignment horizontal="left" vertical="top" wrapText="1"/>
    </xf>
    <xf numFmtId="0" fontId="20" fillId="3" borderId="4" xfId="0" applyFont="1" applyFill="1" applyBorder="1" applyAlignment="1">
      <alignment vertical="top" wrapText="1"/>
    </xf>
    <xf numFmtId="0" fontId="28" fillId="0" borderId="0" xfId="0" applyFont="1"/>
    <xf numFmtId="0" fontId="8" fillId="0" borderId="0" xfId="0" applyFont="1"/>
    <xf numFmtId="0" fontId="4" fillId="0" borderId="0" xfId="0" applyFont="1"/>
    <xf numFmtId="0" fontId="16" fillId="7" borderId="3" xfId="0" applyFont="1" applyFill="1" applyBorder="1" applyAlignment="1">
      <alignment vertical="top" wrapText="1"/>
    </xf>
    <xf numFmtId="0" fontId="5" fillId="7" borderId="3" xfId="0" applyFont="1" applyFill="1" applyBorder="1" applyAlignment="1">
      <alignment vertical="top" wrapText="1"/>
    </xf>
    <xf numFmtId="0" fontId="1" fillId="7" borderId="3" xfId="0" applyFont="1" applyFill="1" applyBorder="1" applyAlignment="1">
      <alignment vertical="top" wrapText="1"/>
    </xf>
    <xf numFmtId="0" fontId="15" fillId="0" borderId="3" xfId="0" applyFont="1" applyBorder="1" applyAlignment="1">
      <alignment vertical="center" wrapText="1"/>
    </xf>
    <xf numFmtId="0" fontId="15" fillId="0" borderId="3" xfId="0" applyFont="1" applyBorder="1" applyAlignment="1">
      <alignment vertical="center"/>
    </xf>
    <xf numFmtId="0" fontId="15" fillId="0" borderId="3" xfId="0" applyFont="1" applyBorder="1" applyAlignment="1">
      <alignment horizontal="left" vertical="center" wrapText="1"/>
    </xf>
    <xf numFmtId="0" fontId="20" fillId="9" borderId="3" xfId="0" applyFont="1" applyFill="1" applyBorder="1" applyAlignment="1">
      <alignment wrapText="1"/>
    </xf>
    <xf numFmtId="0" fontId="15" fillId="9" borderId="3" xfId="0" applyFont="1" applyFill="1" applyBorder="1" applyAlignment="1">
      <alignment vertical="center"/>
    </xf>
    <xf numFmtId="0" fontId="15" fillId="9" borderId="3" xfId="0" applyFont="1" applyFill="1" applyBorder="1" applyAlignment="1">
      <alignment horizontal="left" vertical="center" wrapText="1"/>
    </xf>
    <xf numFmtId="0" fontId="20" fillId="9" borderId="3" xfId="0" applyFont="1" applyFill="1" applyBorder="1" applyAlignment="1">
      <alignment vertical="center"/>
    </xf>
    <xf numFmtId="0" fontId="1" fillId="5" borderId="15" xfId="0" applyFont="1" applyFill="1" applyBorder="1"/>
    <xf numFmtId="0" fontId="1" fillId="3" borderId="3" xfId="0" applyFont="1" applyFill="1" applyBorder="1" applyAlignment="1">
      <alignment vertical="top" wrapText="1"/>
    </xf>
    <xf numFmtId="0" fontId="0" fillId="2" borderId="0" xfId="0" applyFill="1" applyAlignment="1">
      <alignment horizontal="left" vertical="top" wrapText="1"/>
    </xf>
    <xf numFmtId="0" fontId="6" fillId="8" borderId="0" xfId="0" applyFont="1" applyFill="1" applyAlignment="1">
      <alignment horizontal="left" wrapText="1"/>
    </xf>
    <xf numFmtId="0" fontId="9" fillId="0" borderId="16" xfId="0" applyFont="1" applyBorder="1" applyAlignment="1">
      <alignment vertical="top" wrapText="1"/>
    </xf>
    <xf numFmtId="0" fontId="9" fillId="0" borderId="17" xfId="0" applyFont="1" applyBorder="1" applyAlignment="1">
      <alignment vertical="top" wrapText="1"/>
    </xf>
    <xf numFmtId="0" fontId="9" fillId="0" borderId="18" xfId="0" applyFont="1" applyBorder="1" applyAlignment="1">
      <alignment vertical="top" wrapText="1"/>
    </xf>
    <xf numFmtId="0" fontId="9" fillId="0" borderId="6" xfId="0" applyFont="1" applyBorder="1"/>
    <xf numFmtId="0" fontId="0" fillId="0" borderId="9" xfId="0" applyBorder="1"/>
    <xf numFmtId="0" fontId="0" fillId="0" borderId="4" xfId="0" applyBorder="1"/>
    <xf numFmtId="0" fontId="6" fillId="8" borderId="0" xfId="0" applyFont="1" applyFill="1" applyAlignment="1">
      <alignment horizontal="left" vertical="top" wrapText="1"/>
    </xf>
    <xf numFmtId="0" fontId="6" fillId="2" borderId="0" xfId="0" applyFont="1" applyFill="1" applyAlignment="1">
      <alignment vertical="top" wrapText="1"/>
    </xf>
    <xf numFmtId="0" fontId="6" fillId="0" borderId="0" xfId="0" applyFont="1"/>
    <xf numFmtId="0" fontId="13" fillId="0" borderId="0" xfId="0" applyFont="1"/>
    <xf numFmtId="0" fontId="0" fillId="0" borderId="0" xfId="0"/>
    <xf numFmtId="0" fontId="15" fillId="0" borderId="0" xfId="0" applyFont="1" applyAlignment="1">
      <alignment vertical="top" wrapText="1"/>
    </xf>
    <xf numFmtId="0" fontId="4" fillId="7" borderId="7" xfId="0" applyFont="1" applyFill="1" applyBorder="1" applyAlignment="1">
      <alignment horizontal="center" vertical="top" wrapText="1"/>
    </xf>
    <xf numFmtId="0" fontId="4" fillId="7" borderId="19" xfId="0" applyFont="1" applyFill="1" applyBorder="1" applyAlignment="1">
      <alignment horizontal="center" vertical="top" wrapText="1"/>
    </xf>
    <xf numFmtId="0" fontId="4" fillId="7" borderId="3" xfId="0" applyFont="1" applyFill="1" applyBorder="1" applyAlignment="1">
      <alignment horizontal="center" vertical="top" wrapText="1"/>
    </xf>
    <xf numFmtId="0" fontId="15" fillId="0" borderId="20" xfId="0" applyFont="1" applyBorder="1" applyAlignment="1">
      <alignment horizontal="left" wrapText="1"/>
    </xf>
    <xf numFmtId="0" fontId="15" fillId="0" borderId="21" xfId="0" applyFont="1" applyBorder="1" applyAlignment="1">
      <alignment horizontal="left" wrapText="1"/>
    </xf>
    <xf numFmtId="0" fontId="18" fillId="0" borderId="0" xfId="0" applyFont="1" applyAlignment="1">
      <alignment horizontal="left"/>
    </xf>
    <xf numFmtId="0" fontId="4" fillId="7" borderId="6" xfId="0" applyFont="1" applyFill="1" applyBorder="1" applyAlignment="1">
      <alignment horizontal="center" vertical="top" wrapText="1"/>
    </xf>
    <xf numFmtId="0" fontId="4" fillId="7" borderId="4" xfId="0" applyFont="1" applyFill="1" applyBorder="1" applyAlignment="1">
      <alignment horizontal="center" vertical="top"/>
    </xf>
    <xf numFmtId="0" fontId="4" fillId="7" borderId="8" xfId="0" applyFont="1" applyFill="1" applyBorder="1" applyAlignment="1">
      <alignment horizontal="center" vertical="top" wrapText="1"/>
    </xf>
    <xf numFmtId="0" fontId="4" fillId="7" borderId="22" xfId="0" applyFont="1" applyFill="1" applyBorder="1" applyAlignment="1">
      <alignment horizontal="center" vertical="top" wrapText="1"/>
    </xf>
    <xf numFmtId="0" fontId="15" fillId="0" borderId="0" xfId="0" applyFont="1" applyAlignment="1">
      <alignment horizontal="left" vertical="top" wrapText="1"/>
    </xf>
    <xf numFmtId="0" fontId="15" fillId="0" borderId="21" xfId="0" applyFont="1" applyBorder="1" applyAlignment="1">
      <alignment horizontal="left" vertical="top" wrapText="1"/>
    </xf>
    <xf numFmtId="0" fontId="4" fillId="3" borderId="3" xfId="0" applyFont="1" applyFill="1" applyBorder="1" applyAlignment="1">
      <alignment horizontal="left" vertical="top" wrapText="1"/>
    </xf>
    <xf numFmtId="0" fontId="4" fillId="3" borderId="3" xfId="0" applyFont="1" applyFill="1" applyBorder="1" applyAlignment="1">
      <alignment vertical="top" wrapText="1"/>
    </xf>
    <xf numFmtId="0" fontId="15" fillId="0" borderId="21" xfId="0" applyFont="1" applyBorder="1" applyAlignment="1">
      <alignment horizontal="left" vertical="center" wrapText="1"/>
    </xf>
    <xf numFmtId="0" fontId="4" fillId="0" borderId="12" xfId="0" applyFont="1" applyBorder="1" applyAlignment="1">
      <alignment horizontal="left" vertical="top" wrapText="1"/>
    </xf>
    <xf numFmtId="0" fontId="4" fillId="0" borderId="11" xfId="0" applyFont="1" applyBorder="1" applyAlignment="1">
      <alignment horizontal="left" vertical="top" wrapText="1"/>
    </xf>
    <xf numFmtId="0" fontId="4" fillId="0" borderId="14" xfId="0" applyFont="1" applyBorder="1" applyAlignment="1">
      <alignment horizontal="left" vertical="top" wrapText="1"/>
    </xf>
    <xf numFmtId="0" fontId="18" fillId="0" borderId="0" xfId="0" applyFont="1"/>
    <xf numFmtId="0" fontId="4" fillId="0" borderId="23" xfId="0" applyFont="1" applyBorder="1" applyAlignment="1">
      <alignment horizontal="left" vertical="top" wrapText="1"/>
    </xf>
    <xf numFmtId="0" fontId="4" fillId="0" borderId="13" xfId="0" applyFont="1" applyBorder="1" applyAlignment="1">
      <alignment horizontal="left" vertical="top" wrapText="1"/>
    </xf>
    <xf numFmtId="0" fontId="0" fillId="0" borderId="13" xfId="0" applyBorder="1" applyAlignment="1">
      <alignment horizontal="left" vertical="top"/>
    </xf>
    <xf numFmtId="0" fontId="15" fillId="0" borderId="0" xfId="0" applyFont="1" applyAlignment="1">
      <alignment horizontal="left" vertical="center" wrapText="1"/>
    </xf>
  </cellXfs>
  <cellStyles count="1">
    <cellStyle name="Normal" xfId="0" builtinId="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customXml" Target="../customXml/item5.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haredStrings" Target="sharedStrings.xml"/><Relationship Id="rId5" Type="http://schemas.openxmlformats.org/officeDocument/2006/relationships/worksheet" Target="worksheets/sheet5.xml"/><Relationship Id="rId15" Type="http://schemas.openxmlformats.org/officeDocument/2006/relationships/customXml" Target="../customXml/item4.xml"/><Relationship Id="rId10"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theme" Target="theme/theme1.xml"/><Relationship Id="rId14" Type="http://schemas.openxmlformats.org/officeDocument/2006/relationships/customXml" Target="../customXml/item3.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xdr:from>
      <xdr:col>3</xdr:col>
      <xdr:colOff>3728357</xdr:colOff>
      <xdr:row>0</xdr:row>
      <xdr:rowOff>0</xdr:rowOff>
    </xdr:from>
    <xdr:to>
      <xdr:col>4</xdr:col>
      <xdr:colOff>0</xdr:colOff>
      <xdr:row>6</xdr:row>
      <xdr:rowOff>255814</xdr:rowOff>
    </xdr:to>
    <xdr:pic>
      <xdr:nvPicPr>
        <xdr:cNvPr id="1110" name="Picture 2" descr="electoral-com_jpeg">
          <a:extLst>
            <a:ext uri="{FF2B5EF4-FFF2-40B4-BE49-F238E27FC236}">
              <a16:creationId xmlns:a16="http://schemas.microsoft.com/office/drawing/2014/main" id="{E6FD723D-8596-5D31-B9D2-06526A69CD3A}"/>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5671457" y="0"/>
          <a:ext cx="2547257" cy="14260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FFFF"/>
        </a:solidFill>
        <a:ln w="9525" cap="flat" cmpd="sng" algn="ctr">
          <a:solidFill>
            <a:srgbClr val="000000"/>
          </a:solidFill>
          <a:prstDash val="solid"/>
          <a:round/>
          <a:headEnd type="none" w="med" len="med"/>
          <a:tailEnd type="none" w="med" len="med"/>
        </a:ln>
        <a:effectLst/>
      </a:spPr>
      <a:bodyPr vertOverflow="clip" wrap="square" lIns="18288" tIns="0" rIns="0" bIns="0" upright="1"/>
      <a:lstStyle/>
    </a:spDef>
    <a:lnDef>
      <a:spPr bwMode="auto">
        <a:xfrm>
          <a:off x="0" y="0"/>
          <a:ext cx="1" cy="1"/>
        </a:xfrm>
        <a:custGeom>
          <a:avLst/>
          <a:gdLst/>
          <a:ahLst/>
          <a:cxnLst/>
          <a:rect l="0" t="0" r="0" b="0"/>
          <a:pathLst/>
        </a:custGeom>
        <a:solidFill>
          <a:srgbClr val="FFFFFF"/>
        </a:solidFill>
        <a:ln w="9525" cap="flat" cmpd="sng" algn="ctr">
          <a:solidFill>
            <a:srgbClr val="000000"/>
          </a:solidFill>
          <a:prstDash val="solid"/>
          <a:round/>
          <a:headEnd type="none" w="med" len="med"/>
          <a:tailEnd type="none" w="med" len="med"/>
        </a:ln>
        <a:effectLst/>
      </a:spPr>
      <a:bodyPr vertOverflow="clip" wrap="square" lIns="18288" tIns="0" rIns="0" bIns="0" upright="1"/>
      <a:lstStyle/>
    </a:lnDef>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E5CE3DA-0426-4932-AC16-3DF87ABE10CC}">
  <sheetPr>
    <pageSetUpPr fitToPage="1"/>
  </sheetPr>
  <dimension ref="A2:D24"/>
  <sheetViews>
    <sheetView topLeftCell="A15" zoomScale="70" zoomScaleNormal="70" workbookViewId="0">
      <selection activeCell="A23" sqref="A23:D23"/>
    </sheetView>
  </sheetViews>
  <sheetFormatPr defaultColWidth="9.1328125" defaultRowHeight="12.75" x14ac:dyDescent="0.35"/>
  <cols>
    <col min="1" max="3" width="9.1328125" style="1"/>
    <col min="4" max="4" width="88.73046875" style="1" customWidth="1"/>
    <col min="5" max="16384" width="9.1328125" style="1"/>
  </cols>
  <sheetData>
    <row r="2" spans="1:4" ht="30" x14ac:dyDescent="0.8">
      <c r="B2" s="2"/>
    </row>
    <row r="7" spans="1:4" ht="37.5" x14ac:dyDescent="0.95">
      <c r="A7" s="94" t="s">
        <v>0</v>
      </c>
      <c r="B7"/>
      <c r="C7"/>
      <c r="D7"/>
    </row>
    <row r="8" spans="1:4" ht="28.5" customHeight="1" x14ac:dyDescent="0.95">
      <c r="A8" s="95"/>
      <c r="B8"/>
      <c r="C8"/>
      <c r="D8"/>
    </row>
    <row r="9" spans="1:4" ht="20.25" x14ac:dyDescent="0.55000000000000004">
      <c r="A9" s="114" t="s">
        <v>1</v>
      </c>
      <c r="B9" s="115"/>
      <c r="C9" s="116"/>
      <c r="D9" s="8"/>
    </row>
    <row r="10" spans="1:4" ht="20.25" x14ac:dyDescent="0.55000000000000004">
      <c r="A10" s="114" t="s">
        <v>2</v>
      </c>
      <c r="B10" s="115"/>
      <c r="C10" s="116"/>
      <c r="D10" s="8"/>
    </row>
    <row r="11" spans="1:4" ht="20.25" x14ac:dyDescent="0.55000000000000004">
      <c r="A11" s="7" t="s">
        <v>3</v>
      </c>
      <c r="B11" s="8"/>
      <c r="C11" s="8"/>
      <c r="D11" s="8"/>
    </row>
    <row r="12" spans="1:4" ht="15.4" thickBot="1" x14ac:dyDescent="0.45">
      <c r="A12" s="107"/>
      <c r="B12" s="81"/>
      <c r="C12" s="81"/>
      <c r="D12" s="81"/>
    </row>
    <row r="13" spans="1:4" ht="20.65" thickBot="1" x14ac:dyDescent="0.4">
      <c r="A13" s="111" t="s">
        <v>4</v>
      </c>
      <c r="B13" s="112"/>
      <c r="C13" s="112"/>
      <c r="D13" s="113"/>
    </row>
    <row r="14" spans="1:4" ht="15.4" thickBot="1" x14ac:dyDescent="0.4">
      <c r="A14" s="3" t="s">
        <v>5</v>
      </c>
      <c r="B14" s="4" t="s">
        <v>6</v>
      </c>
      <c r="C14" s="4" t="s">
        <v>7</v>
      </c>
      <c r="D14" s="4" t="s">
        <v>8</v>
      </c>
    </row>
    <row r="15" spans="1:4" ht="15.4" thickBot="1" x14ac:dyDescent="0.4">
      <c r="A15" s="5"/>
      <c r="B15" s="6"/>
      <c r="C15" s="6"/>
      <c r="D15" s="6"/>
    </row>
    <row r="16" spans="1:4" ht="15.4" thickBot="1" x14ac:dyDescent="0.4">
      <c r="A16" s="5"/>
      <c r="B16" s="6"/>
      <c r="C16" s="6"/>
      <c r="D16" s="6"/>
    </row>
    <row r="17" spans="1:4" ht="15.4" thickBot="1" x14ac:dyDescent="0.4">
      <c r="A17" s="5"/>
      <c r="B17" s="6"/>
      <c r="C17" s="6"/>
      <c r="D17" s="6"/>
    </row>
    <row r="18" spans="1:4" ht="15" x14ac:dyDescent="0.4">
      <c r="A18" s="82"/>
      <c r="B18" s="80"/>
      <c r="C18" s="80"/>
      <c r="D18" s="80"/>
    </row>
    <row r="19" spans="1:4" x14ac:dyDescent="0.35">
      <c r="A19" s="83"/>
      <c r="B19" s="83"/>
      <c r="C19" s="83"/>
      <c r="D19" s="83"/>
    </row>
    <row r="20" spans="1:4" ht="21" customHeight="1" x14ac:dyDescent="0.4">
      <c r="A20" s="110" t="s">
        <v>9</v>
      </c>
      <c r="B20" s="110"/>
      <c r="C20" s="110"/>
      <c r="D20" s="110"/>
    </row>
    <row r="21" spans="1:4" ht="128.25" customHeight="1" x14ac:dyDescent="0.35">
      <c r="A21" s="42"/>
      <c r="B21" s="42"/>
      <c r="C21" s="42"/>
      <c r="D21" s="42"/>
    </row>
    <row r="22" spans="1:4" ht="15" x14ac:dyDescent="0.35">
      <c r="A22" s="117" t="s">
        <v>10</v>
      </c>
      <c r="B22" s="117"/>
      <c r="C22" s="117"/>
      <c r="D22" s="117"/>
    </row>
    <row r="23" spans="1:4" ht="160.5" customHeight="1" x14ac:dyDescent="0.35">
      <c r="A23" s="109"/>
      <c r="B23" s="109"/>
      <c r="C23" s="109"/>
      <c r="D23" s="109"/>
    </row>
    <row r="24" spans="1:4" ht="16.5" customHeight="1" x14ac:dyDescent="0.4">
      <c r="A24" s="110" t="s">
        <v>11</v>
      </c>
      <c r="B24" s="110"/>
      <c r="C24" s="110"/>
      <c r="D24" s="110"/>
    </row>
  </sheetData>
  <sheetProtection selectLockedCells="1" selectUnlockedCells="1"/>
  <mergeCells count="7">
    <mergeCell ref="A23:D23"/>
    <mergeCell ref="A24:D24"/>
    <mergeCell ref="A13:D13"/>
    <mergeCell ref="A9:C9"/>
    <mergeCell ref="A10:C10"/>
    <mergeCell ref="A20:D20"/>
    <mergeCell ref="A22:D22"/>
  </mergeCells>
  <phoneticPr fontId="3" type="noConversion"/>
  <pageMargins left="0.74791666666666667" right="0.74791666666666667" top="0.98402777777777772" bottom="0.98402777777777772" header="0.51180555555555551" footer="0.51180555555555551"/>
  <pageSetup paperSize="9" scale="67" firstPageNumber="0" orientation="landscape" horizontalDpi="300" verticalDpi="300" r:id="rId1"/>
  <headerFooter alignWithMargins="0"/>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F2C3568-0FEF-4612-8B85-F0BDE47B7CFA}">
  <dimension ref="A1:D10"/>
  <sheetViews>
    <sheetView zoomScale="80" zoomScaleNormal="80" workbookViewId="0">
      <selection sqref="A1:D8"/>
    </sheetView>
  </sheetViews>
  <sheetFormatPr defaultRowHeight="12.75" x14ac:dyDescent="0.35"/>
  <cols>
    <col min="4" max="4" width="104.59765625" customWidth="1"/>
  </cols>
  <sheetData>
    <row r="1" spans="1:4" x14ac:dyDescent="0.35">
      <c r="A1" s="118" t="s">
        <v>12</v>
      </c>
      <c r="B1" s="119"/>
      <c r="C1" s="119"/>
      <c r="D1" s="119"/>
    </row>
    <row r="2" spans="1:4" x14ac:dyDescent="0.35">
      <c r="A2" s="119"/>
      <c r="B2" s="119"/>
      <c r="C2" s="119"/>
      <c r="D2" s="119"/>
    </row>
    <row r="3" spans="1:4" x14ac:dyDescent="0.35">
      <c r="A3" s="119"/>
      <c r="B3" s="119"/>
      <c r="C3" s="119"/>
      <c r="D3" s="119"/>
    </row>
    <row r="4" spans="1:4" x14ac:dyDescent="0.35">
      <c r="A4" s="119"/>
      <c r="B4" s="119"/>
      <c r="C4" s="119"/>
      <c r="D4" s="119"/>
    </row>
    <row r="5" spans="1:4" x14ac:dyDescent="0.35">
      <c r="A5" s="119"/>
      <c r="B5" s="119"/>
      <c r="C5" s="119"/>
      <c r="D5" s="119"/>
    </row>
    <row r="6" spans="1:4" x14ac:dyDescent="0.35">
      <c r="A6" s="119"/>
      <c r="B6" s="119"/>
      <c r="C6" s="119"/>
      <c r="D6" s="119"/>
    </row>
    <row r="7" spans="1:4" x14ac:dyDescent="0.35">
      <c r="A7" s="119"/>
      <c r="B7" s="119"/>
      <c r="C7" s="119"/>
      <c r="D7" s="119"/>
    </row>
    <row r="8" spans="1:4" ht="312" customHeight="1" x14ac:dyDescent="0.35">
      <c r="A8" s="119"/>
      <c r="B8" s="119"/>
      <c r="C8" s="119"/>
      <c r="D8" s="119"/>
    </row>
    <row r="9" spans="1:4" ht="27.75" customHeight="1" x14ac:dyDescent="0.4">
      <c r="A9" s="96" t="s">
        <v>13</v>
      </c>
    </row>
    <row r="10" spans="1:4" ht="57" customHeight="1" x14ac:dyDescent="0.35"/>
  </sheetData>
  <mergeCells count="1">
    <mergeCell ref="A1:D8"/>
  </mergeCells>
  <pageMargins left="0.7" right="0.7" top="0.75" bottom="0.75" header="0.3" footer="0.3"/>
  <pageSetup paperSize="9" orientation="landscape"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C8F5B90-2034-4BB6-87A6-4F1213B33A47}">
  <sheetPr>
    <pageSetUpPr fitToPage="1"/>
  </sheetPr>
  <dimension ref="A1:C10"/>
  <sheetViews>
    <sheetView zoomScale="80" zoomScaleNormal="80" workbookViewId="0">
      <selection activeCell="B10" sqref="B10"/>
    </sheetView>
  </sheetViews>
  <sheetFormatPr defaultRowHeight="12.75" x14ac:dyDescent="0.35"/>
  <cols>
    <col min="1" max="1" width="54.73046875" style="16" customWidth="1"/>
    <col min="2" max="2" width="63.73046875" style="16" customWidth="1"/>
    <col min="3" max="3" width="55.1328125" customWidth="1"/>
  </cols>
  <sheetData>
    <row r="1" spans="1:3" ht="26.25" customHeight="1" x14ac:dyDescent="0.55000000000000004">
      <c r="A1" s="120" t="s">
        <v>14</v>
      </c>
      <c r="B1" s="121"/>
      <c r="C1" s="121"/>
    </row>
    <row r="3" spans="1:3" ht="35.25" customHeight="1" x14ac:dyDescent="0.35">
      <c r="A3" s="122" t="s">
        <v>15</v>
      </c>
      <c r="B3" s="122"/>
      <c r="C3" s="122"/>
    </row>
    <row r="4" spans="1:3" ht="34.5" customHeight="1" x14ac:dyDescent="0.35">
      <c r="A4" s="29" t="s">
        <v>16</v>
      </c>
      <c r="B4" s="29" t="s">
        <v>17</v>
      </c>
      <c r="C4" s="29" t="s">
        <v>18</v>
      </c>
    </row>
    <row r="5" spans="1:3" ht="46.15" x14ac:dyDescent="0.35">
      <c r="A5" s="11" t="s">
        <v>19</v>
      </c>
      <c r="B5" s="11" t="s">
        <v>20</v>
      </c>
      <c r="C5" s="11" t="s">
        <v>21</v>
      </c>
    </row>
    <row r="6" spans="1:3" ht="76.900000000000006" x14ac:dyDescent="0.35">
      <c r="A6" s="11" t="s">
        <v>22</v>
      </c>
      <c r="B6" s="11" t="s">
        <v>23</v>
      </c>
      <c r="C6" s="11" t="s">
        <v>24</v>
      </c>
    </row>
    <row r="7" spans="1:3" ht="125.25" customHeight="1" x14ac:dyDescent="0.35">
      <c r="A7" s="11" t="s">
        <v>274</v>
      </c>
      <c r="B7" s="11" t="s">
        <v>25</v>
      </c>
      <c r="C7" s="11" t="s">
        <v>26</v>
      </c>
    </row>
    <row r="8" spans="1:3" ht="46.15" x14ac:dyDescent="0.35">
      <c r="A8" s="11" t="s">
        <v>27</v>
      </c>
      <c r="B8" s="11" t="s">
        <v>28</v>
      </c>
      <c r="C8" s="11" t="s">
        <v>29</v>
      </c>
    </row>
    <row r="9" spans="1:3" ht="46.15" x14ac:dyDescent="0.35">
      <c r="A9" s="11" t="s">
        <v>30</v>
      </c>
      <c r="B9" s="11" t="s">
        <v>31</v>
      </c>
      <c r="C9" s="11" t="s">
        <v>32</v>
      </c>
    </row>
    <row r="10" spans="1:3" ht="63" customHeight="1" x14ac:dyDescent="0.35">
      <c r="A10" s="11" t="s">
        <v>33</v>
      </c>
      <c r="B10" s="11" t="s">
        <v>34</v>
      </c>
      <c r="C10" s="11" t="s">
        <v>35</v>
      </c>
    </row>
  </sheetData>
  <sheetProtection selectLockedCells="1" selectUnlockedCells="1"/>
  <mergeCells count="2">
    <mergeCell ref="A1:C1"/>
    <mergeCell ref="A3:C3"/>
  </mergeCells>
  <phoneticPr fontId="3" type="noConversion"/>
  <pageMargins left="0.35694444444444445" right="0.4152777777777778" top="0.40555555555555556" bottom="0.40555555555555556" header="0.51180555555555551" footer="0.51180555555555551"/>
  <pageSetup paperSize="9" scale="81" firstPageNumber="3" pageOrder="overThenDown" orientation="landscape" useFirstPageNumber="1" horizontalDpi="300" verticalDpi="300" r:id="rId1"/>
  <headerFooter alignWithMargins="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BB022F3-D831-4E31-8FF7-765B57117A7F}">
  <sheetPr>
    <pageSetUpPr fitToPage="1"/>
  </sheetPr>
  <dimension ref="A1:K9"/>
  <sheetViews>
    <sheetView topLeftCell="A5" zoomScale="80" zoomScaleNormal="80" workbookViewId="0">
      <selection activeCell="H7" sqref="H7"/>
    </sheetView>
  </sheetViews>
  <sheetFormatPr defaultRowHeight="12.75" x14ac:dyDescent="0.35"/>
  <cols>
    <col min="1" max="1" width="26" customWidth="1"/>
    <col min="2" max="2" width="12.73046875" customWidth="1"/>
    <col min="3" max="3" width="18.59765625" customWidth="1"/>
    <col min="4" max="4" width="14.59765625" customWidth="1"/>
    <col min="5" max="5" width="21.1328125" customWidth="1"/>
    <col min="6" max="8" width="34.3984375" customWidth="1"/>
    <col min="9" max="9" width="33.1328125" style="9" customWidth="1"/>
    <col min="10" max="10" width="27.86328125" style="9" customWidth="1"/>
    <col min="11" max="11" width="26.86328125" style="9" customWidth="1"/>
  </cols>
  <sheetData>
    <row r="1" spans="1:11" ht="27" customHeight="1" x14ac:dyDescent="0.6">
      <c r="A1" s="128" t="s">
        <v>36</v>
      </c>
      <c r="B1" s="128"/>
      <c r="C1" s="128"/>
      <c r="D1" s="128"/>
      <c r="E1" s="128"/>
      <c r="F1" s="128"/>
      <c r="G1" s="128"/>
      <c r="H1" s="128"/>
      <c r="I1" s="128"/>
      <c r="J1" s="128"/>
      <c r="K1" s="128"/>
    </row>
    <row r="2" spans="1:11" ht="33.75" customHeight="1" x14ac:dyDescent="0.45">
      <c r="A2" s="126" t="s">
        <v>37</v>
      </c>
      <c r="B2" s="127"/>
      <c r="C2" s="127"/>
      <c r="D2" s="127"/>
      <c r="E2" s="127"/>
      <c r="F2" s="127"/>
      <c r="G2" s="127"/>
      <c r="H2" s="127"/>
      <c r="I2" s="127"/>
      <c r="J2" s="127"/>
      <c r="K2" s="127"/>
    </row>
    <row r="3" spans="1:11" s="16" customFormat="1" ht="133.5" customHeight="1" x14ac:dyDescent="0.35">
      <c r="A3" s="97"/>
      <c r="B3" s="129" t="s">
        <v>38</v>
      </c>
      <c r="C3" s="130"/>
      <c r="D3" s="131" t="s">
        <v>39</v>
      </c>
      <c r="E3" s="132"/>
      <c r="F3" s="125" t="s">
        <v>40</v>
      </c>
      <c r="G3" s="125"/>
      <c r="H3" s="125"/>
      <c r="I3" s="123" t="s">
        <v>41</v>
      </c>
      <c r="J3" s="123" t="s">
        <v>42</v>
      </c>
      <c r="K3" s="123" t="s">
        <v>43</v>
      </c>
    </row>
    <row r="4" spans="1:11" ht="76.5" customHeight="1" x14ac:dyDescent="0.35">
      <c r="A4" s="98" t="s">
        <v>44</v>
      </c>
      <c r="B4" s="99" t="s">
        <v>45</v>
      </c>
      <c r="C4" s="99" t="s">
        <v>46</v>
      </c>
      <c r="D4" s="99" t="s">
        <v>45</v>
      </c>
      <c r="E4" s="99" t="s">
        <v>46</v>
      </c>
      <c r="F4" s="99" t="s">
        <v>47</v>
      </c>
      <c r="G4" s="99" t="s">
        <v>48</v>
      </c>
      <c r="H4" s="99" t="s">
        <v>49</v>
      </c>
      <c r="I4" s="124"/>
      <c r="J4" s="124"/>
      <c r="K4" s="124"/>
    </row>
    <row r="5" spans="1:11" s="16" customFormat="1" ht="148.5" customHeight="1" x14ac:dyDescent="0.35">
      <c r="A5" s="19" t="s">
        <v>50</v>
      </c>
      <c r="B5" s="19"/>
      <c r="C5" s="19"/>
      <c r="D5" s="19"/>
      <c r="E5" s="19"/>
      <c r="F5" s="19"/>
      <c r="G5" s="19"/>
      <c r="H5" s="19"/>
      <c r="I5" s="20" t="s">
        <v>51</v>
      </c>
      <c r="J5" s="21" t="s">
        <v>52</v>
      </c>
      <c r="K5" s="20" t="s">
        <v>53</v>
      </c>
    </row>
    <row r="6" spans="1:11" s="16" customFormat="1" ht="75" customHeight="1" x14ac:dyDescent="0.35">
      <c r="A6" s="19" t="s">
        <v>54</v>
      </c>
      <c r="B6" s="19"/>
      <c r="C6" s="19"/>
      <c r="D6" s="84"/>
      <c r="E6" s="84"/>
      <c r="F6" s="84"/>
      <c r="G6" s="84"/>
      <c r="H6" s="84"/>
      <c r="I6" s="22" t="s">
        <v>55</v>
      </c>
      <c r="J6" s="23" t="s">
        <v>56</v>
      </c>
      <c r="K6" s="20" t="s">
        <v>57</v>
      </c>
    </row>
    <row r="7" spans="1:11" s="16" customFormat="1" ht="75" customHeight="1" x14ac:dyDescent="0.35">
      <c r="A7" s="19" t="s">
        <v>58</v>
      </c>
      <c r="B7" s="19"/>
      <c r="C7" s="19"/>
      <c r="D7" s="85"/>
      <c r="E7" s="85"/>
      <c r="F7" s="85"/>
      <c r="G7" s="85"/>
      <c r="H7" s="85"/>
      <c r="I7" s="23" t="s">
        <v>59</v>
      </c>
      <c r="J7" s="23" t="s">
        <v>60</v>
      </c>
      <c r="K7" s="20" t="s">
        <v>61</v>
      </c>
    </row>
    <row r="8" spans="1:11" s="16" customFormat="1" ht="75" customHeight="1" x14ac:dyDescent="0.35">
      <c r="A8" s="19"/>
      <c r="B8" s="19"/>
      <c r="C8" s="19"/>
      <c r="D8" s="85"/>
      <c r="E8" s="85"/>
      <c r="F8" s="85"/>
      <c r="G8" s="85"/>
      <c r="H8" s="85"/>
      <c r="I8" s="23"/>
      <c r="J8" s="23"/>
      <c r="K8" s="20"/>
    </row>
    <row r="9" spans="1:11" ht="51.75" customHeight="1" x14ac:dyDescent="0.4">
      <c r="A9" s="24" t="s">
        <v>62</v>
      </c>
      <c r="B9" s="25"/>
      <c r="C9" s="25"/>
      <c r="D9" s="25"/>
      <c r="E9" s="25"/>
      <c r="F9" s="25"/>
      <c r="G9" s="25"/>
      <c r="H9" s="25"/>
      <c r="I9" s="26"/>
      <c r="J9" s="27"/>
      <c r="K9" s="26"/>
    </row>
  </sheetData>
  <mergeCells count="8">
    <mergeCell ref="J3:J4"/>
    <mergeCell ref="F3:H3"/>
    <mergeCell ref="A2:K2"/>
    <mergeCell ref="A1:K1"/>
    <mergeCell ref="K3:K4"/>
    <mergeCell ref="B3:C3"/>
    <mergeCell ref="I3:I4"/>
    <mergeCell ref="D3:E3"/>
  </mergeCells>
  <phoneticPr fontId="3" type="noConversion"/>
  <pageMargins left="0.25" right="0.25" top="0.75" bottom="0.75" header="0.3" footer="0.3"/>
  <pageSetup paperSize="9" scale="51" orientation="landscape" r:id="rId1"/>
  <headerFooter alignWithMargins="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3312DC2-2CF3-4A7A-BDC7-262074F23FC8}">
  <sheetPr>
    <pageSetUpPr fitToPage="1"/>
  </sheetPr>
  <dimension ref="A1:C16"/>
  <sheetViews>
    <sheetView topLeftCell="A6" zoomScale="80" zoomScaleNormal="80" workbookViewId="0">
      <selection activeCell="A5" sqref="A5"/>
    </sheetView>
  </sheetViews>
  <sheetFormatPr defaultRowHeight="12.75" x14ac:dyDescent="0.35"/>
  <cols>
    <col min="1" max="1" width="50.73046875" customWidth="1"/>
    <col min="2" max="2" width="43.73046875" customWidth="1"/>
    <col min="3" max="3" width="54" style="34" customWidth="1"/>
  </cols>
  <sheetData>
    <row r="1" spans="1:3" ht="22.5" x14ac:dyDescent="0.35">
      <c r="A1" s="30" t="s">
        <v>63</v>
      </c>
      <c r="B1" s="16"/>
      <c r="C1" s="32"/>
    </row>
    <row r="2" spans="1:3" ht="12.75" customHeight="1" x14ac:dyDescent="0.35">
      <c r="A2" s="133" t="s">
        <v>64</v>
      </c>
      <c r="B2" s="133"/>
      <c r="C2" s="133"/>
    </row>
    <row r="3" spans="1:3" ht="33.75" customHeight="1" x14ac:dyDescent="0.35">
      <c r="A3" s="134"/>
      <c r="B3" s="134"/>
      <c r="C3" s="134"/>
    </row>
    <row r="4" spans="1:3" ht="30" x14ac:dyDescent="0.35">
      <c r="A4" s="108" t="s">
        <v>65</v>
      </c>
      <c r="B4" s="108" t="s">
        <v>66</v>
      </c>
      <c r="C4" s="35" t="s">
        <v>67</v>
      </c>
    </row>
    <row r="5" spans="1:3" ht="39.950000000000003" customHeight="1" x14ac:dyDescent="0.35">
      <c r="A5" s="19" t="s">
        <v>68</v>
      </c>
      <c r="B5" s="19" t="s">
        <v>69</v>
      </c>
      <c r="C5" s="52" t="s">
        <v>70</v>
      </c>
    </row>
    <row r="6" spans="1:3" ht="39.950000000000003" customHeight="1" x14ac:dyDescent="0.35">
      <c r="A6" s="19" t="s">
        <v>50</v>
      </c>
      <c r="B6" s="19" t="s">
        <v>69</v>
      </c>
      <c r="C6" s="52" t="s">
        <v>71</v>
      </c>
    </row>
    <row r="7" spans="1:3" ht="39.950000000000003" customHeight="1" x14ac:dyDescent="0.35">
      <c r="A7" s="19" t="s">
        <v>72</v>
      </c>
      <c r="B7" s="19" t="s">
        <v>73</v>
      </c>
      <c r="C7" s="52"/>
    </row>
    <row r="8" spans="1:3" ht="39.950000000000003" customHeight="1" x14ac:dyDescent="0.35">
      <c r="A8" s="19" t="s">
        <v>74</v>
      </c>
      <c r="B8" s="19" t="s">
        <v>73</v>
      </c>
      <c r="C8" s="11" t="s">
        <v>75</v>
      </c>
    </row>
    <row r="9" spans="1:3" ht="39.950000000000003" customHeight="1" x14ac:dyDescent="0.35">
      <c r="A9" s="19" t="s">
        <v>76</v>
      </c>
      <c r="B9" s="19" t="s">
        <v>77</v>
      </c>
      <c r="C9" s="52" t="s">
        <v>78</v>
      </c>
    </row>
    <row r="10" spans="1:3" ht="39.950000000000003" customHeight="1" x14ac:dyDescent="0.35">
      <c r="A10" s="19" t="s">
        <v>79</v>
      </c>
      <c r="B10" s="19" t="s">
        <v>69</v>
      </c>
      <c r="C10" s="52" t="s">
        <v>80</v>
      </c>
    </row>
    <row r="11" spans="1:3" ht="39.950000000000003" customHeight="1" x14ac:dyDescent="0.35">
      <c r="A11" s="19" t="s">
        <v>81</v>
      </c>
      <c r="B11" s="19" t="s">
        <v>73</v>
      </c>
      <c r="C11" s="52" t="s">
        <v>80</v>
      </c>
    </row>
    <row r="12" spans="1:3" ht="60" customHeight="1" x14ac:dyDescent="0.35">
      <c r="A12" s="100" t="s">
        <v>82</v>
      </c>
      <c r="B12" s="101" t="s">
        <v>69</v>
      </c>
      <c r="C12" s="102" t="s">
        <v>83</v>
      </c>
    </row>
    <row r="13" spans="1:3" ht="60" customHeight="1" x14ac:dyDescent="0.4">
      <c r="A13" s="103" t="s">
        <v>84</v>
      </c>
      <c r="B13" s="104" t="s">
        <v>69</v>
      </c>
      <c r="C13" s="105" t="s">
        <v>85</v>
      </c>
    </row>
    <row r="14" spans="1:3" ht="46.15" x14ac:dyDescent="0.4">
      <c r="A14" s="103" t="s">
        <v>86</v>
      </c>
      <c r="B14" s="106" t="s">
        <v>69</v>
      </c>
      <c r="C14" s="105" t="s">
        <v>87</v>
      </c>
    </row>
    <row r="15" spans="1:3" ht="39.950000000000003" customHeight="1" x14ac:dyDescent="0.35">
      <c r="A15" s="8"/>
      <c r="B15" s="8"/>
      <c r="C15" s="33"/>
    </row>
    <row r="16" spans="1:3" ht="39.950000000000003" customHeight="1" x14ac:dyDescent="0.35">
      <c r="A16" s="8"/>
      <c r="B16" s="8"/>
      <c r="C16" s="33"/>
    </row>
  </sheetData>
  <mergeCells count="1">
    <mergeCell ref="A2:C3"/>
  </mergeCells>
  <phoneticPr fontId="3" type="noConversion"/>
  <pageMargins left="0.75" right="0.75" top="1" bottom="1" header="0.5" footer="0.5"/>
  <pageSetup paperSize="9" scale="84" orientation="landscape" r:id="rId1"/>
  <headerFooter alignWithMargins="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C3B6C16-4A62-4BD6-A4DC-869E1FAEF9BD}">
  <sheetPr>
    <pageSetUpPr fitToPage="1"/>
  </sheetPr>
  <dimension ref="A1:G18"/>
  <sheetViews>
    <sheetView topLeftCell="A10" zoomScale="80" zoomScaleNormal="80" workbookViewId="0">
      <selection activeCell="E29" sqref="E29"/>
    </sheetView>
  </sheetViews>
  <sheetFormatPr defaultRowHeight="13.9" x14ac:dyDescent="0.35"/>
  <cols>
    <col min="1" max="1" width="28.1328125" style="47" customWidth="1"/>
    <col min="2" max="2" width="30" style="32" customWidth="1"/>
    <col min="3" max="3" width="21.3984375" style="47" customWidth="1"/>
    <col min="4" max="4" width="33.86328125" style="47" customWidth="1"/>
    <col min="5" max="5" width="68.265625" style="16" customWidth="1"/>
    <col min="6" max="6" width="28.59765625" style="64" customWidth="1"/>
    <col min="7" max="7" width="25.3984375" style="31" customWidth="1"/>
  </cols>
  <sheetData>
    <row r="1" spans="1:7" ht="33" customHeight="1" x14ac:dyDescent="0.6">
      <c r="A1" s="141" t="s">
        <v>161</v>
      </c>
      <c r="B1" s="141"/>
      <c r="C1" s="141"/>
      <c r="D1" s="13"/>
    </row>
    <row r="2" spans="1:7" ht="65.25" customHeight="1" x14ac:dyDescent="0.35">
      <c r="A2" s="145" t="s">
        <v>275</v>
      </c>
      <c r="B2" s="145"/>
      <c r="C2" s="145"/>
      <c r="D2" s="145"/>
      <c r="E2" s="145"/>
      <c r="F2" s="145"/>
      <c r="G2" s="145"/>
    </row>
    <row r="3" spans="1:7" s="31" customFormat="1" ht="52.5" customHeight="1" x14ac:dyDescent="0.35">
      <c r="A3" s="43" t="s">
        <v>162</v>
      </c>
      <c r="B3" s="43" t="s">
        <v>163</v>
      </c>
      <c r="C3" s="43" t="s">
        <v>164</v>
      </c>
      <c r="D3" s="86" t="s">
        <v>165</v>
      </c>
      <c r="E3" s="38" t="s">
        <v>166</v>
      </c>
      <c r="F3" s="65" t="s">
        <v>167</v>
      </c>
      <c r="G3" s="29" t="s">
        <v>168</v>
      </c>
    </row>
    <row r="4" spans="1:7" ht="46.15" x14ac:dyDescent="0.35">
      <c r="A4" s="142" t="s">
        <v>169</v>
      </c>
      <c r="B4" s="44" t="s">
        <v>170</v>
      </c>
      <c r="C4" s="44" t="s">
        <v>171</v>
      </c>
      <c r="D4" s="87"/>
      <c r="E4" s="18" t="s">
        <v>172</v>
      </c>
      <c r="F4" s="54" t="s">
        <v>173</v>
      </c>
      <c r="G4" s="15" t="s">
        <v>46</v>
      </c>
    </row>
    <row r="5" spans="1:7" ht="36.75" customHeight="1" x14ac:dyDescent="0.35">
      <c r="A5" s="143"/>
      <c r="B5" s="44" t="s">
        <v>174</v>
      </c>
      <c r="C5" s="44" t="s">
        <v>175</v>
      </c>
      <c r="D5" s="87"/>
      <c r="E5" s="18" t="s">
        <v>176</v>
      </c>
      <c r="F5" s="54" t="s">
        <v>173</v>
      </c>
      <c r="G5" s="15" t="s">
        <v>177</v>
      </c>
    </row>
    <row r="6" spans="1:7" ht="46.15" x14ac:dyDescent="0.35">
      <c r="A6" s="63"/>
      <c r="B6" s="44" t="s">
        <v>178</v>
      </c>
      <c r="C6" s="44" t="s">
        <v>179</v>
      </c>
      <c r="D6" s="87"/>
      <c r="E6" s="18" t="s">
        <v>180</v>
      </c>
      <c r="F6" s="54" t="s">
        <v>181</v>
      </c>
      <c r="G6" s="15" t="s">
        <v>182</v>
      </c>
    </row>
    <row r="7" spans="1:7" ht="46.15" x14ac:dyDescent="0.35">
      <c r="A7" s="142" t="s">
        <v>183</v>
      </c>
      <c r="B7" s="44" t="s">
        <v>184</v>
      </c>
      <c r="C7" s="44" t="s">
        <v>185</v>
      </c>
      <c r="D7" s="87"/>
      <c r="E7" s="18" t="s">
        <v>186</v>
      </c>
      <c r="F7" s="54" t="s">
        <v>187</v>
      </c>
      <c r="G7" s="15" t="s">
        <v>188</v>
      </c>
    </row>
    <row r="8" spans="1:7" ht="85.5" customHeight="1" x14ac:dyDescent="0.35">
      <c r="A8" s="143"/>
      <c r="B8" s="44" t="s">
        <v>189</v>
      </c>
      <c r="C8" s="44" t="s">
        <v>190</v>
      </c>
      <c r="D8" s="87"/>
      <c r="E8" s="18" t="s">
        <v>191</v>
      </c>
      <c r="F8" s="54" t="s">
        <v>192</v>
      </c>
      <c r="G8" s="15" t="s">
        <v>193</v>
      </c>
    </row>
    <row r="9" spans="1:7" ht="41.65" x14ac:dyDescent="0.35">
      <c r="A9" s="144"/>
      <c r="B9" s="45" t="s">
        <v>194</v>
      </c>
      <c r="C9" s="45" t="s">
        <v>195</v>
      </c>
      <c r="D9" s="44"/>
      <c r="E9" s="14" t="s">
        <v>196</v>
      </c>
      <c r="F9" s="54" t="s">
        <v>197</v>
      </c>
      <c r="G9" s="15" t="s">
        <v>198</v>
      </c>
    </row>
    <row r="10" spans="1:7" ht="61.5" x14ac:dyDescent="0.35">
      <c r="A10" s="138" t="s">
        <v>199</v>
      </c>
      <c r="B10" s="48" t="s">
        <v>184</v>
      </c>
      <c r="C10" s="44" t="s">
        <v>200</v>
      </c>
      <c r="D10" s="87"/>
      <c r="E10" s="18" t="s">
        <v>201</v>
      </c>
      <c r="F10" s="54" t="s">
        <v>187</v>
      </c>
      <c r="G10" s="15" t="s">
        <v>188</v>
      </c>
    </row>
    <row r="11" spans="1:7" ht="111.75" customHeight="1" x14ac:dyDescent="0.35">
      <c r="A11" s="140"/>
      <c r="B11" s="44" t="s">
        <v>202</v>
      </c>
      <c r="C11" s="44" t="s">
        <v>203</v>
      </c>
      <c r="D11" s="87"/>
      <c r="E11" s="66" t="s">
        <v>204</v>
      </c>
      <c r="F11" s="54" t="s">
        <v>187</v>
      </c>
      <c r="G11" s="15" t="s">
        <v>188</v>
      </c>
    </row>
    <row r="12" spans="1:7" ht="46.15" x14ac:dyDescent="0.35">
      <c r="A12" s="138" t="s">
        <v>205</v>
      </c>
      <c r="B12" s="44" t="s">
        <v>206</v>
      </c>
      <c r="C12" s="44" t="s">
        <v>207</v>
      </c>
      <c r="D12" s="87"/>
      <c r="E12" s="18" t="s">
        <v>208</v>
      </c>
      <c r="F12" s="54" t="s">
        <v>192</v>
      </c>
      <c r="G12" s="15" t="s">
        <v>157</v>
      </c>
    </row>
    <row r="13" spans="1:7" ht="46.15" x14ac:dyDescent="0.35">
      <c r="A13" s="139"/>
      <c r="B13" s="44" t="s">
        <v>209</v>
      </c>
      <c r="C13" s="46" t="s">
        <v>210</v>
      </c>
      <c r="D13" s="88"/>
      <c r="E13" s="18" t="s">
        <v>211</v>
      </c>
      <c r="F13" s="54" t="s">
        <v>212</v>
      </c>
      <c r="G13" s="15" t="s">
        <v>157</v>
      </c>
    </row>
    <row r="14" spans="1:7" ht="61.5" x14ac:dyDescent="0.35">
      <c r="A14" s="140"/>
      <c r="B14" s="44" t="s">
        <v>213</v>
      </c>
      <c r="C14" s="46" t="s">
        <v>179</v>
      </c>
      <c r="D14" s="88"/>
      <c r="E14" s="18" t="s">
        <v>214</v>
      </c>
      <c r="F14" s="54" t="s">
        <v>215</v>
      </c>
      <c r="G14" s="15" t="s">
        <v>216</v>
      </c>
    </row>
    <row r="15" spans="1:7" ht="45" customHeight="1" x14ac:dyDescent="0.35">
      <c r="A15" s="72" t="s">
        <v>217</v>
      </c>
      <c r="B15" s="73" t="s">
        <v>218</v>
      </c>
      <c r="C15" s="44" t="s">
        <v>207</v>
      </c>
      <c r="D15" s="87"/>
      <c r="E15" s="18" t="s">
        <v>219</v>
      </c>
      <c r="F15" s="54" t="s">
        <v>192</v>
      </c>
      <c r="G15" s="15" t="s">
        <v>220</v>
      </c>
    </row>
    <row r="16" spans="1:7" ht="46.15" x14ac:dyDescent="0.35">
      <c r="A16" s="72"/>
      <c r="B16" s="44" t="s">
        <v>221</v>
      </c>
      <c r="C16" s="44" t="s">
        <v>207</v>
      </c>
      <c r="D16" s="87"/>
      <c r="E16" s="18" t="s">
        <v>222</v>
      </c>
      <c r="F16" s="54" t="s">
        <v>192</v>
      </c>
      <c r="G16" s="15" t="s">
        <v>157</v>
      </c>
    </row>
    <row r="17" spans="1:7" ht="108.75" customHeight="1" x14ac:dyDescent="0.35">
      <c r="A17" s="50" t="s">
        <v>223</v>
      </c>
      <c r="B17" s="44" t="s">
        <v>280</v>
      </c>
      <c r="C17" s="44" t="s">
        <v>224</v>
      </c>
      <c r="D17" s="87"/>
      <c r="E17" s="18" t="s">
        <v>281</v>
      </c>
      <c r="F17" s="54" t="s">
        <v>225</v>
      </c>
      <c r="G17" s="15" t="s">
        <v>188</v>
      </c>
    </row>
    <row r="18" spans="1:7" ht="46.15" x14ac:dyDescent="0.35">
      <c r="A18" s="49" t="s">
        <v>226</v>
      </c>
      <c r="B18" s="44" t="s">
        <v>227</v>
      </c>
      <c r="C18" s="44" t="s">
        <v>228</v>
      </c>
      <c r="D18" s="87"/>
      <c r="E18" s="18" t="s">
        <v>229</v>
      </c>
      <c r="F18" s="54" t="s">
        <v>192</v>
      </c>
      <c r="G18" s="15" t="s">
        <v>230</v>
      </c>
    </row>
  </sheetData>
  <sheetProtection selectLockedCells="1" selectUnlockedCells="1"/>
  <mergeCells count="6">
    <mergeCell ref="A12:A14"/>
    <mergeCell ref="A1:C1"/>
    <mergeCell ref="A10:A11"/>
    <mergeCell ref="A7:A9"/>
    <mergeCell ref="A4:A5"/>
    <mergeCell ref="A2:G2"/>
  </mergeCells>
  <phoneticPr fontId="3" type="noConversion"/>
  <pageMargins left="0.25" right="0.25" top="0.75" bottom="0.75" header="0.3" footer="0.3"/>
  <pageSetup paperSize="9" scale="52" firstPageNumber="0" orientation="landscape" horizontalDpi="300" verticalDpi="300" r:id="rId1"/>
  <headerFooter alignWithMargins="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418296E-85D0-41CB-AC38-995CD9065C27}">
  <sheetPr>
    <pageSetUpPr fitToPage="1"/>
  </sheetPr>
  <dimension ref="A1:G21"/>
  <sheetViews>
    <sheetView topLeftCell="A9" zoomScale="80" zoomScaleNormal="80" workbookViewId="0">
      <selection activeCell="D9" sqref="D9"/>
    </sheetView>
  </sheetViews>
  <sheetFormatPr defaultRowHeight="12.75" x14ac:dyDescent="0.35"/>
  <cols>
    <col min="1" max="1" width="28.59765625" customWidth="1"/>
    <col min="2" max="2" width="25.86328125" customWidth="1"/>
    <col min="3" max="3" width="41.1328125" customWidth="1"/>
    <col min="4" max="4" width="56.265625" style="9" customWidth="1"/>
    <col min="5" max="5" width="39.3984375" style="47" customWidth="1"/>
    <col min="6" max="6" width="36" style="47" bestFit="1" customWidth="1"/>
    <col min="7" max="7" width="28.1328125" style="31" customWidth="1"/>
  </cols>
  <sheetData>
    <row r="1" spans="1:7" ht="37.5" customHeight="1" x14ac:dyDescent="0.6">
      <c r="A1" s="128" t="s">
        <v>88</v>
      </c>
      <c r="B1" s="128"/>
      <c r="C1" s="128"/>
      <c r="D1" s="128"/>
      <c r="E1" s="128"/>
      <c r="F1" s="128"/>
      <c r="G1" s="128"/>
    </row>
    <row r="2" spans="1:7" ht="61.5" customHeight="1" x14ac:dyDescent="0.35">
      <c r="A2" s="137" t="s">
        <v>277</v>
      </c>
      <c r="B2" s="137"/>
      <c r="C2" s="137"/>
      <c r="D2" s="137"/>
      <c r="E2" s="137"/>
      <c r="F2" s="137"/>
      <c r="G2" s="137"/>
    </row>
    <row r="3" spans="1:7" ht="45" x14ac:dyDescent="0.35">
      <c r="A3" s="29" t="s">
        <v>89</v>
      </c>
      <c r="B3" s="29" t="s">
        <v>90</v>
      </c>
      <c r="C3" s="136" t="s">
        <v>91</v>
      </c>
      <c r="D3" s="29" t="s">
        <v>92</v>
      </c>
      <c r="E3" s="135" t="s">
        <v>93</v>
      </c>
      <c r="F3" s="40" t="s">
        <v>94</v>
      </c>
      <c r="G3" s="29" t="s">
        <v>95</v>
      </c>
    </row>
    <row r="4" spans="1:7" ht="0.75" hidden="1" customHeight="1" x14ac:dyDescent="0.4">
      <c r="A4" s="36"/>
      <c r="B4" s="36"/>
      <c r="C4" s="136"/>
      <c r="D4" s="29"/>
      <c r="E4" s="135"/>
      <c r="F4" s="40"/>
      <c r="G4" s="15"/>
    </row>
    <row r="5" spans="1:7" ht="0.75" hidden="1" customHeight="1" x14ac:dyDescent="0.35">
      <c r="A5" s="17"/>
      <c r="B5" s="17"/>
      <c r="C5" s="17"/>
      <c r="D5" s="17"/>
      <c r="E5" s="51"/>
      <c r="F5" s="51"/>
      <c r="G5" s="15"/>
    </row>
    <row r="6" spans="1:7" ht="0.75" hidden="1" customHeight="1" x14ac:dyDescent="0.35">
      <c r="A6" s="17"/>
      <c r="B6" s="17"/>
      <c r="C6" s="17"/>
      <c r="D6" s="17"/>
      <c r="E6" s="51"/>
      <c r="F6" s="51"/>
      <c r="G6" s="15"/>
    </row>
    <row r="7" spans="1:7" ht="66.75" customHeight="1" x14ac:dyDescent="0.35">
      <c r="A7" s="11" t="s">
        <v>96</v>
      </c>
      <c r="B7" s="11" t="s">
        <v>97</v>
      </c>
      <c r="C7" s="11" t="s">
        <v>98</v>
      </c>
      <c r="D7" s="11" t="s">
        <v>99</v>
      </c>
      <c r="E7" s="52" t="s">
        <v>100</v>
      </c>
      <c r="F7" s="52"/>
      <c r="G7" s="20" t="s">
        <v>101</v>
      </c>
    </row>
    <row r="8" spans="1:7" ht="38.25" x14ac:dyDescent="0.35">
      <c r="A8" s="11" t="s">
        <v>102</v>
      </c>
      <c r="B8" s="11" t="s">
        <v>103</v>
      </c>
      <c r="C8" s="11" t="s">
        <v>104</v>
      </c>
      <c r="D8" s="11" t="s">
        <v>105</v>
      </c>
      <c r="E8" s="52" t="s">
        <v>106</v>
      </c>
      <c r="F8" s="52"/>
      <c r="G8" s="20" t="s">
        <v>107</v>
      </c>
    </row>
    <row r="9" spans="1:7" ht="96.75" customHeight="1" x14ac:dyDescent="0.35">
      <c r="A9" s="11" t="s">
        <v>108</v>
      </c>
      <c r="B9" s="11" t="s">
        <v>109</v>
      </c>
      <c r="C9" s="11" t="s">
        <v>110</v>
      </c>
      <c r="D9" s="11" t="s">
        <v>111</v>
      </c>
      <c r="E9" s="52" t="s">
        <v>112</v>
      </c>
      <c r="F9" s="52"/>
      <c r="G9" s="20" t="s">
        <v>113</v>
      </c>
    </row>
    <row r="10" spans="1:7" ht="76.900000000000006" x14ac:dyDescent="0.35">
      <c r="A10" s="11" t="s">
        <v>114</v>
      </c>
      <c r="B10" s="11" t="s">
        <v>109</v>
      </c>
      <c r="C10" s="11" t="s">
        <v>115</v>
      </c>
      <c r="D10" s="11" t="s">
        <v>116</v>
      </c>
      <c r="E10" s="52" t="s">
        <v>117</v>
      </c>
      <c r="F10" s="52"/>
      <c r="G10" s="20" t="s">
        <v>118</v>
      </c>
    </row>
    <row r="11" spans="1:7" ht="95.25" customHeight="1" x14ac:dyDescent="0.35">
      <c r="A11" s="11" t="s">
        <v>119</v>
      </c>
      <c r="B11" s="11" t="s">
        <v>109</v>
      </c>
      <c r="C11" s="11" t="s">
        <v>120</v>
      </c>
      <c r="D11" s="11" t="s">
        <v>121</v>
      </c>
      <c r="E11" s="52" t="s">
        <v>122</v>
      </c>
      <c r="F11" s="52"/>
      <c r="G11" s="20" t="s">
        <v>107</v>
      </c>
    </row>
    <row r="12" spans="1:7" ht="106.5" customHeight="1" x14ac:dyDescent="0.35">
      <c r="A12" s="11" t="s">
        <v>123</v>
      </c>
      <c r="B12" s="11" t="s">
        <v>109</v>
      </c>
      <c r="C12" s="11" t="s">
        <v>124</v>
      </c>
      <c r="D12" s="11" t="s">
        <v>125</v>
      </c>
      <c r="E12" s="52" t="s">
        <v>126</v>
      </c>
      <c r="F12" s="52"/>
      <c r="G12" s="20" t="s">
        <v>127</v>
      </c>
    </row>
    <row r="13" spans="1:7" ht="76.900000000000006" x14ac:dyDescent="0.35">
      <c r="A13" s="11" t="s">
        <v>128</v>
      </c>
      <c r="B13" s="11" t="s">
        <v>109</v>
      </c>
      <c r="C13" s="11" t="s">
        <v>129</v>
      </c>
      <c r="D13" s="11" t="s">
        <v>130</v>
      </c>
      <c r="E13" s="52" t="s">
        <v>131</v>
      </c>
      <c r="F13" s="52"/>
      <c r="G13" s="20" t="s">
        <v>132</v>
      </c>
    </row>
    <row r="14" spans="1:7" ht="46.15" x14ac:dyDescent="0.35">
      <c r="A14" s="11" t="s">
        <v>133</v>
      </c>
      <c r="B14" s="11" t="s">
        <v>134</v>
      </c>
      <c r="C14" s="11" t="s">
        <v>135</v>
      </c>
      <c r="D14" s="11" t="s">
        <v>136</v>
      </c>
      <c r="E14" s="67" t="s">
        <v>137</v>
      </c>
      <c r="F14" s="67"/>
      <c r="G14" s="20" t="s">
        <v>138</v>
      </c>
    </row>
    <row r="15" spans="1:7" ht="38.25" x14ac:dyDescent="0.35">
      <c r="A15" s="11" t="s">
        <v>139</v>
      </c>
      <c r="B15" s="11" t="s">
        <v>134</v>
      </c>
      <c r="C15" s="11" t="s">
        <v>140</v>
      </c>
      <c r="D15" s="11" t="s">
        <v>141</v>
      </c>
      <c r="E15" s="67" t="s">
        <v>142</v>
      </c>
      <c r="F15" s="67"/>
      <c r="G15" s="20" t="s">
        <v>138</v>
      </c>
    </row>
    <row r="16" spans="1:7" ht="51" customHeight="1" x14ac:dyDescent="0.35">
      <c r="A16" s="11" t="s">
        <v>143</v>
      </c>
      <c r="B16" s="11" t="s">
        <v>144</v>
      </c>
      <c r="C16" s="11" t="s">
        <v>145</v>
      </c>
      <c r="D16" s="11" t="s">
        <v>146</v>
      </c>
      <c r="E16" s="67" t="s">
        <v>147</v>
      </c>
      <c r="F16" s="67"/>
      <c r="G16" s="20" t="s">
        <v>138</v>
      </c>
    </row>
    <row r="17" spans="1:7" ht="46.15" x14ac:dyDescent="0.35">
      <c r="A17" s="11" t="s">
        <v>148</v>
      </c>
      <c r="B17" s="11" t="s">
        <v>144</v>
      </c>
      <c r="C17" s="11" t="s">
        <v>149</v>
      </c>
      <c r="D17" s="11" t="s">
        <v>150</v>
      </c>
      <c r="E17" s="92" t="s">
        <v>151</v>
      </c>
      <c r="F17" s="67"/>
      <c r="G17" s="20" t="s">
        <v>138</v>
      </c>
    </row>
    <row r="18" spans="1:7" ht="30.75" x14ac:dyDescent="0.35">
      <c r="A18" s="53" t="s">
        <v>152</v>
      </c>
      <c r="B18" s="11" t="s">
        <v>153</v>
      </c>
      <c r="C18" s="53" t="s">
        <v>154</v>
      </c>
      <c r="D18" s="11" t="s">
        <v>155</v>
      </c>
      <c r="E18" s="68" t="s">
        <v>156</v>
      </c>
      <c r="F18" s="68"/>
      <c r="G18" s="20" t="s">
        <v>157</v>
      </c>
    </row>
    <row r="19" spans="1:7" s="69" customFormat="1" ht="15.4" x14ac:dyDescent="0.35">
      <c r="A19" s="53" t="s">
        <v>158</v>
      </c>
      <c r="B19" s="53" t="s">
        <v>159</v>
      </c>
      <c r="C19" s="53" t="s">
        <v>159</v>
      </c>
      <c r="D19" s="11" t="s">
        <v>155</v>
      </c>
      <c r="E19" s="68" t="s">
        <v>160</v>
      </c>
      <c r="F19" s="68"/>
      <c r="G19" s="20" t="s">
        <v>157</v>
      </c>
    </row>
    <row r="20" spans="1:7" ht="18.600000000000001" customHeight="1" x14ac:dyDescent="0.35"/>
    <row r="21" spans="1:7" ht="19.350000000000001" customHeight="1" x14ac:dyDescent="0.35"/>
  </sheetData>
  <sheetProtection selectLockedCells="1" selectUnlockedCells="1"/>
  <mergeCells count="4">
    <mergeCell ref="E3:E4"/>
    <mergeCell ref="C3:C4"/>
    <mergeCell ref="A2:G2"/>
    <mergeCell ref="A1:G1"/>
  </mergeCells>
  <phoneticPr fontId="3" type="noConversion"/>
  <pageMargins left="0.74791666666666667" right="0.74791666666666667" top="0.98402777777777772" bottom="0.98402777777777772" header="0.51180555555555551" footer="0.51180555555555551"/>
  <pageSetup paperSize="9" scale="50" firstPageNumber="0" orientation="landscape" horizontalDpi="300" verticalDpi="300" r:id="rId1"/>
  <headerFooter alignWithMargins="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E951D03-2276-4074-B410-CB9AA7960D50}">
  <sheetPr>
    <pageSetUpPr fitToPage="1"/>
  </sheetPr>
  <dimension ref="A1:E17"/>
  <sheetViews>
    <sheetView tabSelected="1" zoomScale="70" zoomScaleNormal="70" workbookViewId="0">
      <selection activeCell="E23" sqref="E23"/>
    </sheetView>
  </sheetViews>
  <sheetFormatPr defaultRowHeight="13.5" x14ac:dyDescent="0.35"/>
  <cols>
    <col min="1" max="1" width="56" customWidth="1"/>
    <col min="2" max="2" width="68.86328125" style="34" customWidth="1"/>
    <col min="3" max="4" width="33.3984375" style="9" customWidth="1"/>
    <col min="5" max="5" width="29.3984375" style="55" customWidth="1"/>
  </cols>
  <sheetData>
    <row r="1" spans="1:5" ht="22.5" x14ac:dyDescent="0.35">
      <c r="A1" s="30" t="s">
        <v>231</v>
      </c>
      <c r="B1" s="70"/>
      <c r="C1" s="71"/>
      <c r="D1" s="71"/>
      <c r="E1" s="57"/>
    </row>
    <row r="2" spans="1:5" ht="45" customHeight="1" x14ac:dyDescent="0.35">
      <c r="A2" s="137" t="s">
        <v>276</v>
      </c>
      <c r="B2" s="137"/>
      <c r="C2" s="137"/>
      <c r="D2" s="137"/>
      <c r="E2" s="137"/>
    </row>
    <row r="3" spans="1:5" s="32" customFormat="1" ht="31.5" customHeight="1" x14ac:dyDescent="0.35">
      <c r="A3" s="40" t="s">
        <v>232</v>
      </c>
      <c r="B3" s="41" t="s">
        <v>92</v>
      </c>
      <c r="C3" s="79" t="s">
        <v>233</v>
      </c>
      <c r="D3" s="40" t="s">
        <v>234</v>
      </c>
      <c r="E3" s="74" t="s">
        <v>95</v>
      </c>
    </row>
    <row r="4" spans="1:5" s="10" customFormat="1" ht="46.15" x14ac:dyDescent="0.35">
      <c r="A4" s="11" t="s">
        <v>235</v>
      </c>
      <c r="B4" s="59" t="s">
        <v>236</v>
      </c>
      <c r="C4" s="11" t="s">
        <v>237</v>
      </c>
      <c r="D4" s="12"/>
      <c r="E4" s="75" t="s">
        <v>238</v>
      </c>
    </row>
    <row r="5" spans="1:5" s="10" customFormat="1" ht="107.65" x14ac:dyDescent="0.35">
      <c r="A5" s="58" t="s">
        <v>239</v>
      </c>
      <c r="B5" s="59" t="s">
        <v>279</v>
      </c>
      <c r="C5" s="11" t="s">
        <v>278</v>
      </c>
      <c r="D5" s="12"/>
      <c r="E5" s="75" t="s">
        <v>240</v>
      </c>
    </row>
    <row r="6" spans="1:5" s="10" customFormat="1" ht="15" x14ac:dyDescent="0.35">
      <c r="A6" s="60" t="s">
        <v>241</v>
      </c>
      <c r="B6" s="41"/>
      <c r="C6" s="28"/>
      <c r="D6" s="89"/>
      <c r="E6" s="76"/>
    </row>
    <row r="7" spans="1:5" s="10" customFormat="1" ht="46.15" x14ac:dyDescent="0.35">
      <c r="A7" s="12" t="s">
        <v>242</v>
      </c>
      <c r="B7" s="59" t="s">
        <v>243</v>
      </c>
      <c r="C7" s="11" t="s">
        <v>192</v>
      </c>
      <c r="D7" s="12"/>
      <c r="E7" s="75" t="s">
        <v>244</v>
      </c>
    </row>
    <row r="8" spans="1:5" ht="47.25" customHeight="1" x14ac:dyDescent="0.35">
      <c r="A8" s="61" t="s">
        <v>245</v>
      </c>
      <c r="B8" s="59" t="s">
        <v>246</v>
      </c>
      <c r="C8" s="11" t="s">
        <v>192</v>
      </c>
      <c r="D8" s="12"/>
      <c r="E8" s="75" t="s">
        <v>247</v>
      </c>
    </row>
    <row r="9" spans="1:5" ht="61.5" x14ac:dyDescent="0.35">
      <c r="A9" s="61" t="s">
        <v>248</v>
      </c>
      <c r="B9" s="59" t="s">
        <v>249</v>
      </c>
      <c r="C9" s="11" t="s">
        <v>250</v>
      </c>
      <c r="D9" s="12"/>
      <c r="E9" s="75" t="s">
        <v>251</v>
      </c>
    </row>
    <row r="10" spans="1:5" ht="46.15" x14ac:dyDescent="0.35">
      <c r="A10" s="61" t="s">
        <v>252</v>
      </c>
      <c r="B10" s="59" t="s">
        <v>253</v>
      </c>
      <c r="C10" s="11" t="s">
        <v>254</v>
      </c>
      <c r="D10" s="12"/>
      <c r="E10" s="75" t="s">
        <v>255</v>
      </c>
    </row>
    <row r="11" spans="1:5" ht="97.5" customHeight="1" x14ac:dyDescent="0.35">
      <c r="A11" s="61" t="s">
        <v>256</v>
      </c>
      <c r="B11" s="59" t="s">
        <v>257</v>
      </c>
      <c r="C11" s="11" t="s">
        <v>258</v>
      </c>
      <c r="D11" s="12"/>
      <c r="E11" s="75" t="s">
        <v>255</v>
      </c>
    </row>
    <row r="12" spans="1:5" ht="18" customHeight="1" x14ac:dyDescent="0.35">
      <c r="A12" s="62" t="s">
        <v>259</v>
      </c>
      <c r="B12" s="41"/>
      <c r="C12" s="28"/>
      <c r="D12" s="89"/>
      <c r="E12" s="93"/>
    </row>
    <row r="13" spans="1:5" s="16" customFormat="1" ht="61.5" x14ac:dyDescent="0.35">
      <c r="A13" s="61" t="s">
        <v>260</v>
      </c>
      <c r="B13" s="59" t="s">
        <v>261</v>
      </c>
      <c r="C13" s="11" t="s">
        <v>192</v>
      </c>
      <c r="D13" s="12"/>
      <c r="E13" s="75" t="s">
        <v>262</v>
      </c>
    </row>
    <row r="14" spans="1:5" ht="39.75" customHeight="1" x14ac:dyDescent="0.45">
      <c r="A14" s="61" t="s">
        <v>263</v>
      </c>
      <c r="B14" s="59" t="s">
        <v>264</v>
      </c>
      <c r="C14" s="56"/>
      <c r="D14" s="90"/>
      <c r="E14" s="77"/>
    </row>
    <row r="15" spans="1:5" ht="18" customHeight="1" x14ac:dyDescent="0.4">
      <c r="A15" s="37" t="s">
        <v>265</v>
      </c>
      <c r="B15" s="39"/>
      <c r="C15" s="36"/>
      <c r="D15" s="91"/>
      <c r="E15" s="78"/>
    </row>
    <row r="16" spans="1:5" ht="41.65" x14ac:dyDescent="0.4">
      <c r="A16" s="61" t="s">
        <v>266</v>
      </c>
      <c r="B16" s="59" t="s">
        <v>267</v>
      </c>
      <c r="C16" s="11" t="s">
        <v>268</v>
      </c>
      <c r="D16" s="12"/>
      <c r="E16" s="77" t="s">
        <v>269</v>
      </c>
    </row>
    <row r="17" spans="1:5" ht="51.75" customHeight="1" x14ac:dyDescent="0.35">
      <c r="A17" s="61" t="s">
        <v>270</v>
      </c>
      <c r="B17" s="59" t="s">
        <v>271</v>
      </c>
      <c r="C17" s="11" t="s">
        <v>272</v>
      </c>
      <c r="D17" s="12"/>
      <c r="E17" s="75" t="s">
        <v>273</v>
      </c>
    </row>
  </sheetData>
  <sheetProtection selectLockedCells="1" selectUnlockedCells="1"/>
  <mergeCells count="1">
    <mergeCell ref="A2:E2"/>
  </mergeCells>
  <phoneticPr fontId="3" type="noConversion"/>
  <pageMargins left="0.74791666666666667" right="0.74791666666666667" top="0.98402777777777772" bottom="0.98402777777777772" header="0.51180555555555551" footer="0.51180555555555551"/>
  <pageSetup paperSize="9" scale="58" firstPageNumber="0" orientation="landscape" horizontalDpi="300" verticalDpi="300" r:id="rId1"/>
  <headerFooter alignWithMargins="0"/>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ct:contentTypeSchema xmlns:ct="http://schemas.microsoft.com/office/2006/metadata/contentType" xmlns:ma="http://schemas.microsoft.com/office/2006/metadata/properties/metaAttributes" ct:_="" ma:_="" ma:contentTypeName="Workbook" ma:contentTypeID="0x010100AF3E272AA106CD4B8F8855EAE1DE43E30D003B67A406985F524580F6B014EC24683F" ma:contentTypeVersion="31" ma:contentTypeDescription="" ma:contentTypeScope="" ma:versionID="47d46c39747da9dea2b061ec5398a145">
  <xsd:schema xmlns:xsd="http://www.w3.org/2001/XMLSchema" xmlns:xs="http://www.w3.org/2001/XMLSchema" xmlns:p="http://schemas.microsoft.com/office/2006/metadata/properties" xmlns:ns2="fc73922b-ee12-4d47-9fe9-79c993e89b0c" xmlns:ns3="493acf16-e4f6-4c9b-a835-13355f79d791" targetNamespace="http://schemas.microsoft.com/office/2006/metadata/properties" ma:root="true" ma:fieldsID="3ca934c6d7206bc8d4a7da7e1ab1cbf3" ns2:_="" ns3:_="">
    <xsd:import namespace="fc73922b-ee12-4d47-9fe9-79c993e89b0c"/>
    <xsd:import namespace="493acf16-e4f6-4c9b-a835-13355f79d791"/>
    <xsd:element name="properties">
      <xsd:complexType>
        <xsd:sequence>
          <xsd:element name="documentManagement">
            <xsd:complexType>
              <xsd:all>
                <xsd:element ref="ns2:Owner" minOccurs="0"/>
                <xsd:element ref="ns2:Retention"/>
                <xsd:element ref="ns2:ArticleName" minOccurs="0"/>
                <xsd:element ref="ns2:TaxCatchAll" minOccurs="0"/>
                <xsd:element ref="ns2:j5093c87c62f4e2ea96105d295eed61a" minOccurs="0"/>
                <xsd:element ref="ns2:TaxCatchAllLabel" minOccurs="0"/>
                <xsd:element ref="ns2:k8d136f7c151492e9a8c9a3ff7eb0306" minOccurs="0"/>
                <xsd:element ref="ns2:o4f6c70134b64a99b8a9c18b6cabc6d3" minOccurs="0"/>
                <xsd:element ref="ns2:b78556a5ab004a83993a9660bce6152c" minOccurs="0"/>
                <xsd:element ref="ns2:b9ca678d06974d1b9a589aa70f41520a" minOccurs="0"/>
                <xsd:element ref="ns2:j4f12893337a4eac9e2d2c696f543b80" minOccurs="0"/>
                <xsd:element ref="ns2:pf1c3e1bd69e4157938b459bbd5820b8" minOccurs="0"/>
                <xsd:element ref="ns2:_dlc_DocId" minOccurs="0"/>
                <xsd:element ref="ns2:_dlc_DocIdUrl" minOccurs="0"/>
                <xsd:element ref="ns2:_dlc_DocIdPersistId" minOccurs="0"/>
                <xsd:element ref="ns2:TaxKeywordTaxHTField" minOccurs="0"/>
                <xsd:element ref="ns3:lcf76f155ced4ddcb4097134ff3c332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73922b-ee12-4d47-9fe9-79c993e89b0c" elementFormDefault="qualified">
    <xsd:import namespace="http://schemas.microsoft.com/office/2006/documentManagement/types"/>
    <xsd:import namespace="http://schemas.microsoft.com/office/infopath/2007/PartnerControls"/>
    <xsd:element name="Owner" ma:index="4" nillable="true" ma:displayName="Owner" ma:list="UserInfo" ma:SharePointGroup="0" ma:internalName="Owne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tention" ma:index="5" ma:displayName="Retention" ma:default="7 years" ma:format="Dropdown" ma:internalName="Retention" ma:readOnly="false">
      <xsd:simpleType>
        <xsd:restriction base="dms:Choice">
          <xsd:enumeration value="6 months"/>
          <xsd:enumeration value="1 year"/>
          <xsd:enumeration value="3 years"/>
          <xsd:enumeration value="7 years"/>
          <xsd:enumeration value="12 years"/>
          <xsd:enumeration value="100 years"/>
        </xsd:restriction>
      </xsd:simpleType>
    </xsd:element>
    <xsd:element name="ArticleName" ma:index="11" nillable="true" ma:displayName="Name" ma:hidden="true" ma:internalName="ArticleName" ma:readOnly="false">
      <xsd:simpleType>
        <xsd:restriction base="dms:Text"/>
      </xsd:simpleType>
    </xsd:element>
    <xsd:element name="TaxCatchAll" ma:index="13" nillable="true" ma:displayName="Taxonomy Catch All Column" ma:hidden="true" ma:list="{b3d0162d-4c3c-4564-b215-192c783a7803}" ma:internalName="TaxCatchAll" ma:readOnly="false" ma:showField="CatchAllData" ma:web="fc73922b-ee12-4d47-9fe9-79c993e89b0c">
      <xsd:complexType>
        <xsd:complexContent>
          <xsd:extension base="dms:MultiChoiceLookup">
            <xsd:sequence>
              <xsd:element name="Value" type="dms:Lookup" maxOccurs="unbounded" minOccurs="0" nillable="true"/>
            </xsd:sequence>
          </xsd:extension>
        </xsd:complexContent>
      </xsd:complexType>
    </xsd:element>
    <xsd:element name="j5093c87c62f4e2ea96105d295eed61a" ma:index="20" ma:taxonomy="true" ma:internalName="j5093c87c62f4e2ea96105d295eed61a" ma:taxonomyFieldName="GPMS_x0020_marking" ma:displayName="GPMS marking" ma:readOnly="false" ma:default="55;#Official|77462fb2-11a1-4cd5-8628-4e6081b9477e" ma:fieldId="{35093c87-c62f-4e2e-a961-05d295eed61a}" ma:sspId="7c0fde62-7cba-4014-acb1-76457a673074" ma:termSetId="1f343abd-db6c-4475-a574-cc7b5b5bdee2" ma:anchorId="00000000-0000-0000-0000-000000000000" ma:open="true" ma:isKeyword="false">
      <xsd:complexType>
        <xsd:sequence>
          <xsd:element ref="pc:Terms" minOccurs="0" maxOccurs="1"/>
        </xsd:sequence>
      </xsd:complexType>
    </xsd:element>
    <xsd:element name="TaxCatchAllLabel" ma:index="21" nillable="true" ma:displayName="Taxonomy Catch All Column1" ma:hidden="true" ma:list="{b3d0162d-4c3c-4564-b215-192c783a7803}" ma:internalName="TaxCatchAllLabel" ma:readOnly="true" ma:showField="CatchAllDataLabel" ma:web="fc73922b-ee12-4d47-9fe9-79c993e89b0c">
      <xsd:complexType>
        <xsd:complexContent>
          <xsd:extension base="dms:MultiChoiceLookup">
            <xsd:sequence>
              <xsd:element name="Value" type="dms:Lookup" maxOccurs="unbounded" minOccurs="0" nillable="true"/>
            </xsd:sequence>
          </xsd:extension>
        </xsd:complexContent>
      </xsd:complexType>
    </xsd:element>
    <xsd:element name="k8d136f7c151492e9a8c9a3ff7eb0306" ma:index="22" nillable="true" ma:taxonomy="true" ma:internalName="k8d136f7c151492e9a8c9a3ff7eb0306" ma:taxonomyFieldName="ECSubject" ma:displayName="EC Subject" ma:readOnly="false" ma:fieldId="{48d136f7-c151-492e-9a8c-9a3ff7eb0306}" ma:taxonomyMulti="true" ma:sspId="7c0fde62-7cba-4014-acb1-76457a673074" ma:termSetId="0d5ca8a1-c45c-44af-a3cd-d024f1ba8d30" ma:anchorId="00000000-0000-0000-0000-000000000000" ma:open="false" ma:isKeyword="false">
      <xsd:complexType>
        <xsd:sequence>
          <xsd:element ref="pc:Terms" minOccurs="0" maxOccurs="1"/>
        </xsd:sequence>
      </xsd:complexType>
    </xsd:element>
    <xsd:element name="o4f6c70134b64a99b8a9c18b6cabc6d3" ma:index="23" nillable="true" ma:taxonomy="true" ma:internalName="o4f6c70134b64a99b8a9c18b6cabc6d3" ma:taxonomyFieldName="Calendar_x0020_Year" ma:displayName="Calendar Year" ma:readOnly="false" ma:default="54;#2018|26ca1e8c-16e7-413b-b05d-61c89da0dc68" ma:fieldId="{84f6c701-34b6-4a99-b8a9-c18b6cabc6d3}" ma:sspId="7c0fde62-7cba-4014-acb1-76457a673074" ma:termSetId="edba5c96-86f2-4f08-a5c2-e39c740b563b" ma:anchorId="00000000-0000-0000-0000-000000000000" ma:open="true" ma:isKeyword="false">
      <xsd:complexType>
        <xsd:sequence>
          <xsd:element ref="pc:Terms" minOccurs="0" maxOccurs="1"/>
        </xsd:sequence>
      </xsd:complexType>
    </xsd:element>
    <xsd:element name="b78556a5ab004a83993a9660bce6152c" ma:index="24" nillable="true" ma:taxonomy="true" ma:internalName="b78556a5ab004a83993a9660bce6152c" ma:taxonomyFieldName="Audience1" ma:displayName="Audience" ma:readOnly="false" ma:default="52;#All staff|1a1e0e6e-8d96-4235-ac5f-9f1dcc3600b0" ma:fieldId="{b78556a5-ab00-4a83-993a-9660bce6152c}" ma:taxonomyMulti="true" ma:sspId="7c0fde62-7cba-4014-acb1-76457a673074" ma:termSetId="12a82b95-0313-4ef6-8f09-a1fc7e7a5295" ma:anchorId="00000000-0000-0000-0000-000000000000" ma:open="false" ma:isKeyword="false">
      <xsd:complexType>
        <xsd:sequence>
          <xsd:element ref="pc:Terms" minOccurs="0" maxOccurs="1"/>
        </xsd:sequence>
      </xsd:complexType>
    </xsd:element>
    <xsd:element name="b9ca678d06974d1b9a589aa70f41520a" ma:index="25" ma:taxonomy="true" ma:internalName="b9ca678d06974d1b9a589aa70f41520a" ma:taxonomyFieldName="Countries" ma:displayName="Country" ma:readOnly="false" ma:default="53;#UK wide|6834a7d2-fb91-47b3-99a3-3181df52306f" ma:fieldId="{b9ca678d-0697-4d1b-9a58-9aa70f41520a}" ma:taxonomyMulti="true" ma:sspId="7c0fde62-7cba-4014-acb1-76457a673074" ma:termSetId="84dafbee-6db0-42d8-9610-c7f28f591f89" ma:anchorId="00000000-0000-0000-0000-000000000000" ma:open="false" ma:isKeyword="false">
      <xsd:complexType>
        <xsd:sequence>
          <xsd:element ref="pc:Terms" minOccurs="0" maxOccurs="1"/>
        </xsd:sequence>
      </xsd:complexType>
    </xsd:element>
    <xsd:element name="j4f12893337a4eac9e2d2c696f543b80" ma:index="26" nillable="true" ma:taxonomy="true" ma:internalName="j4f12893337a4eac9e2d2c696f543b80" ma:taxonomyFieldName="Financial_x0020_year" ma:displayName="Financial year" ma:readOnly="false" ma:fieldId="{34f12893-337a-4eac-9e2d-2c696f543b80}" ma:sspId="7c0fde62-7cba-4014-acb1-76457a673074" ma:termSetId="e63f34e3-1607-4f97-aade-c4ace54ed86c" ma:anchorId="00000000-0000-0000-0000-000000000000" ma:open="true" ma:isKeyword="false">
      <xsd:complexType>
        <xsd:sequence>
          <xsd:element ref="pc:Terms" minOccurs="0" maxOccurs="1"/>
        </xsd:sequence>
      </xsd:complexType>
    </xsd:element>
    <xsd:element name="pf1c3e1bd69e4157938b459bbd5820b8" ma:index="27" nillable="true" ma:taxonomy="true" ma:internalName="pf1c3e1bd69e4157938b459bbd5820b8" ma:taxonomyFieldName="PPM_x0020_Name" ma:displayName="PPM Name" ma:readOnly="false" ma:fieldId="{9f1c3e1b-d69e-4157-938b-459bbd5820b8}" ma:sspId="7c0fde62-7cba-4014-acb1-76457a673074" ma:termSetId="6d04cb1f-98d7-495e-bc41-9376ad697b6d" ma:anchorId="bcd236fa-64c7-4db9-9c1b-2e29a46909e3" ma:open="false" ma:isKeyword="false">
      <xsd:complexType>
        <xsd:sequence>
          <xsd:element ref="pc:Terms" minOccurs="0" maxOccurs="1"/>
        </xsd:sequence>
      </xsd:complexType>
    </xsd:element>
    <xsd:element name="_dlc_DocId" ma:index="28" nillable="true" ma:displayName="Document ID Value" ma:description="The value of the document ID assigned to this item." ma:indexed="true" ma:internalName="_dlc_DocId" ma:readOnly="true">
      <xsd:simpleType>
        <xsd:restriction base="dms:Text"/>
      </xsd:simpleType>
    </xsd:element>
    <xsd:element name="_dlc_DocIdUrl" ma:index="2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0" nillable="true" ma:displayName="Persist ID" ma:description="Keep ID on add." ma:hidden="true" ma:internalName="_dlc_DocIdPersistId" ma:readOnly="false">
      <xsd:simpleType>
        <xsd:restriction base="dms:Boolean"/>
      </xsd:simpleType>
    </xsd:element>
    <xsd:element name="TaxKeywordTaxHTField" ma:index="31" nillable="true" ma:taxonomy="true" ma:internalName="TaxKeywordTaxHTField" ma:taxonomyFieldName="TaxKeyword" ma:displayName="Enterprise Keywords" ma:readOnly="false" ma:fieldId="{23f27201-bee3-471e-b2e7-b64fd8b7ca38}" ma:taxonomyMulti="true" ma:sspId="7c0fde62-7cba-4014-acb1-76457a673074" ma:termSetId="00000000-0000-0000-0000-000000000000" ma:anchorId="00000000-0000-0000-0000-000000000000" ma:open="true" ma:isKeyword="tru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93acf16-e4f6-4c9b-a835-13355f79d791" elementFormDefault="qualified">
    <xsd:import namespace="http://schemas.microsoft.com/office/2006/documentManagement/types"/>
    <xsd:import namespace="http://schemas.microsoft.com/office/infopath/2007/PartnerControls"/>
    <xsd:element name="lcf76f155ced4ddcb4097134ff3c332f" ma:index="32" nillable="true" ma:displayName="Image Tags_0" ma:hidden="true" ma:internalName="lcf76f155ced4ddcb4097134ff3c332f">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4" ma:displayName="Content Type"/>
        <xsd:element ref="dc:title" minOccurs="0" maxOccurs="1" ma:index="0"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LongProperties xmlns="http://schemas.microsoft.com/office/2006/metadata/longProperties">
  <LongProp xmlns="" name="TaxCatchAll"><![CDATA[102;#2015|db2bf23e-dbec-415c-bfc8-4d39104193e5;#216;#Advice ＆ Guidance|5e0815a6-9186-470d-968f-c95f0f3f8c99;#141;#Electoral Registration - General|f362cff4-6cfb-4c49-aeb6-f748414e3023;#140;#ERO|a6ba3a8a-4279-45f6-9c44-720447ffc9ad;#139;#Wales|067e2ff8-581f-4d30-81c0-e3b3fe8fc8a2;#138;#Scotland|e1acdee1-285d-467a-8060-3af5beda6efa;#133;#Supporting Resource|046fdab6-b44b-4f3d-aa13-e1a7611ba2d0;#176;#Campaigns|27de1e33-d184-46d9-a160-c6719cec9e9f;#55;#Official|77462fb2-11a1-4cd5-8628-4e6081b9477e;#53;#UK wide|6834a7d2-fb91-47b3-99a3-3181df52306f;#52;#All staff|1a1e0e6e-8d96-4235-ac5f-9f1dcc3600b0;#125;#England|87ad9b81-6a35-45df-98f3-d7a55b4a168a;#159;#Implementation|283c3435-3e21-4a4d-b8e5-98a50c6e4323]]></LongProp>
</LongProperties>
</file>

<file path=customXml/item5.xml><?xml version="1.0" encoding="utf-8"?>
<p:properties xmlns:p="http://schemas.microsoft.com/office/2006/metadata/properties" xmlns:xsi="http://www.w3.org/2001/XMLSchema-instance" xmlns:pc="http://schemas.microsoft.com/office/infopath/2007/PartnerControls">
  <documentManagement>
    <_dlc_DocIdPersistId xmlns="fc73922b-ee12-4d47-9fe9-79c993e89b0c" xsi:nil="true"/>
    <j4f12893337a4eac9e2d2c696f543b80 xmlns="fc73922b-ee12-4d47-9fe9-79c993e89b0c">
      <Terms xmlns="http://schemas.microsoft.com/office/infopath/2007/PartnerControls"/>
    </j4f12893337a4eac9e2d2c696f543b80>
    <lcf76f155ced4ddcb4097134ff3c332f xmlns="493acf16-e4f6-4c9b-a835-13355f79d791" xsi:nil="true"/>
    <TaxCatchAll xmlns="fc73922b-ee12-4d47-9fe9-79c993e89b0c">
      <Value>102</Value>
      <Value>216</Value>
      <Value>141</Value>
      <Value>140</Value>
      <Value>139</Value>
      <Value>138</Value>
      <Value>133</Value>
      <Value>176</Value>
      <Value>55</Value>
      <Value>53</Value>
      <Value>52</Value>
      <Value>125</Value>
      <Value>159</Value>
    </TaxCatchAll>
    <k8d136f7c151492e9a8c9a3ff7eb0306 xmlns="fc73922b-ee12-4d47-9fe9-79c993e89b0c">
      <Terms xmlns="http://schemas.microsoft.com/office/infopath/2007/PartnerControls">
        <TermInfo xmlns="http://schemas.microsoft.com/office/infopath/2007/PartnerControls">
          <TermName xmlns="http://schemas.microsoft.com/office/infopath/2007/PartnerControls">Campaigns</TermName>
          <TermId xmlns="http://schemas.microsoft.com/office/infopath/2007/PartnerControls">27de1e33-d184-46d9-a160-c6719cec9e9f</TermId>
        </TermInfo>
        <TermInfo xmlns="http://schemas.microsoft.com/office/infopath/2007/PartnerControls">
          <TermName xmlns="http://schemas.microsoft.com/office/infopath/2007/PartnerControls">Advice ＆ Guidance</TermName>
          <TermId xmlns="http://schemas.microsoft.com/office/infopath/2007/PartnerControls">5e0815a6-9186-470d-968f-c95f0f3f8c99</TermId>
        </TermInfo>
      </Terms>
    </k8d136f7c151492e9a8c9a3ff7eb0306>
    <o4f6c70134b64a99b8a9c18b6cabc6d3 xmlns="fc73922b-ee12-4d47-9fe9-79c993e89b0c">
      <Terms xmlns="http://schemas.microsoft.com/office/infopath/2007/PartnerControls">
        <TermInfo xmlns="http://schemas.microsoft.com/office/infopath/2007/PartnerControls">
          <TermName xmlns="http://schemas.microsoft.com/office/infopath/2007/PartnerControls">2015</TermName>
          <TermId xmlns="http://schemas.microsoft.com/office/infopath/2007/PartnerControls">db2bf23e-dbec-415c-bfc8-4d39104193e5</TermId>
        </TermInfo>
      </Terms>
    </o4f6c70134b64a99b8a9c18b6cabc6d3>
    <b9ca678d06974d1b9a589aa70f41520a xmlns="fc73922b-ee12-4d47-9fe9-79c993e89b0c">
      <Terms xmlns="http://schemas.microsoft.com/office/infopath/2007/PartnerControls">
        <TermInfo xmlns="http://schemas.microsoft.com/office/infopath/2007/PartnerControls">
          <TermName xmlns="http://schemas.microsoft.com/office/infopath/2007/PartnerControls">UK wide</TermName>
          <TermId xmlns="http://schemas.microsoft.com/office/infopath/2007/PartnerControls">6834a7d2-fb91-47b3-99a3-3181df52306f</TermId>
        </TermInfo>
      </Terms>
    </b9ca678d06974d1b9a589aa70f41520a>
    <Owner xmlns="fc73922b-ee12-4d47-9fe9-79c993e89b0c">
      <UserInfo>
        <DisplayName>Lizzie Tovey</DisplayName>
        <AccountId>34</AccountId>
        <AccountType/>
      </UserInfo>
    </Owner>
    <b78556a5ab004a83993a9660bce6152c xmlns="fc73922b-ee12-4d47-9fe9-79c993e89b0c">
      <Terms xmlns="http://schemas.microsoft.com/office/infopath/2007/PartnerControls">
        <TermInfo xmlns="http://schemas.microsoft.com/office/infopath/2007/PartnerControls">
          <TermName xmlns="http://schemas.microsoft.com/office/infopath/2007/PartnerControls">All staff</TermName>
          <TermId xmlns="http://schemas.microsoft.com/office/infopath/2007/PartnerControls">1a1e0e6e-8d96-4235-ac5f-9f1dcc3600b0</TermId>
        </TermInfo>
      </Terms>
    </b78556a5ab004a83993a9660bce6152c>
    <j5093c87c62f4e2ea96105d295eed61a xmlns="fc73922b-ee12-4d47-9fe9-79c993e89b0c">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77462fb2-11a1-4cd5-8628-4e6081b9477e</TermId>
        </TermInfo>
      </Terms>
    </j5093c87c62f4e2ea96105d295eed61a>
    <Retention xmlns="fc73922b-ee12-4d47-9fe9-79c993e89b0c">7 years</Retention>
    <TaxKeywordTaxHTField xmlns="fc73922b-ee12-4d47-9fe9-79c993e89b0c">
      <Terms xmlns="http://schemas.microsoft.com/office/infopath/2007/PartnerControls"/>
    </TaxKeywordTaxHTField>
    <pf1c3e1bd69e4157938b459bbd5820b8 xmlns="fc73922b-ee12-4d47-9fe9-79c993e89b0c">
      <Terms xmlns="http://schemas.microsoft.com/office/infopath/2007/PartnerControls">
        <TermInfo xmlns="http://schemas.microsoft.com/office/infopath/2007/PartnerControls">
          <TermName xmlns="http://schemas.microsoft.com/office/infopath/2007/PartnerControls">Implementation</TermName>
          <TermId xmlns="http://schemas.microsoft.com/office/infopath/2007/PartnerControls">283c3435-3e21-4a4d-b8e5-98a50c6e4323</TermId>
        </TermInfo>
      </Terms>
    </pf1c3e1bd69e4157938b459bbd5820b8>
    <ArticleName xmlns="fc73922b-ee12-4d47-9fe9-79c993e89b0c" xsi:nil="true"/>
    <_dlc_DocId xmlns="fc73922b-ee12-4d47-9fe9-79c993e89b0c">ECHGU-1236231365-6818</_dlc_DocId>
    <_dlc_DocIdUrl xmlns="fc73922b-ee12-4d47-9fe9-79c993e89b0c">
      <Url>https://electoralcommissionorguk.sharepoint.com/teams/CT_EAG/_layouts/15/DocIdRedir.aspx?ID=ECHGU-1236231365-6818</Url>
      <Description>ECHGU-1236231365-6818</Description>
    </_dlc_DocIdUrl>
  </documentManagement>
</p:properties>
</file>

<file path=customXml/itemProps1.xml><?xml version="1.0" encoding="utf-8"?>
<ds:datastoreItem xmlns:ds="http://schemas.openxmlformats.org/officeDocument/2006/customXml" ds:itemID="{40855269-B364-4584-94BE-FA72A6B9180B}">
  <ds:schemaRefs>
    <ds:schemaRef ds:uri="http://schemas.microsoft.com/sharepoint/events"/>
  </ds:schemaRefs>
</ds:datastoreItem>
</file>

<file path=customXml/itemProps2.xml><?xml version="1.0" encoding="utf-8"?>
<ds:datastoreItem xmlns:ds="http://schemas.openxmlformats.org/officeDocument/2006/customXml" ds:itemID="{05A75DC8-3864-4CEE-B33A-0403445B13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c73922b-ee12-4d47-9fe9-79c993e89b0c"/>
    <ds:schemaRef ds:uri="493acf16-e4f6-4c9b-a835-13355f79d7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479C507-F013-4706-9899-CACFA51554FB}">
  <ds:schemaRefs>
    <ds:schemaRef ds:uri="http://schemas.microsoft.com/sharepoint/v3/contenttype/forms"/>
  </ds:schemaRefs>
</ds:datastoreItem>
</file>

<file path=customXml/itemProps4.xml><?xml version="1.0" encoding="utf-8"?>
<ds:datastoreItem xmlns:ds="http://schemas.openxmlformats.org/officeDocument/2006/customXml" ds:itemID="{40BE8497-0605-44F0-9481-5B5197E14700}">
  <ds:schemaRefs>
    <ds:schemaRef ds:uri="http://schemas.microsoft.com/office/2006/metadata/longProperties"/>
    <ds:schemaRef ds:uri=""/>
  </ds:schemaRefs>
</ds:datastoreItem>
</file>

<file path=customXml/itemProps5.xml><?xml version="1.0" encoding="utf-8"?>
<ds:datastoreItem xmlns:ds="http://schemas.openxmlformats.org/officeDocument/2006/customXml" ds:itemID="{31A648DB-4DCA-4A0F-A513-775FBB2C4E6F}">
  <ds:schemaRefs>
    <ds:schemaRef ds:uri="fc73922b-ee12-4d47-9fe9-79c993e89b0c"/>
    <ds:schemaRef ds:uri="http://schemas.openxmlformats.org/package/2006/metadata/core-properties"/>
    <ds:schemaRef ds:uri="493acf16-e4f6-4c9b-a835-13355f79d791"/>
    <ds:schemaRef ds:uri="http://purl.org/dc/elements/1.1/"/>
    <ds:schemaRef ds:uri="http://schemas.microsoft.com/office/2006/documentManagement/types"/>
    <ds:schemaRef ds:uri="http://purl.org/dc/terms/"/>
    <ds:schemaRef ds:uri="http://purl.org/dc/dcmitype/"/>
    <ds:schemaRef ds:uri="http://schemas.microsoft.com/office/infopath/2007/PartnerControls"/>
    <ds:schemaRef ds:uri="http://schemas.microsoft.com/office/2006/metadata/properties"/>
    <ds:schemaRef ds:uri="http://www.w3.org/XML/1998/namespace"/>
  </ds:schemaRefs>
</ds:datastoreItem>
</file>

<file path=docMetadata/LabelInfo.xml><?xml version="1.0" encoding="utf-8"?>
<clbl:labelList xmlns:clbl="http://schemas.microsoft.com/office/2020/mipLabelMetadata">
  <clbl:label id="{23ffaa85-ba95-4afe-83f8-bec1204ec961}" enabled="0" method="" siteId="{23ffaa85-ba95-4afe-83f8-bec1204ec961}"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8</vt:i4>
      </vt:variant>
    </vt:vector>
  </HeadingPairs>
  <TitlesOfParts>
    <vt:vector size="8" baseType="lpstr">
      <vt:lpstr>Strategy overview</vt:lpstr>
      <vt:lpstr>Instructions</vt:lpstr>
      <vt:lpstr>1a-Profile - Data Sources</vt:lpstr>
      <vt:lpstr>1b-Profile - Data Analysis</vt:lpstr>
      <vt:lpstr>2-Profile -Local Priorities</vt:lpstr>
      <vt:lpstr>3a- Channel - Direct Contact</vt:lpstr>
      <vt:lpstr>3b- Channel- Local Partners</vt:lpstr>
      <vt:lpstr>3c-Channel -Media &amp; Advertising</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Template-public-engagement-strategy-IER</dc:title>
  <dc:subject/>
  <dc:creator>Ailsa Irvine</dc:creator>
  <cp:keywords/>
  <dc:description/>
  <cp:lastModifiedBy>Ross Jones</cp:lastModifiedBy>
  <cp:revision/>
  <dcterms:created xsi:type="dcterms:W3CDTF">2013-04-29T12:18:53Z</dcterms:created>
  <dcterms:modified xsi:type="dcterms:W3CDTF">2026-06-25T14:44:27Z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dlc_DocIdItemGuid">
    <vt:lpwstr>2353b3e7-5698-4fc8-bb66-8d535652914b</vt:lpwstr>
  </property>
  <property fmtid="{D5CDD505-2E9C-101B-9397-08002B2CF9AE}" pid="3" name="ContentTypeId">
    <vt:lpwstr>0x010100AF3E272AA106CD4B8F8855EAE1DE43E30D003B67A406985F524580F6B014EC24683F</vt:lpwstr>
  </property>
  <property fmtid="{D5CDD505-2E9C-101B-9397-08002B2CF9AE}" pid="4" name="Audience1">
    <vt:lpwstr>52;#All staff|1a1e0e6e-8d96-4235-ac5f-9f1dcc3600b0</vt:lpwstr>
  </property>
  <property fmtid="{D5CDD505-2E9C-101B-9397-08002B2CF9AE}" pid="5" name="TaxKeyword">
    <vt:lpwstr/>
  </property>
  <property fmtid="{D5CDD505-2E9C-101B-9397-08002B2CF9AE}" pid="6" name="Countries">
    <vt:lpwstr>53;#UK wide|6834a7d2-fb91-47b3-99a3-3181df52306f</vt:lpwstr>
  </property>
  <property fmtid="{D5CDD505-2E9C-101B-9397-08002B2CF9AE}" pid="7" name="ECSubject">
    <vt:lpwstr>176;#Campaigns|27de1e33-d184-46d9-a160-c6719cec9e9f;#216;#Advice ＆ Guidance|5e0815a6-9186-470d-968f-c95f0f3f8c99</vt:lpwstr>
  </property>
  <property fmtid="{D5CDD505-2E9C-101B-9397-08002B2CF9AE}" pid="8" name="_dlc_DocId">
    <vt:lpwstr>TX6SW6SUV4E4-666515829-1705</vt:lpwstr>
  </property>
  <property fmtid="{D5CDD505-2E9C-101B-9397-08002B2CF9AE}" pid="9" name="_dlc_DocIdUrl">
    <vt:lpwstr>https://electoralcommissionorguk.sharepoint.com/teams/CT_EAG/_layouts/15/DocIdRedir.aspx?ID=TX6SW6SUV4E4-666515829-1705, TX6SW6SUV4E4-666515829-1705</vt:lpwstr>
  </property>
  <property fmtid="{D5CDD505-2E9C-101B-9397-08002B2CF9AE}" pid="10" name="ProtectiveMarking">
    <vt:lpwstr>Not protectively marked</vt:lpwstr>
  </property>
  <property fmtid="{D5CDD505-2E9C-101B-9397-08002B2CF9AE}" pid="11" name="Financial_x0020_year">
    <vt:lpwstr/>
  </property>
  <property fmtid="{D5CDD505-2E9C-101B-9397-08002B2CF9AE}" pid="12" name="Calendar_x0020_Year">
    <vt:lpwstr>102;#2015|db2bf23e-dbec-415c-bfc8-4d39104193e5</vt:lpwstr>
  </property>
  <property fmtid="{D5CDD505-2E9C-101B-9397-08002B2CF9AE}" pid="13" name="Work stream">
    <vt:lpwstr>180;#WS4 - Public Engagement|3aa700de-93b3-454f-b6f1-7b363a7990dd;#109;#WS2 - Guidance, Standards and Training|78baff7b-12cb-432f-8178-36b1de0c0556</vt:lpwstr>
  </property>
  <property fmtid="{D5CDD505-2E9C-101B-9397-08002B2CF9AE}" pid="14" name="Category">
    <vt:lpwstr>181;#WS2 – Guidance|53ec4bc2-dd6f-4c43-80d1-aa1d5312c080</vt:lpwstr>
  </property>
  <property fmtid="{D5CDD505-2E9C-101B-9397-08002B2CF9AE}" pid="15" name="Calendar Year">
    <vt:lpwstr>102;#2015|db2bf23e-dbec-415c-bfc8-4d39104193e5</vt:lpwstr>
  </property>
  <property fmtid="{D5CDD505-2E9C-101B-9397-08002B2CF9AE}" pid="16" name="PPM Name">
    <vt:lpwstr>159;#Implementation|283c3435-3e21-4a4d-b8e5-98a50c6e4323</vt:lpwstr>
  </property>
  <property fmtid="{D5CDD505-2E9C-101B-9397-08002B2CF9AE}" pid="17" name="GPMS marking">
    <vt:lpwstr>55;#Official|77462fb2-11a1-4cd5-8628-4e6081b9477e</vt:lpwstr>
  </property>
  <property fmtid="{D5CDD505-2E9C-101B-9397-08002B2CF9AE}" pid="18" name="display_urn:schemas-microsoft-com:office:office#Owner">
    <vt:lpwstr>Lizzie Tovey</vt:lpwstr>
  </property>
  <property fmtid="{D5CDD505-2E9C-101B-9397-08002B2CF9AE}" pid="19" name="n1c1b04c02ef414ba7cc6e68c55f9e2a">
    <vt:lpwstr>WS4 - Public Engagement|3aa700de-93b3-454f-b6f1-7b363a7990dd;WS2 - Guidance, Standards and Training|78baff7b-12cb-432f-8178-36b1de0c0556</vt:lpwstr>
  </property>
  <property fmtid="{D5CDD505-2E9C-101B-9397-08002B2CF9AE}" pid="20" name="h6fb27d4aac1450da7417332cd6c7000">
    <vt:lpwstr>WS2 – Guidance|53ec4bc2-dd6f-4c43-80d1-aa1d5312c080</vt:lpwstr>
  </property>
  <property fmtid="{D5CDD505-2E9C-101B-9397-08002B2CF9AE}" pid="21" name="PONo">
    <vt:lpwstr/>
  </property>
  <property fmtid="{D5CDD505-2E9C-101B-9397-08002B2CF9AE}" pid="22" name="PeriodOfReview">
    <vt:lpwstr/>
  </property>
  <property fmtid="{D5CDD505-2E9C-101B-9397-08002B2CF9AE}" pid="23" name="Supplier">
    <vt:lpwstr/>
  </property>
  <property fmtid="{D5CDD505-2E9C-101B-9397-08002B2CF9AE}" pid="24" name="PPM Stage">
    <vt:lpwstr/>
  </property>
  <property fmtid="{D5CDD505-2E9C-101B-9397-08002B2CF9AE}" pid="25" name="ContractRef">
    <vt:lpwstr/>
  </property>
  <property fmtid="{D5CDD505-2E9C-101B-9397-08002B2CF9AE}" pid="26" name="d7e05c9ad6914a3c91fc7c6d52d321c1">
    <vt:lpwstr/>
  </property>
  <property fmtid="{D5CDD505-2E9C-101B-9397-08002B2CF9AE}" pid="27" name="Original Modified By">
    <vt:lpwstr>Lizzie Tovey</vt:lpwstr>
  </property>
  <property fmtid="{D5CDD505-2E9C-101B-9397-08002B2CF9AE}" pid="28" name="Month">
    <vt:lpwstr/>
  </property>
  <property fmtid="{D5CDD505-2E9C-101B-9397-08002B2CF9AE}" pid="29" name="DocumentOwner">
    <vt:lpwstr/>
  </property>
  <property fmtid="{D5CDD505-2E9C-101B-9397-08002B2CF9AE}" pid="30" name="InvoiceNo">
    <vt:lpwstr/>
  </property>
  <property fmtid="{D5CDD505-2E9C-101B-9397-08002B2CF9AE}" pid="31" name="ApprovingBody">
    <vt:lpwstr/>
  </property>
  <property fmtid="{D5CDD505-2E9C-101B-9397-08002B2CF9AE}" pid="32" name="i1810b1101b44b14bbc21f09779139fa">
    <vt:lpwstr/>
  </property>
  <property fmtid="{D5CDD505-2E9C-101B-9397-08002B2CF9AE}" pid="33" name="Original Creator">
    <vt:lpwstr>Lizzie Tovey</vt:lpwstr>
  </property>
  <property fmtid="{D5CDD505-2E9C-101B-9397-08002B2CF9AE}" pid="34" name="display_urn:schemas-microsoft-com:office:office#Editor">
    <vt:lpwstr>Susanne Leach</vt:lpwstr>
  </property>
  <property fmtid="{D5CDD505-2E9C-101B-9397-08002B2CF9AE}" pid="35" name="display_urn:schemas-microsoft-com:office:office#Author">
    <vt:lpwstr>Lizzie Tovey</vt:lpwstr>
  </property>
  <property fmtid="{D5CDD505-2E9C-101B-9397-08002B2CF9AE}" pid="36" name="p66823bc255a48c5b1111b08c7c3cd3f">
    <vt:lpwstr>Electoral Registration - General|f362cff4-6cfb-4c49-aeb6-f748414e3023</vt:lpwstr>
  </property>
  <property fmtid="{D5CDD505-2E9C-101B-9397-08002B2CF9AE}" pid="37" name="Guidance type (EA)">
    <vt:lpwstr>133;#Supporting Resource|046fdab6-b44b-4f3d-aa13-e1a7611ba2d0</vt:lpwstr>
  </property>
  <property fmtid="{D5CDD505-2E9C-101B-9397-08002B2CF9AE}" pid="38" name="Event (EA)">
    <vt:lpwstr>141;#Electoral Registration - General|f362cff4-6cfb-4c49-aeb6-f748414e3023</vt:lpwstr>
  </property>
  <property fmtid="{D5CDD505-2E9C-101B-9397-08002B2CF9AE}" pid="39" name="nc1286104a3a4088847700fe2f03ac10">
    <vt:lpwstr>ERO|a6ba3a8a-4279-45f6-9c44-720447ffc9ad</vt:lpwstr>
  </property>
  <property fmtid="{D5CDD505-2E9C-101B-9397-08002B2CF9AE}" pid="40" name="Audience (EA)">
    <vt:lpwstr>140;#ERO|a6ba3a8a-4279-45f6-9c44-720447ffc9ad</vt:lpwstr>
  </property>
  <property fmtid="{D5CDD505-2E9C-101B-9397-08002B2CF9AE}" pid="41" name="je831b0ab68147b593f643c3e92cd3da">
    <vt:lpwstr>England|87ad9b81-6a35-45df-98f3-d7a55b4a168a;Scotland|e1acdee1-285d-467a-8060-3af5beda6efa;Wales|067e2ff8-581f-4d30-81c0-e3b3fe8fc8a2</vt:lpwstr>
  </property>
  <property fmtid="{D5CDD505-2E9C-101B-9397-08002B2CF9AE}" pid="42" name="l31485a79714489ba1e137a3446044a9">
    <vt:lpwstr>Supporting Resource|046fdab6-b44b-4f3d-aa13-e1a7611ba2d0</vt:lpwstr>
  </property>
  <property fmtid="{D5CDD505-2E9C-101B-9397-08002B2CF9AE}" pid="43" name="Area (EA)">
    <vt:lpwstr>125;#England|87ad9b81-6a35-45df-98f3-d7a55b4a168a;#138;#Scotland|e1acdee1-285d-467a-8060-3af5beda6efa;#139;#Wales|067e2ff8-581f-4d30-81c0-e3b3fe8fc8a2</vt:lpwstr>
  </property>
  <property fmtid="{D5CDD505-2E9C-101B-9397-08002B2CF9AE}" pid="44" name="display_urn:schemas-microsoft-com:office:office#SharedWithUsers">
    <vt:lpwstr>Claire Wardle</vt:lpwstr>
  </property>
  <property fmtid="{D5CDD505-2E9C-101B-9397-08002B2CF9AE}" pid="45" name="SharedWithUsers">
    <vt:lpwstr>477;#Claire Wardle</vt:lpwstr>
  </property>
  <property fmtid="{D5CDD505-2E9C-101B-9397-08002B2CF9AE}" pid="46" name="LINKTEK-CHUNK-0">
    <vt:lpwstr>010021{"F":2,"I":"3DEA-777C-67B0-BA20"}</vt:lpwstr>
  </property>
  <property fmtid="{D5CDD505-2E9C-101B-9397-08002B2CF9AE}" pid="47" name="NextReviewDate ">
    <vt:lpwstr/>
  </property>
  <property fmtid="{D5CDD505-2E9C-101B-9397-08002B2CF9AE}" pid="48" name="DateOfIssue">
    <vt:lpwstr/>
  </property>
  <property fmtid="{D5CDD505-2E9C-101B-9397-08002B2CF9AE}" pid="49" name="Financial year">
    <vt:lpwstr/>
  </property>
  <property fmtid="{D5CDD505-2E9C-101B-9397-08002B2CF9AE}" pid="50" name="LastReviewDate">
    <vt:lpwstr/>
  </property>
  <property fmtid="{D5CDD505-2E9C-101B-9397-08002B2CF9AE}" pid="51" name="Language (EA)">
    <vt:lpwstr>English</vt:lpwstr>
  </property>
  <property fmtid="{D5CDD505-2E9C-101B-9397-08002B2CF9AE}" pid="52" name="Event_x0020__x0028_EA_x0029_">
    <vt:lpwstr>141;#Electoral Registration - General|f362cff4-6cfb-4c49-aeb6-f748414e3023</vt:lpwstr>
  </property>
  <property fmtid="{D5CDD505-2E9C-101B-9397-08002B2CF9AE}" pid="53" name="MediaServiceImageTags">
    <vt:lpwstr/>
  </property>
  <property fmtid="{D5CDD505-2E9C-101B-9397-08002B2CF9AE}" pid="54" name="Guidance_x0020_type_x0020__x0028_EA_x0029_">
    <vt:lpwstr>133;#Supporting Resource|046fdab6-b44b-4f3d-aa13-e1a7611ba2d0</vt:lpwstr>
  </property>
  <property fmtid="{D5CDD505-2E9C-101B-9397-08002B2CF9AE}" pid="55" name="NextReviewDate">
    <vt:lpwstr/>
  </property>
  <property fmtid="{D5CDD505-2E9C-101B-9397-08002B2CF9AE}" pid="56" name="Audience_x0020__x0028_EA_x0029_">
    <vt:lpwstr>140;#ERO|a6ba3a8a-4279-45f6-9c44-720447ffc9ad</vt:lpwstr>
  </property>
  <property fmtid="{D5CDD505-2E9C-101B-9397-08002B2CF9AE}" pid="57" name="PPM_x0020_Name">
    <vt:lpwstr>159;#Implementation|283c3435-3e21-4a4d-b8e5-98a50c6e4323</vt:lpwstr>
  </property>
  <property fmtid="{D5CDD505-2E9C-101B-9397-08002B2CF9AE}" pid="58" name="GPMS_x0020_marking">
    <vt:lpwstr>55;#Official|77462fb2-11a1-4cd5-8628-4e6081b9477e</vt:lpwstr>
  </property>
  <property fmtid="{D5CDD505-2E9C-101B-9397-08002B2CF9AE}" pid="59" name="Area_x0020__x0028_EA_x0029_">
    <vt:lpwstr>125;#England|87ad9b81-6a35-45df-98f3-d7a55b4a168a;#138;#Scotland|e1acdee1-285d-467a-8060-3af5beda6efa;#139;#Wales|067e2ff8-581f-4d30-81c0-e3b3fe8fc8a2</vt:lpwstr>
  </property>
</Properties>
</file>