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6"/>
  </p:sldMasterIdLst>
  <p:notesMasterIdLst>
    <p:notesMasterId r:id="rId57"/>
  </p:notesMasterIdLst>
  <p:handoutMasterIdLst>
    <p:handoutMasterId r:id="rId58"/>
  </p:handoutMasterIdLst>
  <p:sldIdLst>
    <p:sldId id="593" r:id="rId7"/>
    <p:sldId id="598" r:id="rId8"/>
    <p:sldId id="817" r:id="rId9"/>
    <p:sldId id="904" r:id="rId10"/>
    <p:sldId id="906" r:id="rId11"/>
    <p:sldId id="911" r:id="rId12"/>
    <p:sldId id="907" r:id="rId13"/>
    <p:sldId id="912" r:id="rId14"/>
    <p:sldId id="836" r:id="rId15"/>
    <p:sldId id="910" r:id="rId16"/>
    <p:sldId id="846" r:id="rId17"/>
    <p:sldId id="883" r:id="rId18"/>
    <p:sldId id="880" r:id="rId19"/>
    <p:sldId id="881" r:id="rId20"/>
    <p:sldId id="913" r:id="rId21"/>
    <p:sldId id="915" r:id="rId22"/>
    <p:sldId id="914" r:id="rId23"/>
    <p:sldId id="895" r:id="rId24"/>
    <p:sldId id="897" r:id="rId25"/>
    <p:sldId id="887" r:id="rId26"/>
    <p:sldId id="829" r:id="rId27"/>
    <p:sldId id="830" r:id="rId28"/>
    <p:sldId id="903" r:id="rId29"/>
    <p:sldId id="834" r:id="rId30"/>
    <p:sldId id="831" r:id="rId31"/>
    <p:sldId id="832" r:id="rId32"/>
    <p:sldId id="840" r:id="rId33"/>
    <p:sldId id="854" r:id="rId34"/>
    <p:sldId id="857" r:id="rId35"/>
    <p:sldId id="888" r:id="rId36"/>
    <p:sldId id="884" r:id="rId37"/>
    <p:sldId id="886" r:id="rId38"/>
    <p:sldId id="858" r:id="rId39"/>
    <p:sldId id="859" r:id="rId40"/>
    <p:sldId id="862" r:id="rId41"/>
    <p:sldId id="896" r:id="rId42"/>
    <p:sldId id="863" r:id="rId43"/>
    <p:sldId id="826" r:id="rId44"/>
    <p:sldId id="842" r:id="rId45"/>
    <p:sldId id="841" r:id="rId46"/>
    <p:sldId id="852" r:id="rId47"/>
    <p:sldId id="851" r:id="rId48"/>
    <p:sldId id="891" r:id="rId49"/>
    <p:sldId id="894" r:id="rId50"/>
    <p:sldId id="892" r:id="rId51"/>
    <p:sldId id="872" r:id="rId52"/>
    <p:sldId id="866" r:id="rId53"/>
    <p:sldId id="867" r:id="rId54"/>
    <p:sldId id="845" r:id="rId55"/>
    <p:sldId id="827" r:id="rId56"/>
  </p:sldIdLst>
  <p:sldSz cx="9144000" cy="6858000" type="screen4x3"/>
  <p:notesSz cx="6669088" cy="9885363"/>
  <p:custDataLst>
    <p:tags r:id="rId59"/>
  </p:custDataLst>
  <p:defaultTextStyle>
    <a:defPPr>
      <a:defRPr lang="en-GB"/>
    </a:defPPr>
    <a:lvl1pPr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3552A-BCDD-4B54-8656-74F628E5D592}" v="4" dt="2026-07-02T10:05:35.605"/>
    <p1510:client id="{E64B440C-2C20-404D-ADF8-EA67BE204182}" v="1" dt="2026-06-29T12:49:47.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69627" autoAdjust="0"/>
  </p:normalViewPr>
  <p:slideViewPr>
    <p:cSldViewPr>
      <p:cViewPr varScale="1">
        <p:scale>
          <a:sx n="88" d="100"/>
          <a:sy n="88" d="100"/>
        </p:scale>
        <p:origin x="2196" y="90"/>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576A5C7-0998-3CD4-20B9-7E85F7956F56}"/>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7" name="Rectangle 3">
            <a:extLst>
              <a:ext uri="{FF2B5EF4-FFF2-40B4-BE49-F238E27FC236}">
                <a16:creationId xmlns:a16="http://schemas.microsoft.com/office/drawing/2014/main" id="{3CD50E15-0FB8-F5CE-6D5E-A34BAF940F7B}"/>
              </a:ext>
            </a:extLst>
          </p:cNvPr>
          <p:cNvSpPr>
            <a:spLocks noGrp="1" noChangeArrowheads="1"/>
          </p:cNvSpPr>
          <p:nvPr>
            <p:ph type="dt" sz="quarter" idx="1"/>
          </p:nvPr>
        </p:nvSpPr>
        <p:spPr bwMode="auto">
          <a:xfrm>
            <a:off x="377825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endParaRPr lang="en-GB" altLang="en-US"/>
          </a:p>
        </p:txBody>
      </p:sp>
      <p:sp>
        <p:nvSpPr>
          <p:cNvPr id="6148" name="Rectangle 4">
            <a:extLst>
              <a:ext uri="{FF2B5EF4-FFF2-40B4-BE49-F238E27FC236}">
                <a16:creationId xmlns:a16="http://schemas.microsoft.com/office/drawing/2014/main" id="{F2406CAA-850C-CE9E-2695-CA66E4B2F1C6}"/>
              </a:ext>
            </a:extLst>
          </p:cNvPr>
          <p:cNvSpPr>
            <a:spLocks noGrp="1" noChangeArrowheads="1"/>
          </p:cNvSpPr>
          <p:nvPr>
            <p:ph type="ftr" sz="quarter" idx="2"/>
          </p:nvPr>
        </p:nvSpPr>
        <p:spPr bwMode="auto">
          <a:xfrm>
            <a:off x="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9" name="Rectangle 5">
            <a:extLst>
              <a:ext uri="{FF2B5EF4-FFF2-40B4-BE49-F238E27FC236}">
                <a16:creationId xmlns:a16="http://schemas.microsoft.com/office/drawing/2014/main" id="{A5BF301A-0BD0-8790-B82D-D7A616C09128}"/>
              </a:ext>
            </a:extLst>
          </p:cNvPr>
          <p:cNvSpPr>
            <a:spLocks noGrp="1" noChangeArrowheads="1"/>
          </p:cNvSpPr>
          <p:nvPr>
            <p:ph type="sldNum" sz="quarter" idx="3"/>
          </p:nvPr>
        </p:nvSpPr>
        <p:spPr bwMode="auto">
          <a:xfrm>
            <a:off x="377825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62341061-3708-4A6E-8FE3-788968F0C99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D317A2B-28B1-2251-505E-A8F64A33BA0B}"/>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3" name="Rectangle 3">
            <a:extLst>
              <a:ext uri="{FF2B5EF4-FFF2-40B4-BE49-F238E27FC236}">
                <a16:creationId xmlns:a16="http://schemas.microsoft.com/office/drawing/2014/main" id="{A864C5B2-3971-0EAB-565F-503C609EE229}"/>
              </a:ext>
            </a:extLst>
          </p:cNvPr>
          <p:cNvSpPr>
            <a:spLocks noGrp="1" noChangeArrowheads="1"/>
          </p:cNvSpPr>
          <p:nvPr>
            <p:ph type="dt" idx="1"/>
          </p:nvPr>
        </p:nvSpPr>
        <p:spPr bwMode="auto">
          <a:xfrm>
            <a:off x="377825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0" hangingPunct="0">
              <a:buSzTx/>
              <a:defRPr sz="1200" b="0">
                <a:solidFill>
                  <a:schemeClr val="tx1"/>
                </a:solidFill>
                <a:latin typeface="Times" pitchFamily="18" charset="0"/>
                <a:cs typeface="+mn-cs"/>
              </a:defRPr>
            </a:lvl1pPr>
          </a:lstStyle>
          <a:p>
            <a:pPr>
              <a:defRPr/>
            </a:pPr>
            <a:endParaRPr lang="en-GB" altLang="en-US"/>
          </a:p>
        </p:txBody>
      </p:sp>
      <p:sp>
        <p:nvSpPr>
          <p:cNvPr id="27652" name="Rectangle 4">
            <a:extLst>
              <a:ext uri="{FF2B5EF4-FFF2-40B4-BE49-F238E27FC236}">
                <a16:creationId xmlns:a16="http://schemas.microsoft.com/office/drawing/2014/main" id="{A652213C-E39F-C160-45AB-A6BD7E819C35}"/>
              </a:ext>
            </a:extLst>
          </p:cNvPr>
          <p:cNvSpPr>
            <a:spLocks noGrp="1" noRot="1" noChangeAspect="1" noChangeArrowheads="1" noTextEdit="1"/>
          </p:cNvSpPr>
          <p:nvPr>
            <p:ph type="sldImg" idx="5"/>
          </p:nvPr>
        </p:nvSpPr>
        <p:spPr bwMode="auto">
          <a:xfrm>
            <a:off x="863600" y="741363"/>
            <a:ext cx="4941888" cy="370681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5">
            <a:extLst>
              <a:ext uri="{FF2B5EF4-FFF2-40B4-BE49-F238E27FC236}">
                <a16:creationId xmlns:a16="http://schemas.microsoft.com/office/drawing/2014/main" id="{856FEFA2-557C-B996-D0CA-F7922C1D9FE6}"/>
              </a:ext>
            </a:extLst>
          </p:cNvPr>
          <p:cNvSpPr>
            <a:spLocks noGrp="1" noChangeArrowheads="1"/>
          </p:cNvSpPr>
          <p:nvPr>
            <p:ph type="body" sz="quarter" idx="3"/>
          </p:nvPr>
        </p:nvSpPr>
        <p:spPr bwMode="auto">
          <a:xfrm>
            <a:off x="889000" y="4694238"/>
            <a:ext cx="4891088" cy="4449762"/>
          </a:xfrm>
          <a:prstGeom prst="rect">
            <a:avLst/>
          </a:prstGeom>
          <a:noFill/>
          <a:ln>
            <a:noFill/>
          </a:ln>
          <a:effectLst/>
        </p:spPr>
        <p:txBody>
          <a:bodyPr vert="horz" wrap="square" lIns="90498" tIns="45249" rIns="90498" bIns="45249"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126" name="Rectangle 6">
            <a:extLst>
              <a:ext uri="{FF2B5EF4-FFF2-40B4-BE49-F238E27FC236}">
                <a16:creationId xmlns:a16="http://schemas.microsoft.com/office/drawing/2014/main" id="{7C97F799-0CD8-E49A-15C9-F9112DF12763}"/>
              </a:ext>
            </a:extLst>
          </p:cNvPr>
          <p:cNvSpPr>
            <a:spLocks noGrp="1" noChangeArrowheads="1"/>
          </p:cNvSpPr>
          <p:nvPr>
            <p:ph type="ftr" sz="quarter" idx="4"/>
          </p:nvPr>
        </p:nvSpPr>
        <p:spPr bwMode="auto">
          <a:xfrm>
            <a:off x="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7" name="Rectangle 7">
            <a:extLst>
              <a:ext uri="{FF2B5EF4-FFF2-40B4-BE49-F238E27FC236}">
                <a16:creationId xmlns:a16="http://schemas.microsoft.com/office/drawing/2014/main" id="{2647686A-9168-3911-3613-9274ADAD62E8}"/>
              </a:ext>
            </a:extLst>
          </p:cNvPr>
          <p:cNvSpPr>
            <a:spLocks noGrp="1" noChangeArrowheads="1"/>
          </p:cNvSpPr>
          <p:nvPr>
            <p:ph type="sldNum" sz="quarter" idx="5"/>
          </p:nvPr>
        </p:nvSpPr>
        <p:spPr bwMode="auto">
          <a:xfrm>
            <a:off x="377825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49E2EFDA-0CEB-4EEA-A959-400B9B5E77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D4508AC-8C05-534E-3AFE-540D658BE7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8640C30-82FB-4B5B-BD81-F709E4E6B3C7}" type="slidenum">
              <a:rPr lang="en-GB" altLang="en-US" smtClean="0">
                <a:solidFill>
                  <a:srgbClr val="000000"/>
                </a:solidFill>
                <a:latin typeface="Times" panose="02020603050405020304" pitchFamily="18" charset="0"/>
              </a:rPr>
              <a:pPr>
                <a:spcBef>
                  <a:spcPct val="0"/>
                </a:spcBef>
                <a:buSzTx/>
              </a:pPr>
              <a:t>1</a:t>
            </a:fld>
            <a:endParaRPr lang="en-GB" altLang="en-US">
              <a:solidFill>
                <a:srgbClr val="000000"/>
              </a:solidFill>
              <a:latin typeface="Times" panose="02020603050405020304" pitchFamily="18" charset="0"/>
            </a:endParaRPr>
          </a:p>
        </p:txBody>
      </p:sp>
      <p:sp>
        <p:nvSpPr>
          <p:cNvPr id="30723" name="Rectangle 2">
            <a:extLst>
              <a:ext uri="{FF2B5EF4-FFF2-40B4-BE49-F238E27FC236}">
                <a16:creationId xmlns:a16="http://schemas.microsoft.com/office/drawing/2014/main" id="{755E0B19-E565-D1AE-42C3-ED387D7B4FD5}"/>
              </a:ext>
            </a:extLst>
          </p:cNvPr>
          <p:cNvSpPr>
            <a:spLocks noGrp="1" noRot="1" noChangeAspect="1" noChangeArrowheads="1" noTextEdit="1"/>
          </p:cNvSpPr>
          <p:nvPr>
            <p:ph type="sldImg"/>
          </p:nvPr>
        </p:nvSpPr>
        <p:spPr>
          <a:ln cap="flat">
            <a:headEnd type="none" w="med" len="med"/>
            <a:tailEnd type="none" w="med" len="med"/>
          </a:ln>
        </p:spPr>
      </p:sp>
      <p:sp>
        <p:nvSpPr>
          <p:cNvPr id="30724" name="Rectangle 3">
            <a:extLst>
              <a:ext uri="{FF2B5EF4-FFF2-40B4-BE49-F238E27FC236}">
                <a16:creationId xmlns:a16="http://schemas.microsoft.com/office/drawing/2014/main" id="{F13FFC76-9967-BB47-640F-5368260BBA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dirty="0">
                <a:solidFill>
                  <a:srgbClr val="000000"/>
                </a:solidFill>
                <a:latin typeface="Arial" panose="020B0604020202020204" pitchFamily="34" charset="0"/>
              </a:rPr>
              <a:t>This presentation has been designed to support the briefing of staff employed to carry out personal canvassing. It contains content suitable for briefing staff employed to carry out canvassing during the canvass and for briefing canvassers employed to conduct house-to-house enquiries throughout the year. The presentation will need to be edited locally to reflect your audience and how you are deploying canvassers. Some of the slides will need to be adapted if you are providing canvassers with electronic equipment or are encouraging alternative methods for responding to the canvass.</a:t>
            </a:r>
          </a:p>
          <a:p>
            <a:pPr defTabSz="914400"/>
            <a:endParaRPr lang="en-GB" altLang="en-US" i="1" dirty="0">
              <a:solidFill>
                <a:srgbClr val="000000"/>
              </a:solidFill>
              <a:latin typeface="Arial" panose="020B0604020202020204" pitchFamily="34" charset="0"/>
            </a:endParaRPr>
          </a:p>
          <a:p>
            <a:pPr defTabSz="914400"/>
            <a:r>
              <a:rPr lang="en-GB" altLang="en-US" i="1" dirty="0">
                <a:solidFill>
                  <a:srgbClr val="000000"/>
                </a:solidFill>
                <a:latin typeface="Arial" panose="020B0604020202020204" pitchFamily="34" charset="0"/>
              </a:rPr>
              <a:t>While the Section 9A duty to take all necessary steps to ensure your registers are accurate and complete still applies, the requirement to carry out house-to-house enquiries as part of the annual canvass has not been extended to 14 and 15 year olds.  A personal visit to 14 or 15 year olds who have not responded to an ITR is not required at any time during the year.  Therefore these training slides assume that no visits will be made with the purpose of speaking to 14 or15 year-olds but reflect the need to capture the details of any 14 or 15 year olds residing at an address.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9A9F203-D471-6483-1828-CE373C023FA8}"/>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238E9138-300D-6066-8AD4-A7319445142F}"/>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i="1">
                <a:solidFill>
                  <a:srgbClr val="000000"/>
                </a:solidFill>
                <a:latin typeface="Times" panose="02020603050405020304" pitchFamily="18" charset="0"/>
              </a:rPr>
              <a:t>Adapt this slide depending on how you are using canvassers.</a:t>
            </a:r>
          </a:p>
          <a:p>
            <a:pPr defTabSz="914400"/>
            <a:endParaRPr lang="en-GB" altLang="en-US" i="1">
              <a:solidFill>
                <a:srgbClr val="000000"/>
              </a:solidFill>
              <a:latin typeface="Times" panose="02020603050405020304" pitchFamily="18" charset="0"/>
            </a:endParaRPr>
          </a:p>
          <a:p>
            <a:pPr defTabSz="914400"/>
            <a:r>
              <a:rPr lang="en-GB" altLang="en-US" b="1">
                <a:solidFill>
                  <a:srgbClr val="000000"/>
                </a:solidFill>
                <a:latin typeface="Times" panose="02020603050405020304" pitchFamily="18" charset="0"/>
              </a:rPr>
              <a:t>Emphasise the importance of their role: a personal visit from you can make sure that eligible residents do not lose their right to vote.</a:t>
            </a:r>
          </a:p>
          <a:p>
            <a:pPr defTabSz="914400"/>
            <a:endParaRPr lang="en-GB" altLang="en-US" b="1">
              <a:solidFill>
                <a:srgbClr val="000000"/>
              </a:solidFill>
              <a:latin typeface="Times" panose="02020603050405020304" pitchFamily="18" charset="0"/>
            </a:endParaRPr>
          </a:p>
          <a:p>
            <a:pPr defTabSz="914400"/>
            <a:r>
              <a:rPr lang="en-GB" altLang="en-US" b="1">
                <a:solidFill>
                  <a:srgbClr val="000000"/>
                </a:solidFill>
                <a:latin typeface="Times" panose="02020603050405020304" pitchFamily="18" charset="0"/>
              </a:rPr>
              <a:t>Delivery of forms and reminders – </a:t>
            </a:r>
            <a:r>
              <a:rPr lang="en-GB" altLang="en-US" i="1">
                <a:solidFill>
                  <a:srgbClr val="000000"/>
                </a:solidFill>
                <a:latin typeface="Times" panose="02020603050405020304" pitchFamily="18" charset="0"/>
              </a:rPr>
              <a:t>remove this bullet point if not applicable </a:t>
            </a:r>
            <a:r>
              <a:rPr lang="en-GB" altLang="en-US">
                <a:solidFill>
                  <a:srgbClr val="000000"/>
                </a:solidFill>
                <a:latin typeface="Times" panose="02020603050405020304" pitchFamily="18" charset="0"/>
              </a:rPr>
              <a:t>– remind those delivering of the timescales etc. and that they could be delivering a combination of forms such as the canvass communication B(CCB) / canvass form (CF)/ Invitations to register (ITR) and reminders.</a:t>
            </a:r>
          </a:p>
          <a:p>
            <a:pPr defTabSz="914400"/>
            <a:endParaRPr lang="en-GB" altLang="en-US">
              <a:solidFill>
                <a:srgbClr val="000000"/>
              </a:solidFill>
              <a:latin typeface="Times" panose="02020603050405020304" pitchFamily="18" charset="0"/>
            </a:endParaRPr>
          </a:p>
          <a:p>
            <a:pPr defTabSz="914400"/>
            <a:r>
              <a:rPr lang="en-GB" altLang="en-US" b="1">
                <a:solidFill>
                  <a:srgbClr val="000000"/>
                </a:solidFill>
                <a:latin typeface="Times" panose="02020603050405020304" pitchFamily="18" charset="0"/>
              </a:rPr>
              <a:t>Visiting non-responding properties/individuals </a:t>
            </a:r>
            <a:r>
              <a:rPr lang="en-GB" altLang="en-US">
                <a:solidFill>
                  <a:srgbClr val="000000"/>
                </a:solidFill>
                <a:latin typeface="Times" panose="02020603050405020304" pitchFamily="18" charset="0"/>
              </a:rPr>
              <a:t>– highlight the importance of obtaining a response.  </a:t>
            </a:r>
          </a:p>
          <a:p>
            <a:pPr defTabSz="914400"/>
            <a:r>
              <a:rPr lang="en-GB" altLang="en-US">
                <a:solidFill>
                  <a:srgbClr val="000000"/>
                </a:solidFill>
                <a:latin typeface="Times" panose="02020603050405020304" pitchFamily="18" charset="0"/>
              </a:rPr>
              <a:t>You could also mention payment details where payment is by response, how many visits are expected, the required frequency you require forms to be returned to the office etc…  </a:t>
            </a:r>
          </a:p>
          <a:p>
            <a:pPr defTabSz="914400"/>
            <a:r>
              <a:rPr lang="en-GB" altLang="en-US">
                <a:solidFill>
                  <a:srgbClr val="000000"/>
                </a:solidFill>
                <a:latin typeface="Times" panose="02020603050405020304" pitchFamily="18" charset="0"/>
              </a:rPr>
              <a:t>Also outline any paperwork you will be giving to canvassers to complete and emphasise the importance of recording the date and time of each visit. It will provide the necessary audit trail for proving whether or not an individual has received an invitation to register, a pre-condition for initiating the requirement to register process. If a person has not applied to register after a reasonable time after the third invitation to register has been given, and they have been visited at least once to encourage an application, they can be required to register by a specified date. If they don’t, then an £80 fine can be issued. </a:t>
            </a:r>
            <a:r>
              <a:rPr lang="en-US" altLang="en-US">
                <a:solidFill>
                  <a:srgbClr val="000000"/>
                </a:solidFill>
              </a:rPr>
              <a:t>This fine does not apply to 14 or 15 year-olds.</a:t>
            </a:r>
            <a:endParaRPr lang="en-GB" altLang="en-US" b="1">
              <a:solidFill>
                <a:srgbClr val="000000"/>
              </a:solidFill>
              <a:latin typeface="Times" panose="02020603050405020304" pitchFamily="18" charset="0"/>
            </a:endParaRPr>
          </a:p>
        </p:txBody>
      </p:sp>
      <p:sp>
        <p:nvSpPr>
          <p:cNvPr id="49156" name="Slide Number Placeholder 3">
            <a:extLst>
              <a:ext uri="{FF2B5EF4-FFF2-40B4-BE49-F238E27FC236}">
                <a16:creationId xmlns:a16="http://schemas.microsoft.com/office/drawing/2014/main" id="{795F9363-4C81-62B9-9C74-4734ECDA86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62886B8-AD48-4291-B46C-535CDA94E64B}" type="slidenum">
              <a:rPr lang="en-GB" altLang="en-US" smtClean="0">
                <a:solidFill>
                  <a:srgbClr val="000000"/>
                </a:solidFill>
                <a:latin typeface="Times" panose="02020603050405020304" pitchFamily="18" charset="0"/>
                <a:ea typeface="ＭＳ Ｐゴシック" panose="020B0600070205080204" pitchFamily="34" charset="-128"/>
                <a:sym typeface="Times" panose="02020603050405020304" pitchFamily="18" charset="0"/>
              </a:rPr>
              <a:pPr>
                <a:spcBef>
                  <a:spcPct val="0"/>
                </a:spcBef>
                <a:buSzTx/>
              </a:pPr>
              <a:t>10</a:t>
            </a:fld>
            <a:endPar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61483FC-E9E7-CCD3-E568-9E269D920E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3489FE8-C9B4-4844-B2A5-487D02814B00}" type="slidenum">
              <a:rPr lang="en-GB" altLang="en-US" smtClean="0">
                <a:solidFill>
                  <a:srgbClr val="000000"/>
                </a:solidFill>
                <a:latin typeface="Times" panose="02020603050405020304" pitchFamily="18" charset="0"/>
              </a:rPr>
              <a:pPr>
                <a:spcBef>
                  <a:spcPct val="0"/>
                </a:spcBef>
                <a:buSzTx/>
              </a:pPr>
              <a:t>11</a:t>
            </a:fld>
            <a:endParaRPr lang="en-GB" altLang="en-US">
              <a:solidFill>
                <a:srgbClr val="000000"/>
              </a:solidFill>
              <a:latin typeface="Times" panose="02020603050405020304" pitchFamily="18" charset="0"/>
            </a:endParaRPr>
          </a:p>
        </p:txBody>
      </p:sp>
      <p:sp>
        <p:nvSpPr>
          <p:cNvPr id="51203" name="Rectangle 2">
            <a:extLst>
              <a:ext uri="{FF2B5EF4-FFF2-40B4-BE49-F238E27FC236}">
                <a16:creationId xmlns:a16="http://schemas.microsoft.com/office/drawing/2014/main" id="{BF2CF212-9826-12BF-2F05-D9A06EA2DA77}"/>
              </a:ext>
            </a:extLst>
          </p:cNvPr>
          <p:cNvSpPr>
            <a:spLocks noGrp="1" noRot="1" noChangeAspect="1" noChangeArrowheads="1" noTextEdit="1"/>
          </p:cNvSpPr>
          <p:nvPr>
            <p:ph type="sldImg"/>
          </p:nvPr>
        </p:nvSpPr>
        <p:spPr>
          <a:ln cap="flat">
            <a:headEnd type="none" w="med" len="med"/>
            <a:tailEnd type="none" w="med" len="med"/>
          </a:ln>
        </p:spPr>
      </p:sp>
      <p:sp>
        <p:nvSpPr>
          <p:cNvPr id="51204" name="Rectangle 3">
            <a:extLst>
              <a:ext uri="{FF2B5EF4-FFF2-40B4-BE49-F238E27FC236}">
                <a16:creationId xmlns:a16="http://schemas.microsoft.com/office/drawing/2014/main" id="{4ADA61C0-C87D-B688-6639-A4B4579BA8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Arial" panose="020B0604020202020204" pitchFamily="34" charset="0"/>
              </a:rPr>
              <a:t>This section of the briefing provides a step by step guide to delivering and completing the canvass form.  This information should help canvassers in the event that they are asked questions by householders, or if they assist a householder with the completion of the form.</a:t>
            </a:r>
          </a:p>
          <a:p>
            <a:pPr defTabSz="914400"/>
            <a:endParaRPr lang="en-GB" altLang="en-US" b="1" u="sng">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19FDA12-CE56-BB5D-638C-7985A9A23040}"/>
              </a:ext>
            </a:extLst>
          </p:cNvPr>
          <p:cNvSpPr>
            <a:spLocks noGrp="1" noRot="1" noChangeAspect="1" noChangeArrowheads="1" noTextEdit="1"/>
          </p:cNvSpPr>
          <p:nvPr>
            <p:ph type="sldImg"/>
          </p:nvPr>
        </p:nvSpPr>
        <p:spPr>
          <a:ln cap="flat">
            <a:headEnd type="none" w="med" len="med"/>
            <a:tailEnd type="none" w="med" len="med"/>
          </a:ln>
        </p:spPr>
      </p:sp>
      <p:sp>
        <p:nvSpPr>
          <p:cNvPr id="53251" name="Notes Placeholder 2">
            <a:extLst>
              <a:ext uri="{FF2B5EF4-FFF2-40B4-BE49-F238E27FC236}">
                <a16:creationId xmlns:a16="http://schemas.microsoft.com/office/drawing/2014/main" id="{0859F1D7-1B8F-E892-65D9-957E350B350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Remember always to be courteous and professional in your approach </a:t>
            </a:r>
            <a:br>
              <a:rPr lang="en-GB" altLang="en-US" dirty="0">
                <a:solidFill>
                  <a:srgbClr val="000000"/>
                </a:solidFill>
                <a:latin typeface="Times" panose="02020603050405020304" pitchFamily="18" charset="0"/>
              </a:rPr>
            </a:br>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Arial" panose="020B0604020202020204" pitchFamily="34" charset="0"/>
              </a:rPr>
              <a:t>Confirm that canvassers will be supplied with pre-printed forms for all households in their allocated area along with a list of the properties they need to call at.  Ask them to check that they have a form for every property on the list; if there are any missing, contact ward supervisor / electoral office. </a:t>
            </a:r>
            <a:r>
              <a:rPr lang="en-GB" altLang="en-US" dirty="0">
                <a:solidFill>
                  <a:srgbClr val="000000"/>
                </a:solidFill>
                <a:latin typeface="Times" panose="02020603050405020304" pitchFamily="18" charset="0"/>
              </a:rPr>
              <a:t>If a new property (or conversion) is identified and it is not on the canvasser’s list, they should leave a blank form at that address. </a:t>
            </a:r>
            <a:r>
              <a:rPr lang="en-GB" altLang="en-US" dirty="0">
                <a:solidFill>
                  <a:srgbClr val="000000"/>
                </a:solidFill>
                <a:latin typeface="Arial" panose="020B0604020202020204" pitchFamily="34" charset="0"/>
              </a:rPr>
              <a:t>Outside the canvass period, blank CFs may also be sent to an address if the ERO considers that, in doing so, they may identify any potential electors at that address.</a:t>
            </a:r>
          </a:p>
          <a:p>
            <a:pPr defTabSz="914400">
              <a:buFontTx/>
              <a:buChar char="•"/>
            </a:pPr>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Canvassers may also be given a list of properties that have returned their forms since the canvass forms were printed.  Tell canvassers to pull these forms out before starting their canvass.  They won’t appear on the canvasser working list as there is no need to canvass households that have already returned their forms.</a:t>
            </a:r>
          </a:p>
          <a:p>
            <a:pPr defTabSz="914400"/>
            <a:endParaRPr lang="en-GB" altLang="en-US" dirty="0">
              <a:solidFill>
                <a:srgbClr val="000000"/>
              </a:solidFill>
              <a:latin typeface="Arial" panose="020B0604020202020204" pitchFamily="34" charset="0"/>
            </a:endParaRPr>
          </a:p>
          <a:p>
            <a:pPr defTabSz="914400"/>
            <a:r>
              <a:rPr lang="en-GB" altLang="en-US" i="1" dirty="0">
                <a:solidFill>
                  <a:srgbClr val="000000"/>
                </a:solidFill>
                <a:latin typeface="Arial" panose="020B0604020202020204" pitchFamily="34" charset="0"/>
              </a:rPr>
              <a:t>For presentation purposes, these slides have separate sections on CFs and ITRs, but it might be that you issue canvassers delivering CFs with blank individual registration forms as well, in which case you should amend this presentation accordingly</a:t>
            </a:r>
          </a:p>
        </p:txBody>
      </p:sp>
      <p:sp>
        <p:nvSpPr>
          <p:cNvPr id="53252" name="Slide Number Placeholder 3">
            <a:extLst>
              <a:ext uri="{FF2B5EF4-FFF2-40B4-BE49-F238E27FC236}">
                <a16:creationId xmlns:a16="http://schemas.microsoft.com/office/drawing/2014/main" id="{2CE97C79-8F66-E8A5-6A32-8B15047928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C320F62-6660-445C-8298-3EE572813A00}" type="slidenum">
              <a:rPr lang="en-GB" altLang="en-US" smtClean="0">
                <a:solidFill>
                  <a:srgbClr val="000000"/>
                </a:solidFill>
                <a:latin typeface="Times" panose="02020603050405020304" pitchFamily="18" charset="0"/>
              </a:rPr>
              <a:pPr>
                <a:spcBef>
                  <a:spcPct val="0"/>
                </a:spcBef>
                <a:buSzTx/>
              </a:pPr>
              <a:t>12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E701ED6-6AE7-FF4A-622B-C03FF55C7FBB}"/>
              </a:ext>
            </a:extLst>
          </p:cNvPr>
          <p:cNvSpPr>
            <a:spLocks noGrp="1" noRot="1" noChangeAspect="1" noChangeArrowheads="1" noTextEdit="1"/>
          </p:cNvSpPr>
          <p:nvPr>
            <p:ph type="sldImg"/>
          </p:nvPr>
        </p:nvSpPr>
        <p:spPr>
          <a:ln cap="flat">
            <a:headEnd type="none" w="med" len="med"/>
            <a:tailEnd type="none" w="med" len="med"/>
          </a:ln>
        </p:spPr>
      </p:sp>
      <p:sp>
        <p:nvSpPr>
          <p:cNvPr id="55299" name="Notes Placeholder 2">
            <a:extLst>
              <a:ext uri="{FF2B5EF4-FFF2-40B4-BE49-F238E27FC236}">
                <a16:creationId xmlns:a16="http://schemas.microsoft.com/office/drawing/2014/main" id="{8EDDA626-5568-F02D-3D3C-6B36B1E4F28D}"/>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Arial" panose="020B0604020202020204" pitchFamily="34" charset="0"/>
              </a:rPr>
              <a:t>Provide a copy of the Canvass Form (pre-printed and blank) as a visual example. The CFs included on this and the following slide are placeholders only – replace with an image of the CFs you will be using locally.</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The example shows the covering page and first page of the Canvass Form</a:t>
            </a:r>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
        <p:nvSpPr>
          <p:cNvPr id="55300" name="Slide Number Placeholder 3">
            <a:extLst>
              <a:ext uri="{FF2B5EF4-FFF2-40B4-BE49-F238E27FC236}">
                <a16:creationId xmlns:a16="http://schemas.microsoft.com/office/drawing/2014/main" id="{96BDB5BA-33EB-0F94-15DD-B12AFC295D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3BA8085-14F0-432B-9F99-4B0272BB7C60}" type="slidenum">
              <a:rPr lang="en-GB" altLang="en-US" smtClean="0">
                <a:solidFill>
                  <a:srgbClr val="000000"/>
                </a:solidFill>
                <a:latin typeface="Times" panose="02020603050405020304" pitchFamily="18" charset="0"/>
              </a:rPr>
              <a:pPr>
                <a:spcBef>
                  <a:spcPct val="0"/>
                </a:spcBef>
                <a:buSzTx/>
              </a:pPr>
              <a:t>13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158669E-1EAE-1AB1-7CAB-33FBB2F3D199}"/>
              </a:ext>
            </a:extLst>
          </p:cNvPr>
          <p:cNvSpPr>
            <a:spLocks noGrp="1" noRot="1" noChangeAspect="1" noChangeArrowheads="1" noTextEdit="1"/>
          </p:cNvSpPr>
          <p:nvPr>
            <p:ph type="sldImg"/>
          </p:nvPr>
        </p:nvSpPr>
        <p:spPr>
          <a:ln cap="flat">
            <a:headEnd type="none" w="med" len="med"/>
            <a:tailEnd type="none" w="med" len="med"/>
          </a:ln>
        </p:spPr>
      </p:sp>
      <p:sp>
        <p:nvSpPr>
          <p:cNvPr id="57347" name="Notes Placeholder 2">
            <a:extLst>
              <a:ext uri="{FF2B5EF4-FFF2-40B4-BE49-F238E27FC236}">
                <a16:creationId xmlns:a16="http://schemas.microsoft.com/office/drawing/2014/main" id="{70E7BDB5-B3A7-4760-2926-2336C70DA7E2}"/>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blank form is similar to the pre-printed one – slightly different format allowing for residents’ details to be added. Pre-printed form also contains additional information – for example, an elector’s preferred voting method (e.g. by post), which is not included on the blank form. </a:t>
            </a:r>
          </a:p>
          <a:p>
            <a:pPr defTabSz="914400"/>
            <a:r>
              <a:rPr lang="en-GB" altLang="en-US">
                <a:solidFill>
                  <a:srgbClr val="000000"/>
                </a:solidFill>
                <a:latin typeface="Times" panose="02020603050405020304" pitchFamily="18" charset="0"/>
              </a:rPr>
              <a:t>Example shows covering page and first page</a:t>
            </a:r>
          </a:p>
          <a:p>
            <a:pPr defTabSz="914400"/>
            <a:endParaRPr lang="en-GB" altLang="en-US">
              <a:solidFill>
                <a:srgbClr val="000000"/>
              </a:solidFill>
              <a:latin typeface="Times" panose="02020603050405020304" pitchFamily="18" charset="0"/>
            </a:endParaRPr>
          </a:p>
        </p:txBody>
      </p:sp>
      <p:sp>
        <p:nvSpPr>
          <p:cNvPr id="57348" name="Slide Number Placeholder 3">
            <a:extLst>
              <a:ext uri="{FF2B5EF4-FFF2-40B4-BE49-F238E27FC236}">
                <a16:creationId xmlns:a16="http://schemas.microsoft.com/office/drawing/2014/main" id="{B209D0E6-AD77-62D2-3547-A71A33D8C7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FE67364-A034-4D26-94FE-FBCC4DA7440A}" type="slidenum">
              <a:rPr lang="en-GB" altLang="en-US" smtClean="0">
                <a:solidFill>
                  <a:srgbClr val="000000"/>
                </a:solidFill>
                <a:latin typeface="Times" panose="02020603050405020304" pitchFamily="18" charset="0"/>
              </a:rPr>
              <a:pPr>
                <a:spcBef>
                  <a:spcPct val="0"/>
                </a:spcBef>
                <a:buSzTx/>
              </a:pPr>
              <a:t>14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0328A6D-34D5-FA13-BDDE-0F5164FF4FC3}"/>
              </a:ext>
            </a:extLst>
          </p:cNvPr>
          <p:cNvSpPr>
            <a:spLocks noGrp="1" noRot="1" noChangeAspect="1" noChangeArrowheads="1" noTextEdit="1"/>
          </p:cNvSpPr>
          <p:nvPr>
            <p:ph type="sldImg"/>
          </p:nvPr>
        </p:nvSpPr>
        <p:spPr>
          <a:ln cap="flat">
            <a:headEnd type="none" w="med" len="med"/>
            <a:tailEnd type="none" w="med" len="med"/>
          </a:ln>
        </p:spPr>
      </p:sp>
      <p:sp>
        <p:nvSpPr>
          <p:cNvPr id="59395" name="Notes Placeholder 2">
            <a:extLst>
              <a:ext uri="{FF2B5EF4-FFF2-40B4-BE49-F238E27FC236}">
                <a16:creationId xmlns:a16="http://schemas.microsoft.com/office/drawing/2014/main" id="{6BB8E580-B184-D3CE-C421-29F3D248E8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There is only one version of the CCA. </a:t>
            </a:r>
          </a:p>
          <a:p>
            <a:pPr defTabSz="914400"/>
            <a:endParaRPr lang="en-GB" altLang="en-US">
              <a:solidFill>
                <a:srgbClr val="000000"/>
              </a:solidFill>
              <a:latin typeface="Times" panose="02020603050405020304" pitchFamily="18" charset="0"/>
            </a:endParaRPr>
          </a:p>
        </p:txBody>
      </p:sp>
      <p:sp>
        <p:nvSpPr>
          <p:cNvPr id="59396" name="Slide Number Placeholder 3">
            <a:extLst>
              <a:ext uri="{FF2B5EF4-FFF2-40B4-BE49-F238E27FC236}">
                <a16:creationId xmlns:a16="http://schemas.microsoft.com/office/drawing/2014/main" id="{8A8175C8-74A9-A7E9-1641-04C8E1D271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EC3CE75-719C-441F-80A8-8DEC98E2CDA8}" type="slidenum">
              <a:rPr lang="en-GB" altLang="en-US" smtClean="0">
                <a:solidFill>
                  <a:srgbClr val="000000"/>
                </a:solidFill>
                <a:latin typeface="Times" panose="02020603050405020304" pitchFamily="18" charset="0"/>
              </a:rPr>
              <a:pPr>
                <a:spcBef>
                  <a:spcPct val="0"/>
                </a:spcBef>
                <a:buSzTx/>
              </a:pPr>
              <a:t>15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8ABDE55-9027-D21B-BCEC-A8F0C64EBB4C}"/>
              </a:ext>
            </a:extLst>
          </p:cNvPr>
          <p:cNvSpPr>
            <a:spLocks noGrp="1" noRot="1" noChangeAspect="1" noChangeArrowheads="1" noTextEdit="1"/>
          </p:cNvSpPr>
          <p:nvPr>
            <p:ph type="sldImg"/>
          </p:nvPr>
        </p:nvSpPr>
        <p:spPr>
          <a:ln cap="flat">
            <a:headEnd type="none" w="med" len="med"/>
            <a:tailEnd type="none" w="med" len="med"/>
          </a:ln>
        </p:spPr>
      </p:sp>
      <p:sp>
        <p:nvSpPr>
          <p:cNvPr id="61443" name="Notes Placeholder 2">
            <a:extLst>
              <a:ext uri="{FF2B5EF4-FFF2-40B4-BE49-F238E27FC236}">
                <a16:creationId xmlns:a16="http://schemas.microsoft.com/office/drawing/2014/main" id="{CCF789CD-7BB3-4D5F-0BC4-7A71640C6691}"/>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pre-printed form also contains additional information – for example, an elector’s preferred voting method (e.g. by post), which is not included on the blank form. </a:t>
            </a:r>
          </a:p>
          <a:p>
            <a:pPr defTabSz="914400"/>
            <a:r>
              <a:rPr lang="en-GB" altLang="en-US">
                <a:solidFill>
                  <a:srgbClr val="000000"/>
                </a:solidFill>
                <a:latin typeface="Times" panose="02020603050405020304" pitchFamily="18" charset="0"/>
              </a:rPr>
              <a:t>Example shows covering page and first page</a:t>
            </a:r>
          </a:p>
          <a:p>
            <a:pPr defTabSz="914400"/>
            <a:endParaRPr lang="en-GB" altLang="en-US">
              <a:solidFill>
                <a:srgbClr val="000000"/>
              </a:solidFill>
              <a:latin typeface="Times" panose="02020603050405020304" pitchFamily="18" charset="0"/>
            </a:endParaRPr>
          </a:p>
        </p:txBody>
      </p:sp>
      <p:sp>
        <p:nvSpPr>
          <p:cNvPr id="61444" name="Slide Number Placeholder 3">
            <a:extLst>
              <a:ext uri="{FF2B5EF4-FFF2-40B4-BE49-F238E27FC236}">
                <a16:creationId xmlns:a16="http://schemas.microsoft.com/office/drawing/2014/main" id="{9D9C999E-3787-2B22-C660-40E580DB6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F80E878-DEF7-4558-96E1-3241625DBE78}" type="slidenum">
              <a:rPr lang="en-GB" altLang="en-US" smtClean="0">
                <a:solidFill>
                  <a:srgbClr val="000000"/>
                </a:solidFill>
                <a:latin typeface="Times" panose="02020603050405020304" pitchFamily="18" charset="0"/>
              </a:rPr>
              <a:pPr>
                <a:spcBef>
                  <a:spcPct val="0"/>
                </a:spcBef>
                <a:buSzTx/>
              </a:pPr>
              <a:t>16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CD3BC41-F65B-EB9D-6508-D4C96BA553B6}"/>
              </a:ext>
            </a:extLst>
          </p:cNvPr>
          <p:cNvSpPr>
            <a:spLocks noGrp="1" noRot="1" noChangeAspect="1" noChangeArrowheads="1" noTextEdit="1"/>
          </p:cNvSpPr>
          <p:nvPr>
            <p:ph type="sldImg"/>
          </p:nvPr>
        </p:nvSpPr>
        <p:spPr>
          <a:ln cap="flat">
            <a:headEnd type="none" w="med" len="med"/>
            <a:tailEnd type="none" w="med" len="med"/>
          </a:ln>
        </p:spPr>
      </p:sp>
      <p:sp>
        <p:nvSpPr>
          <p:cNvPr id="63491" name="Notes Placeholder 2">
            <a:extLst>
              <a:ext uri="{FF2B5EF4-FFF2-40B4-BE49-F238E27FC236}">
                <a16:creationId xmlns:a16="http://schemas.microsoft.com/office/drawing/2014/main" id="{CD253419-CB28-A1E0-995E-0388C9EC4AB0}"/>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blank form is similar to the pre-printed one – slightly different format allowing for residents’ details to be added. Pre-printed form also contains additional information – for example, an elector’s preferred voting method (e.g. by post), which is not included on the blank form. </a:t>
            </a:r>
          </a:p>
          <a:p>
            <a:pPr defTabSz="914400"/>
            <a:endParaRPr lang="en-GB" altLang="en-US">
              <a:solidFill>
                <a:srgbClr val="000000"/>
              </a:solidFill>
              <a:latin typeface="Times" panose="02020603050405020304" pitchFamily="18" charset="0"/>
            </a:endParaRPr>
          </a:p>
        </p:txBody>
      </p:sp>
      <p:sp>
        <p:nvSpPr>
          <p:cNvPr id="63492" name="Slide Number Placeholder 3">
            <a:extLst>
              <a:ext uri="{FF2B5EF4-FFF2-40B4-BE49-F238E27FC236}">
                <a16:creationId xmlns:a16="http://schemas.microsoft.com/office/drawing/2014/main" id="{F47B9D21-B286-A7CB-62BA-758EDD656E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385469F-BEDD-4B8E-AA72-BE44675E5CE1}" type="slidenum">
              <a:rPr lang="en-GB" altLang="en-US" smtClean="0">
                <a:solidFill>
                  <a:srgbClr val="000000"/>
                </a:solidFill>
                <a:latin typeface="Times" panose="02020603050405020304" pitchFamily="18" charset="0"/>
              </a:rPr>
              <a:pPr>
                <a:spcBef>
                  <a:spcPct val="0"/>
                </a:spcBef>
                <a:buSzTx/>
              </a:pPr>
              <a:t>17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93829CB-920F-6DE9-978F-D888BA0BFBEB}"/>
              </a:ext>
            </a:extLst>
          </p:cNvPr>
          <p:cNvSpPr>
            <a:spLocks noGrp="1" noRot="1" noChangeAspect="1" noChangeArrowheads="1" noTextEdit="1"/>
          </p:cNvSpPr>
          <p:nvPr>
            <p:ph type="sldImg"/>
          </p:nvPr>
        </p:nvSpPr>
        <p:spPr>
          <a:ln cap="flat">
            <a:headEnd type="none" w="med" len="med"/>
            <a:tailEnd type="none" w="med" len="med"/>
          </a:ln>
        </p:spPr>
      </p:sp>
      <p:sp>
        <p:nvSpPr>
          <p:cNvPr id="65539" name="Notes Placeholder 2">
            <a:extLst>
              <a:ext uri="{FF2B5EF4-FFF2-40B4-BE49-F238E27FC236}">
                <a16:creationId xmlns:a16="http://schemas.microsoft.com/office/drawing/2014/main" id="{9BFDA8F0-7D2E-558F-F3E9-80D8E24856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Insert details of online system for returning CFs.</a:t>
            </a:r>
          </a:p>
        </p:txBody>
      </p:sp>
      <p:sp>
        <p:nvSpPr>
          <p:cNvPr id="65540" name="Slide Number Placeholder 3">
            <a:extLst>
              <a:ext uri="{FF2B5EF4-FFF2-40B4-BE49-F238E27FC236}">
                <a16:creationId xmlns:a16="http://schemas.microsoft.com/office/drawing/2014/main" id="{C7F52E3D-AFAA-16F2-01EE-7B71DB6E17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3F236FE-0E3F-439F-A96C-7777871BD33D}" type="slidenum">
              <a:rPr lang="en-GB" altLang="en-US" smtClean="0">
                <a:solidFill>
                  <a:srgbClr val="000000"/>
                </a:solidFill>
                <a:latin typeface="Times" panose="02020603050405020304" pitchFamily="18" charset="0"/>
              </a:rPr>
              <a:pPr>
                <a:spcBef>
                  <a:spcPct val="0"/>
                </a:spcBef>
                <a:buSzTx/>
              </a:pPr>
              <a:t>18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F15DDA9-22BB-E6FC-1663-96C55C590F6D}"/>
              </a:ext>
            </a:extLst>
          </p:cNvPr>
          <p:cNvSpPr>
            <a:spLocks noGrp="1" noRot="1" noChangeAspect="1" noChangeArrowheads="1" noTextEdit="1"/>
          </p:cNvSpPr>
          <p:nvPr>
            <p:ph type="sldImg"/>
          </p:nvPr>
        </p:nvSpPr>
        <p:spPr>
          <a:ln cap="flat">
            <a:headEnd type="none" w="med" len="med"/>
            <a:tailEnd type="none" w="med" len="med"/>
          </a:ln>
        </p:spPr>
      </p:sp>
      <p:sp>
        <p:nvSpPr>
          <p:cNvPr id="67587" name="Notes Placeholder 2">
            <a:extLst>
              <a:ext uri="{FF2B5EF4-FFF2-40B4-BE49-F238E27FC236}">
                <a16:creationId xmlns:a16="http://schemas.microsoft.com/office/drawing/2014/main" id="{687C41CF-CBDB-F4EA-AA42-3C8B279838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Consider a practical demonstration to ensure canvassers are confident in operating any electronic equipment you have provided.</a:t>
            </a:r>
          </a:p>
        </p:txBody>
      </p:sp>
      <p:sp>
        <p:nvSpPr>
          <p:cNvPr id="67588" name="Slide Number Placeholder 3">
            <a:extLst>
              <a:ext uri="{FF2B5EF4-FFF2-40B4-BE49-F238E27FC236}">
                <a16:creationId xmlns:a16="http://schemas.microsoft.com/office/drawing/2014/main" id="{BD971D66-7E62-20A5-BC49-21214511FE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63F13D6-C5D9-41AF-9AA6-4C96E7E6BE5A}" type="slidenum">
              <a:rPr lang="en-GB" altLang="en-US" smtClean="0">
                <a:solidFill>
                  <a:srgbClr val="000000"/>
                </a:solidFill>
                <a:latin typeface="Times" panose="02020603050405020304" pitchFamily="18" charset="0"/>
              </a:rPr>
              <a:pPr>
                <a:spcBef>
                  <a:spcPct val="0"/>
                </a:spcBef>
                <a:buSzTx/>
              </a:pPr>
              <a:t>19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483A320-03CE-C0FD-0172-33B4574A73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CF369F2-7D79-4B7C-8D84-8347C160B786}" type="slidenum">
              <a:rPr lang="en-GB" altLang="en-US" smtClean="0">
                <a:solidFill>
                  <a:srgbClr val="000000"/>
                </a:solidFill>
                <a:latin typeface="Times" panose="02020603050405020304" pitchFamily="18" charset="0"/>
              </a:rPr>
              <a:pPr>
                <a:spcBef>
                  <a:spcPct val="0"/>
                </a:spcBef>
                <a:buSzTx/>
              </a:pPr>
              <a:t>2</a:t>
            </a:fld>
            <a:endParaRPr lang="en-GB" altLang="en-US">
              <a:solidFill>
                <a:srgbClr val="000000"/>
              </a:solidFill>
              <a:latin typeface="Times" panose="02020603050405020304" pitchFamily="18" charset="0"/>
            </a:endParaRPr>
          </a:p>
        </p:txBody>
      </p:sp>
      <p:sp>
        <p:nvSpPr>
          <p:cNvPr id="32771" name="Rectangle 2">
            <a:extLst>
              <a:ext uri="{FF2B5EF4-FFF2-40B4-BE49-F238E27FC236}">
                <a16:creationId xmlns:a16="http://schemas.microsoft.com/office/drawing/2014/main" id="{5B518364-9D5A-BBF3-83CF-44441215900A}"/>
              </a:ext>
            </a:extLst>
          </p:cNvPr>
          <p:cNvSpPr>
            <a:spLocks noGrp="1" noRot="1" noChangeAspect="1" noChangeArrowheads="1" noTextEdit="1"/>
          </p:cNvSpPr>
          <p:nvPr>
            <p:ph type="sldImg"/>
          </p:nvPr>
        </p:nvSpPr>
        <p:spPr>
          <a:ln cap="flat">
            <a:headEnd type="none" w="med" len="med"/>
            <a:tailEnd type="none" w="med" len="med"/>
          </a:ln>
        </p:spPr>
      </p:sp>
      <p:sp>
        <p:nvSpPr>
          <p:cNvPr id="32772" name="Rectangle 3">
            <a:extLst>
              <a:ext uri="{FF2B5EF4-FFF2-40B4-BE49-F238E27FC236}">
                <a16:creationId xmlns:a16="http://schemas.microsoft.com/office/drawing/2014/main" id="{ECCAA189-21D3-A475-2955-08187A0086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Introduce yourself and colleagues taking part in the briefing  </a:t>
            </a:r>
          </a:p>
          <a:p>
            <a:pPr defTabSz="914400">
              <a:buFontTx/>
              <a:buChar char="•"/>
            </a:pPr>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Thank canvassers for attending the session</a:t>
            </a:r>
          </a:p>
          <a:p>
            <a:pPr defTabSz="914400">
              <a:buFontTx/>
              <a:buChar char="•"/>
            </a:pPr>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Ask all present to switch off mobile phones before the start of the presentation</a:t>
            </a:r>
          </a:p>
          <a:p>
            <a:pPr defTabSz="914400"/>
            <a:endParaRPr lang="en-GB" altLang="en-US">
              <a:solidFill>
                <a:srgbClr val="000000"/>
              </a:solidFill>
              <a:latin typeface="Arial" panose="020B0604020202020204" pitchFamily="34" charset="0"/>
              <a:ea typeface="ＭＳ Ｐゴシック" panose="020B0600070205080204" pitchFamily="34" charset="-128"/>
            </a:endParaRPr>
          </a:p>
          <a:p>
            <a:pPr defTabSz="914400"/>
            <a:r>
              <a:rPr lang="en-GB" altLang="en-US">
                <a:solidFill>
                  <a:srgbClr val="000000"/>
                </a:solidFill>
                <a:latin typeface="Arial" panose="020B0604020202020204" pitchFamily="34" charset="0"/>
                <a:ea typeface="ＭＳ Ｐゴシック" panose="020B0600070205080204" pitchFamily="34" charset="-128"/>
              </a:rPr>
              <a:t>Detail fire evacuation procedures and tell those present where toilet facilities 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40910A2-80A5-A903-932D-99144236A630}"/>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E909B7D7-6417-9838-3F26-3A2D1C7436E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Penalty for a non-response to a canvass communication is a £1,000 fine. For a full set of key messages and FAQs, direct canvassers to the </a:t>
            </a:r>
            <a:r>
              <a:rPr lang="en-GB" altLang="en-US" i="1">
                <a:solidFill>
                  <a:srgbClr val="000000"/>
                </a:solidFill>
                <a:latin typeface="Times" panose="02020603050405020304" pitchFamily="18" charset="0"/>
              </a:rPr>
              <a:t>Doorstep script for canvasser visits</a:t>
            </a:r>
            <a:r>
              <a:rPr lang="en-GB" altLang="en-US">
                <a:solidFill>
                  <a:srgbClr val="000000"/>
                </a:solidFill>
                <a:latin typeface="Times" panose="02020603050405020304" pitchFamily="18" charset="0"/>
              </a:rPr>
              <a:t>.</a:t>
            </a: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
        <p:nvSpPr>
          <p:cNvPr id="69636" name="Slide Number Placeholder 3">
            <a:extLst>
              <a:ext uri="{FF2B5EF4-FFF2-40B4-BE49-F238E27FC236}">
                <a16:creationId xmlns:a16="http://schemas.microsoft.com/office/drawing/2014/main" id="{24C5DEFC-EB25-36BF-6416-E63C56D823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8AFAAC8-7590-437F-ABD6-471D5310099C}" type="slidenum">
              <a:rPr lang="en-GB" altLang="en-US" smtClean="0">
                <a:solidFill>
                  <a:srgbClr val="000000"/>
                </a:solidFill>
                <a:latin typeface="Times" panose="02020603050405020304" pitchFamily="18" charset="0"/>
              </a:rPr>
              <a:pPr>
                <a:spcBef>
                  <a:spcPct val="0"/>
                </a:spcBef>
                <a:buSzTx/>
              </a:pPr>
              <a:t>20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D107887-BE84-7572-FB52-860AA08935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18F4F5F-DC1B-4252-ABF9-D610A5809131}" type="slidenum">
              <a:rPr lang="en-GB" altLang="en-US" smtClean="0">
                <a:solidFill>
                  <a:srgbClr val="000000"/>
                </a:solidFill>
                <a:latin typeface="Times" panose="02020603050405020304" pitchFamily="18" charset="0"/>
              </a:rPr>
              <a:pPr>
                <a:spcBef>
                  <a:spcPct val="0"/>
                </a:spcBef>
                <a:buSzTx/>
              </a:pPr>
              <a:t>21</a:t>
            </a:fld>
            <a:endParaRPr lang="en-GB" altLang="en-US">
              <a:solidFill>
                <a:srgbClr val="000000"/>
              </a:solidFill>
              <a:latin typeface="Times" panose="02020603050405020304" pitchFamily="18" charset="0"/>
            </a:endParaRPr>
          </a:p>
        </p:txBody>
      </p:sp>
      <p:sp>
        <p:nvSpPr>
          <p:cNvPr id="71683" name="Rectangle 2">
            <a:extLst>
              <a:ext uri="{FF2B5EF4-FFF2-40B4-BE49-F238E27FC236}">
                <a16:creationId xmlns:a16="http://schemas.microsoft.com/office/drawing/2014/main" id="{213EA3CA-EA7A-84A5-275C-FCAEC89769A2}"/>
              </a:ext>
            </a:extLst>
          </p:cNvPr>
          <p:cNvSpPr>
            <a:spLocks noGrp="1" noRot="1" noChangeAspect="1" noChangeArrowheads="1" noTextEdit="1"/>
          </p:cNvSpPr>
          <p:nvPr>
            <p:ph type="sldImg"/>
          </p:nvPr>
        </p:nvSpPr>
        <p:spPr>
          <a:ln cap="flat">
            <a:headEnd type="none" w="med" len="med"/>
            <a:tailEnd type="none" w="med" len="med"/>
          </a:ln>
        </p:spPr>
      </p:sp>
      <p:sp>
        <p:nvSpPr>
          <p:cNvPr id="71684" name="Rectangle 3">
            <a:extLst>
              <a:ext uri="{FF2B5EF4-FFF2-40B4-BE49-F238E27FC236}">
                <a16:creationId xmlns:a16="http://schemas.microsoft.com/office/drawing/2014/main" id="{EE3B4D75-98AC-919A-E4BB-7594BC8D26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Go through an example of a pre-printed and blank Canvass Form in detail, ensuring that all staff have a copy of the form to refer to as you go through each section.</a:t>
            </a:r>
          </a:p>
          <a:p>
            <a:pPr defTabSz="914400">
              <a:buFontTx/>
              <a:buChar char="•"/>
            </a:pPr>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A529B5F-BDA5-271B-FEAE-8F744D728D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49C8075-74E6-49C5-A37F-59687DF53349}" type="slidenum">
              <a:rPr lang="en-GB" altLang="en-US" smtClean="0">
                <a:solidFill>
                  <a:srgbClr val="000000"/>
                </a:solidFill>
                <a:latin typeface="Times" panose="02020603050405020304" pitchFamily="18" charset="0"/>
              </a:rPr>
              <a:pPr>
                <a:spcBef>
                  <a:spcPct val="0"/>
                </a:spcBef>
                <a:buSzTx/>
              </a:pPr>
              <a:t>22</a:t>
            </a:fld>
            <a:endParaRPr lang="en-GB" altLang="en-US">
              <a:solidFill>
                <a:srgbClr val="000000"/>
              </a:solidFill>
              <a:latin typeface="Times" panose="02020603050405020304" pitchFamily="18" charset="0"/>
            </a:endParaRPr>
          </a:p>
        </p:txBody>
      </p:sp>
      <p:sp>
        <p:nvSpPr>
          <p:cNvPr id="73731" name="Rectangle 2">
            <a:extLst>
              <a:ext uri="{FF2B5EF4-FFF2-40B4-BE49-F238E27FC236}">
                <a16:creationId xmlns:a16="http://schemas.microsoft.com/office/drawing/2014/main" id="{710F35CD-A9F8-D13F-D41E-AA46D3CE95BF}"/>
              </a:ext>
            </a:extLst>
          </p:cNvPr>
          <p:cNvSpPr>
            <a:spLocks noGrp="1" noRot="1" noChangeAspect="1" noChangeArrowheads="1" noTextEdit="1"/>
          </p:cNvSpPr>
          <p:nvPr>
            <p:ph type="sldImg"/>
          </p:nvPr>
        </p:nvSpPr>
        <p:spPr>
          <a:ln cap="flat">
            <a:headEnd type="none" w="med" len="med"/>
            <a:tailEnd type="none" w="med" len="med"/>
          </a:ln>
        </p:spPr>
      </p:sp>
      <p:sp>
        <p:nvSpPr>
          <p:cNvPr id="73732" name="Rectangle 3">
            <a:extLst>
              <a:ext uri="{FF2B5EF4-FFF2-40B4-BE49-F238E27FC236}">
                <a16:creationId xmlns:a16="http://schemas.microsoft.com/office/drawing/2014/main" id="{62175902-7619-2989-6DDD-742A53A746BD}"/>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sz="1000" b="1" dirty="0">
                <a:solidFill>
                  <a:srgbClr val="000000"/>
                </a:solidFill>
                <a:latin typeface="Arial" panose="020B0604020202020204" pitchFamily="34" charset="0"/>
              </a:rPr>
              <a:t>Names: </a:t>
            </a:r>
            <a:r>
              <a:rPr lang="en-GB" altLang="en-US" sz="1000" dirty="0">
                <a:solidFill>
                  <a:srgbClr val="000000"/>
                </a:solidFill>
                <a:latin typeface="Arial" panose="020B0604020202020204" pitchFamily="34" charset="0"/>
              </a:rPr>
              <a:t>canvassers to check the details printed on the form with the householder, clearly cross out any people no longer at the address, amend any names as necessary and add any new residents.  Write clearly in capital letters and get full names, not initials.  Canvassers to check that the new people they are adding are old enough to register.</a:t>
            </a:r>
          </a:p>
          <a:p>
            <a:pPr defTabSz="914400">
              <a:lnSpc>
                <a:spcPct val="80000"/>
              </a:lnSpc>
            </a:pPr>
            <a:endParaRPr lang="en-GB" altLang="en-US" sz="200" b="1" dirty="0">
              <a:solidFill>
                <a:srgbClr val="000000"/>
              </a:solidFill>
              <a:latin typeface="Arial" panose="020B0604020202020204" pitchFamily="34" charset="0"/>
            </a:endParaRPr>
          </a:p>
          <a:p>
            <a:pPr defTabSz="914400">
              <a:lnSpc>
                <a:spcPct val="80000"/>
              </a:lnSpc>
            </a:pPr>
            <a:r>
              <a:rPr lang="en-GB" altLang="en-US" sz="1000" b="1" dirty="0">
                <a:solidFill>
                  <a:srgbClr val="000000"/>
                </a:solidFill>
                <a:latin typeface="Arial" panose="020B0604020202020204" pitchFamily="34" charset="0"/>
              </a:rPr>
              <a:t>Nationality:</a:t>
            </a:r>
            <a:r>
              <a:rPr lang="en-GB" altLang="en-US" sz="1000" dirty="0">
                <a:solidFill>
                  <a:srgbClr val="000000"/>
                </a:solidFill>
                <a:latin typeface="Arial" panose="020B0604020202020204" pitchFamily="34" charset="0"/>
              </a:rPr>
              <a:t> even if you think you know their nationality, you must ask. Phrase the question carefully (for example, “what is your nationality?”) - don’t ask “where do you come from?” as the person may answer “The Philippines” but also have British Citizenship. </a:t>
            </a:r>
          </a:p>
          <a:p>
            <a:pPr defTabSz="914400">
              <a:lnSpc>
                <a:spcPct val="80000"/>
              </a:lnSpc>
            </a:pPr>
            <a:endParaRPr lang="en-GB" altLang="en-US" sz="1000" dirty="0">
              <a:solidFill>
                <a:srgbClr val="000000"/>
              </a:solidFill>
              <a:latin typeface="Arial" panose="020B0604020202020204" pitchFamily="34" charset="0"/>
            </a:endParaRPr>
          </a:p>
          <a:p>
            <a:pPr defTabSz="914400">
              <a:lnSpc>
                <a:spcPct val="80000"/>
              </a:lnSpc>
            </a:pPr>
            <a:r>
              <a:rPr lang="en-GB" altLang="en-US" sz="1000" dirty="0">
                <a:solidFill>
                  <a:srgbClr val="000000"/>
                </a:solidFill>
                <a:latin typeface="Arial" panose="020B0604020202020204" pitchFamily="34" charset="0"/>
              </a:rPr>
              <a:t>British, Irish, European, Commonwealth and qualifying foreign citizens resident have the right to register. Qualifying foreign citizens are those who do not require permission to enter or remain in or have any type of permission to enter or remain (whether temporary or permanent). </a:t>
            </a:r>
          </a:p>
          <a:p>
            <a:pPr defTabSz="914400">
              <a:lnSpc>
                <a:spcPct val="80000"/>
              </a:lnSpc>
            </a:pPr>
            <a:endParaRPr lang="en-GB" altLang="en-US" sz="1000" dirty="0">
              <a:solidFill>
                <a:srgbClr val="000000"/>
              </a:solidFill>
              <a:latin typeface="Arial" panose="020B0604020202020204" pitchFamily="34" charset="0"/>
            </a:endParaRPr>
          </a:p>
          <a:p>
            <a:pPr defTabSz="914400">
              <a:lnSpc>
                <a:spcPct val="80000"/>
              </a:lnSpc>
            </a:pPr>
            <a:r>
              <a:rPr lang="en-GB" altLang="en-US" sz="1000" dirty="0">
                <a:solidFill>
                  <a:srgbClr val="000000"/>
                </a:solidFill>
                <a:latin typeface="Arial" panose="020B0604020202020204" pitchFamily="34" charset="0"/>
              </a:rPr>
              <a:t>A list of eligible nationalities will be provided to you and you should keep this to hand at all times. If you are in any doubt, add the person’s name to the form, along with their nationality and we will confirm whether they are entitled to register.</a:t>
            </a:r>
          </a:p>
          <a:p>
            <a:pPr defTabSz="914400">
              <a:lnSpc>
                <a:spcPct val="80000"/>
              </a:lnSpc>
            </a:pPr>
            <a:endParaRPr lang="en-GB" altLang="en-US" sz="1000"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9A162B0-E3B6-337D-12F1-A54D09B54773}"/>
              </a:ext>
            </a:extLst>
          </p:cNvPr>
          <p:cNvSpPr>
            <a:spLocks noGrp="1" noRot="1" noChangeAspect="1" noChangeArrowheads="1" noTextEdit="1"/>
          </p:cNvSpPr>
          <p:nvPr>
            <p:ph type="sldImg"/>
          </p:nvPr>
        </p:nvSpPr>
        <p:spPr>
          <a:ln cap="flat">
            <a:headEnd type="none" w="med" len="med"/>
            <a:tailEnd type="none" w="med" len="med"/>
          </a:ln>
        </p:spPr>
      </p:sp>
      <p:sp>
        <p:nvSpPr>
          <p:cNvPr id="75779" name="Notes Placeholder 2">
            <a:extLst>
              <a:ext uri="{FF2B5EF4-FFF2-40B4-BE49-F238E27FC236}">
                <a16:creationId xmlns:a16="http://schemas.microsoft.com/office/drawing/2014/main" id="{771F5455-BADB-AD24-9234-0BD59E53FA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lnSpc>
                <a:spcPct val="80000"/>
              </a:lnSpc>
            </a:pPr>
            <a:r>
              <a:rPr lang="en-GB" altLang="en-US" b="1">
                <a:solidFill>
                  <a:srgbClr val="000000"/>
                </a:solidFill>
                <a:latin typeface="Arial" panose="020B0604020202020204" pitchFamily="34" charset="0"/>
              </a:rPr>
              <a:t>Open register:</a:t>
            </a:r>
            <a:r>
              <a:rPr lang="en-GB" altLang="en-US">
                <a:solidFill>
                  <a:srgbClr val="000000"/>
                </a:solidFill>
                <a:latin typeface="Arial" panose="020B0604020202020204" pitchFamily="34" charset="0"/>
              </a:rPr>
              <a:t>  There are two registers: an electoral register and an open register. The open register </a:t>
            </a:r>
            <a:r>
              <a:rPr lang="en-GB" altLang="en-US">
                <a:solidFill>
                  <a:srgbClr val="000000"/>
                </a:solidFill>
                <a:latin typeface="Times" panose="02020603050405020304" pitchFamily="18" charset="0"/>
              </a:rPr>
              <a:t>is an extract of the electoral register, but is not used for elections. It can be bought by any person, company or organisation. For example, it is used by businesses and charities to confirm name and address details.</a:t>
            </a:r>
            <a:r>
              <a:rPr lang="en-GB" altLang="en-US">
                <a:solidFill>
                  <a:srgbClr val="000000"/>
                </a:solidFill>
                <a:latin typeface="Arial" panose="020B0604020202020204" pitchFamily="34" charset="0"/>
              </a:rPr>
              <a:t> If a person has opted out of the open register, that information will be pre-printed next to their other details on the CF.</a:t>
            </a:r>
          </a:p>
          <a:p>
            <a:pPr defTabSz="914400">
              <a:lnSpc>
                <a:spcPct val="80000"/>
              </a:lnSpc>
            </a:pPr>
            <a:endParaRPr lang="en-GB" altLang="en-US" sz="500" b="1">
              <a:solidFill>
                <a:srgbClr val="000000"/>
              </a:solidFill>
              <a:latin typeface="Arial" panose="020B0604020202020204" pitchFamily="34" charset="0"/>
            </a:endParaRPr>
          </a:p>
          <a:p>
            <a:pPr defTabSz="914400">
              <a:lnSpc>
                <a:spcPct val="80000"/>
              </a:lnSpc>
            </a:pPr>
            <a:r>
              <a:rPr lang="en-US" altLang="en-US">
                <a:solidFill>
                  <a:srgbClr val="000000"/>
                </a:solidFill>
              </a:rPr>
              <a:t>A person aged 14 or 15 years old will not be included in the open register.</a:t>
            </a:r>
            <a:endParaRPr lang="en-GB" altLang="en-US" sz="500" b="1">
              <a:solidFill>
                <a:srgbClr val="000000"/>
              </a:solidFill>
              <a:latin typeface="Arial" panose="020B0604020202020204" pitchFamily="34" charset="0"/>
            </a:endParaRPr>
          </a:p>
          <a:p>
            <a:pPr defTabSz="914400">
              <a:lnSpc>
                <a:spcPct val="80000"/>
              </a:lnSpc>
            </a:pPr>
            <a:endParaRPr lang="en-GB" altLang="en-US" sz="500" b="1">
              <a:solidFill>
                <a:srgbClr val="000000"/>
              </a:solidFill>
              <a:latin typeface="Arial" panose="020B0604020202020204" pitchFamily="34" charset="0"/>
            </a:endParaRPr>
          </a:p>
          <a:p>
            <a:pPr defTabSz="914400">
              <a:lnSpc>
                <a:spcPct val="80000"/>
              </a:lnSpc>
            </a:pPr>
            <a:r>
              <a:rPr lang="en-GB" altLang="en-US" b="1">
                <a:solidFill>
                  <a:srgbClr val="000000"/>
                </a:solidFill>
                <a:latin typeface="Arial" panose="020B0604020202020204" pitchFamily="34" charset="0"/>
              </a:rPr>
              <a:t>Postal /proxy voting:</a:t>
            </a:r>
            <a:r>
              <a:rPr lang="en-GB" altLang="en-US">
                <a:solidFill>
                  <a:srgbClr val="000000"/>
                </a:solidFill>
                <a:latin typeface="Arial" panose="020B0604020202020204" pitchFamily="34" charset="0"/>
              </a:rPr>
              <a:t> Anyone who would prefer to vote by post or by proxy may request an application form by putting a tick in the relevant box on the form.  If an elector already has a postal or proxy vote there will be a tick pre-printed on the form.  If they have a postal or proxy vote but no longer want it you should cross out the pre printed details.  We will follow up with the elector so they can formally make a cancellation request.</a:t>
            </a:r>
          </a:p>
          <a:p>
            <a:pPr defTabSz="914400">
              <a:lnSpc>
                <a:spcPct val="80000"/>
              </a:lnSpc>
            </a:pPr>
            <a:endParaRPr lang="en-GB" altLang="en-US">
              <a:solidFill>
                <a:srgbClr val="000000"/>
              </a:solidFill>
              <a:latin typeface="Arial" panose="020B0604020202020204" pitchFamily="34" charset="0"/>
            </a:endParaRPr>
          </a:p>
          <a:p>
            <a:pPr defTabSz="914400"/>
            <a:endParaRPr lang="en-GB" altLang="en-US">
              <a:solidFill>
                <a:srgbClr val="000000"/>
              </a:solidFill>
              <a:latin typeface="Times" panose="02020603050405020304" pitchFamily="18" charset="0"/>
            </a:endParaRPr>
          </a:p>
        </p:txBody>
      </p:sp>
      <p:sp>
        <p:nvSpPr>
          <p:cNvPr id="75780" name="Slide Number Placeholder 3">
            <a:extLst>
              <a:ext uri="{FF2B5EF4-FFF2-40B4-BE49-F238E27FC236}">
                <a16:creationId xmlns:a16="http://schemas.microsoft.com/office/drawing/2014/main" id="{C9443942-E06D-06B8-578D-DAE9CFE958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F59E8E0-362C-4076-897E-598A5FEE2B79}" type="slidenum">
              <a:rPr lang="en-GB" altLang="en-US" smtClean="0">
                <a:solidFill>
                  <a:srgbClr val="000000"/>
                </a:solidFill>
                <a:latin typeface="Times" panose="02020603050405020304" pitchFamily="18" charset="0"/>
              </a:rPr>
              <a:pPr>
                <a:spcBef>
                  <a:spcPct val="0"/>
                </a:spcBef>
                <a:buSzTx/>
              </a:pPr>
              <a:t>23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F3EF8A1-CDA2-81A6-1699-3E7F56F757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E676347-D724-4B81-9A30-61C0B26055F6}" type="slidenum">
              <a:rPr lang="en-GB" altLang="en-US" smtClean="0">
                <a:solidFill>
                  <a:srgbClr val="000000"/>
                </a:solidFill>
                <a:latin typeface="Times" panose="02020603050405020304" pitchFamily="18" charset="0"/>
              </a:rPr>
              <a:pPr>
                <a:spcBef>
                  <a:spcPct val="0"/>
                </a:spcBef>
                <a:buSzTx/>
              </a:pPr>
              <a:t>24</a:t>
            </a:fld>
            <a:endParaRPr lang="en-GB" altLang="en-US">
              <a:solidFill>
                <a:srgbClr val="000000"/>
              </a:solidFill>
              <a:latin typeface="Times" panose="02020603050405020304" pitchFamily="18" charset="0"/>
            </a:endParaRPr>
          </a:p>
        </p:txBody>
      </p:sp>
      <p:sp>
        <p:nvSpPr>
          <p:cNvPr id="77827" name="Rectangle 2">
            <a:extLst>
              <a:ext uri="{FF2B5EF4-FFF2-40B4-BE49-F238E27FC236}">
                <a16:creationId xmlns:a16="http://schemas.microsoft.com/office/drawing/2014/main" id="{168BC2A6-67A0-18BC-62A1-E60DA36E760C}"/>
              </a:ext>
            </a:extLst>
          </p:cNvPr>
          <p:cNvSpPr>
            <a:spLocks noGrp="1" noRot="1" noChangeAspect="1" noChangeArrowheads="1" noTextEdit="1"/>
          </p:cNvSpPr>
          <p:nvPr>
            <p:ph type="sldImg"/>
          </p:nvPr>
        </p:nvSpPr>
        <p:spPr>
          <a:ln cap="flat">
            <a:headEnd type="none" w="med" len="med"/>
            <a:tailEnd type="none" w="med" len="med"/>
          </a:ln>
        </p:spPr>
      </p:sp>
      <p:sp>
        <p:nvSpPr>
          <p:cNvPr id="77828" name="Rectangle 3">
            <a:extLst>
              <a:ext uri="{FF2B5EF4-FFF2-40B4-BE49-F238E27FC236}">
                <a16:creationId xmlns:a16="http://schemas.microsoft.com/office/drawing/2014/main" id="{12749164-5FB4-4F8C-0752-37D1836538C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sz="1000" dirty="0">
                <a:solidFill>
                  <a:srgbClr val="000000"/>
                </a:solidFill>
                <a:latin typeface="Arial" panose="020B0604020202020204" pitchFamily="34" charset="0"/>
              </a:rPr>
              <a:t>Young people aged 14/15 must be included on the form with their dates of birth. </a:t>
            </a:r>
            <a:r>
              <a:rPr lang="en-GB" altLang="en-US" sz="1000" dirty="0">
                <a:solidFill>
                  <a:srgbClr val="000000"/>
                </a:solidFill>
                <a:latin typeface="Times" panose="02020603050405020304" pitchFamily="18" charset="0"/>
              </a:rPr>
              <a:t>As they cannot yet vote, they may be accidentally omitted by householders. </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They are entitled to vote as soon as they turn 16 at local government and Senedd elections - and when they turn 18 at UK Parliamentary elections. </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Make sure you ask each householder if there are 14-17 year olds living in the household.  Even if you think they look too old or too young to have a young person living in the house, they may be living with a grandparent or older brother / sister - don’t assume anything.</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14/15 y</a:t>
            </a:r>
            <a:r>
              <a:rPr lang="en-US" altLang="en-US" dirty="0">
                <a:solidFill>
                  <a:srgbClr val="000000"/>
                </a:solidFill>
              </a:rPr>
              <a:t>ear olds will be included on the electoral register, but only Electoral Registration Officers and their staff can usually see the details provided.  14/15 year olds will not be included in any register that is published.  About six weeks before an election certain people need details of everyone who can vote in that election. If a person will be 16 on the date of Senedd election or local government election, their name and address will be given to people who run the elections, and to candidates who want to provide information to voters.</a:t>
            </a:r>
            <a:endParaRPr lang="en-GB" altLang="en-US" sz="1000"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FA0E16B-3BA9-A310-501D-122A17EB75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8596863-873D-4A83-88FB-9CC76FDB54CE}" type="slidenum">
              <a:rPr lang="en-GB" altLang="en-US" smtClean="0">
                <a:solidFill>
                  <a:srgbClr val="000000"/>
                </a:solidFill>
                <a:latin typeface="Times" panose="02020603050405020304" pitchFamily="18" charset="0"/>
              </a:rPr>
              <a:pPr>
                <a:spcBef>
                  <a:spcPct val="0"/>
                </a:spcBef>
                <a:buSzTx/>
              </a:pPr>
              <a:t>25</a:t>
            </a:fld>
            <a:endParaRPr lang="en-GB" altLang="en-US">
              <a:solidFill>
                <a:srgbClr val="000000"/>
              </a:solidFill>
              <a:latin typeface="Times" panose="02020603050405020304" pitchFamily="18" charset="0"/>
            </a:endParaRPr>
          </a:p>
        </p:txBody>
      </p:sp>
      <p:sp>
        <p:nvSpPr>
          <p:cNvPr id="79875" name="Rectangle 2">
            <a:extLst>
              <a:ext uri="{FF2B5EF4-FFF2-40B4-BE49-F238E27FC236}">
                <a16:creationId xmlns:a16="http://schemas.microsoft.com/office/drawing/2014/main" id="{5ABB73BF-C0F6-A5A4-7664-25E4EDDC2A58}"/>
              </a:ext>
            </a:extLst>
          </p:cNvPr>
          <p:cNvSpPr>
            <a:spLocks noGrp="1" noRot="1" noChangeAspect="1" noChangeArrowheads="1" noTextEdit="1"/>
          </p:cNvSpPr>
          <p:nvPr>
            <p:ph type="sldImg"/>
          </p:nvPr>
        </p:nvSpPr>
        <p:spPr>
          <a:ln cap="flat">
            <a:headEnd type="none" w="med" len="med"/>
            <a:tailEnd type="none" w="med" len="med"/>
          </a:ln>
        </p:spPr>
      </p:sp>
      <p:sp>
        <p:nvSpPr>
          <p:cNvPr id="79876" name="Rectangle 3">
            <a:extLst>
              <a:ext uri="{FF2B5EF4-FFF2-40B4-BE49-F238E27FC236}">
                <a16:creationId xmlns:a16="http://schemas.microsoft.com/office/drawing/2014/main" id="{90D7E137-741E-9988-9BF2-D78DE4DF0D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If a property is clearly empty/no longer exists, canvassers should note this on the form, sign it and feed this information back to the registration office.  Registration staff will then take steps to verify the status of these properties by using other records.</a:t>
            </a: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EF7C713-2E41-FE4D-E25B-625FAB9398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0A058A1-1E60-47A8-998E-6CB3126DA238}" type="slidenum">
              <a:rPr lang="en-GB" altLang="en-US" smtClean="0">
                <a:solidFill>
                  <a:srgbClr val="000000"/>
                </a:solidFill>
                <a:latin typeface="Times" panose="02020603050405020304" pitchFamily="18" charset="0"/>
              </a:rPr>
              <a:pPr>
                <a:spcBef>
                  <a:spcPct val="0"/>
                </a:spcBef>
                <a:buSzTx/>
              </a:pPr>
              <a:t>26</a:t>
            </a:fld>
            <a:endParaRPr lang="en-GB" altLang="en-US">
              <a:solidFill>
                <a:srgbClr val="000000"/>
              </a:solidFill>
              <a:latin typeface="Times" panose="02020603050405020304" pitchFamily="18" charset="0"/>
            </a:endParaRPr>
          </a:p>
        </p:txBody>
      </p:sp>
      <p:sp>
        <p:nvSpPr>
          <p:cNvPr id="81923" name="Rectangle 2">
            <a:extLst>
              <a:ext uri="{FF2B5EF4-FFF2-40B4-BE49-F238E27FC236}">
                <a16:creationId xmlns:a16="http://schemas.microsoft.com/office/drawing/2014/main" id="{2F5CC2FB-E9BB-27B0-B34C-BCDB2D81C230}"/>
              </a:ext>
            </a:extLst>
          </p:cNvPr>
          <p:cNvSpPr>
            <a:spLocks noGrp="1" noRot="1" noChangeAspect="1" noChangeArrowheads="1" noTextEdit="1"/>
          </p:cNvSpPr>
          <p:nvPr>
            <p:ph type="sldImg"/>
          </p:nvPr>
        </p:nvSpPr>
        <p:spPr>
          <a:ln cap="flat">
            <a:headEnd type="none" w="med" len="med"/>
            <a:tailEnd type="none" w="med" len="med"/>
          </a:ln>
        </p:spPr>
      </p:sp>
      <p:sp>
        <p:nvSpPr>
          <p:cNvPr id="81924" name="Rectangle 3">
            <a:extLst>
              <a:ext uri="{FF2B5EF4-FFF2-40B4-BE49-F238E27FC236}">
                <a16:creationId xmlns:a16="http://schemas.microsoft.com/office/drawing/2014/main" id="{99903259-4812-A139-CF28-3F0CE7A6A4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Ask the householder to sign the form to say that all the information provided is true. </a:t>
            </a:r>
            <a:endParaRPr lang="en-GB" altLang="en-US" b="1" u="sng">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It is very important that the form is signed in this section by the person supplying the information, or we will have to send it back to them for signature.  Canvassers are not able to sign the form on behalf of the occupier. You should not take information from anyone other than from a member of the household or a person responsible for the property (e.g. landlord).</a:t>
            </a: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D63AF94-6CBA-3A18-795A-A211748DA7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A57957E-9270-4BE3-9450-718B7E3905FF}" type="slidenum">
              <a:rPr lang="en-GB" altLang="en-US" smtClean="0">
                <a:solidFill>
                  <a:srgbClr val="000000"/>
                </a:solidFill>
                <a:latin typeface="Times" panose="02020603050405020304" pitchFamily="18" charset="0"/>
              </a:rPr>
              <a:pPr>
                <a:spcBef>
                  <a:spcPct val="0"/>
                </a:spcBef>
                <a:buSzTx/>
              </a:pPr>
              <a:t>27</a:t>
            </a:fld>
            <a:endParaRPr lang="en-GB" altLang="en-US">
              <a:solidFill>
                <a:srgbClr val="000000"/>
              </a:solidFill>
              <a:latin typeface="Times" panose="02020603050405020304" pitchFamily="18" charset="0"/>
            </a:endParaRPr>
          </a:p>
        </p:txBody>
      </p:sp>
      <p:sp>
        <p:nvSpPr>
          <p:cNvPr id="83971" name="Rectangle 2">
            <a:extLst>
              <a:ext uri="{FF2B5EF4-FFF2-40B4-BE49-F238E27FC236}">
                <a16:creationId xmlns:a16="http://schemas.microsoft.com/office/drawing/2014/main" id="{0C6D24A9-26D2-4991-DA76-8194EFC280C4}"/>
              </a:ext>
            </a:extLst>
          </p:cNvPr>
          <p:cNvSpPr>
            <a:spLocks noGrp="1" noRot="1" noChangeAspect="1" noChangeArrowheads="1" noTextEdit="1"/>
          </p:cNvSpPr>
          <p:nvPr>
            <p:ph type="sldImg"/>
          </p:nvPr>
        </p:nvSpPr>
        <p:spPr>
          <a:ln cap="flat">
            <a:headEnd type="none" w="med" len="med"/>
            <a:tailEnd type="none" w="med" len="med"/>
          </a:ln>
        </p:spPr>
      </p:sp>
      <p:sp>
        <p:nvSpPr>
          <p:cNvPr id="83972" name="Rectangle 3">
            <a:extLst>
              <a:ext uri="{FF2B5EF4-FFF2-40B4-BE49-F238E27FC236}">
                <a16:creationId xmlns:a16="http://schemas.microsoft.com/office/drawing/2014/main" id="{5AE9D64D-D8A9-09E7-D949-DE0FE3078B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When new properties are canvassed using a blank CF, canvassers should write as much of the address as possible on the form.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153AD79-6442-EFF8-4508-31D5D151C7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99E6943-A31A-42B4-815E-C1690E86DEC8}" type="slidenum">
              <a:rPr lang="en-GB" altLang="en-US" smtClean="0">
                <a:solidFill>
                  <a:srgbClr val="000000"/>
                </a:solidFill>
                <a:latin typeface="Times" panose="02020603050405020304" pitchFamily="18" charset="0"/>
              </a:rPr>
              <a:pPr>
                <a:spcBef>
                  <a:spcPct val="0"/>
                </a:spcBef>
                <a:buSzTx/>
              </a:pPr>
              <a:t>28</a:t>
            </a:fld>
            <a:endParaRPr lang="en-GB" altLang="en-US">
              <a:solidFill>
                <a:srgbClr val="000000"/>
              </a:solidFill>
              <a:latin typeface="Times" panose="02020603050405020304" pitchFamily="18" charset="0"/>
            </a:endParaRPr>
          </a:p>
        </p:txBody>
      </p:sp>
      <p:sp>
        <p:nvSpPr>
          <p:cNvPr id="86019" name="Rectangle 2">
            <a:extLst>
              <a:ext uri="{FF2B5EF4-FFF2-40B4-BE49-F238E27FC236}">
                <a16:creationId xmlns:a16="http://schemas.microsoft.com/office/drawing/2014/main" id="{154133D6-029B-25E2-3202-22550B15816F}"/>
              </a:ext>
            </a:extLst>
          </p:cNvPr>
          <p:cNvSpPr>
            <a:spLocks noGrp="1" noRot="1" noChangeAspect="1" noChangeArrowheads="1" noTextEdit="1"/>
          </p:cNvSpPr>
          <p:nvPr>
            <p:ph type="sldImg"/>
          </p:nvPr>
        </p:nvSpPr>
        <p:spPr>
          <a:ln cap="flat">
            <a:headEnd type="none" w="med" len="med"/>
            <a:tailEnd type="none" w="med" len="med"/>
          </a:ln>
        </p:spPr>
      </p:sp>
      <p:sp>
        <p:nvSpPr>
          <p:cNvPr id="86020" name="Rectangle 3">
            <a:extLst>
              <a:ext uri="{FF2B5EF4-FFF2-40B4-BE49-F238E27FC236}">
                <a16:creationId xmlns:a16="http://schemas.microsoft.com/office/drawing/2014/main" id="{B89D98AD-64DE-72DD-0B69-8FF0783839B0}"/>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Arial" panose="020B0604020202020204" pitchFamily="34" charset="0"/>
              </a:rPr>
              <a:t>Provide a copy of the Registration Form (pre-printed and blank) as a visual example.</a:t>
            </a:r>
          </a:p>
          <a:p>
            <a:pPr defTabSz="914400"/>
            <a:endParaRPr lang="en-GB" altLang="en-US" b="1" u="sng">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Confirm that canvassers will be supplied with pre-printed forms and a list for all potential electors they are expected to make contact with in their allocated area. Ask them to check that they have a form for every individual on the list; if there are any missing, contact ward supervisor / registration office </a:t>
            </a:r>
            <a:r>
              <a:rPr lang="en-GB" altLang="en-US" i="1">
                <a:solidFill>
                  <a:srgbClr val="000000"/>
                </a:solidFill>
                <a:latin typeface="Arial" panose="020B0604020202020204" pitchFamily="34" charset="0"/>
              </a:rPr>
              <a:t>[amend as appropriate to reflect your local arrangements]</a:t>
            </a:r>
            <a:r>
              <a:rPr lang="en-GB" altLang="en-US">
                <a:solidFill>
                  <a:srgbClr val="000000"/>
                </a:solidFill>
                <a:latin typeface="Arial" panose="020B0604020202020204" pitchFamily="34" charset="0"/>
              </a:rPr>
              <a:t>. </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Canvassers will also be provided with a list of people who have already responded to an invitation since the original forms and letters were printed.  Tell canvassers to pull the forms for these out before delivering the invitation/following up with a non-responder– there is no point in visiting an elector who has already responded to an invitation to register.</a:t>
            </a: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F2E68AB8-D833-D189-6B41-868B4CAE101D}"/>
              </a:ext>
            </a:extLst>
          </p:cNvPr>
          <p:cNvSpPr>
            <a:spLocks noGrp="1" noRot="1" noChangeAspect="1" noChangeArrowheads="1" noTextEdit="1"/>
          </p:cNvSpPr>
          <p:nvPr>
            <p:ph type="sldImg"/>
          </p:nvPr>
        </p:nvSpPr>
        <p:spPr>
          <a:ln cap="flat">
            <a:headEnd type="none" w="med" len="med"/>
            <a:tailEnd type="none" w="med" len="med"/>
          </a:ln>
        </p:spPr>
      </p:sp>
      <p:sp>
        <p:nvSpPr>
          <p:cNvPr id="88067" name="Notes Placeholder 2">
            <a:extLst>
              <a:ext uri="{FF2B5EF4-FFF2-40B4-BE49-F238E27FC236}">
                <a16:creationId xmlns:a16="http://schemas.microsoft.com/office/drawing/2014/main" id="{48F416BD-67E5-B6F9-8AB7-A78AFAEF40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Canvassers to include on log sheet whenever invitations have been left with electors and personal visits have been made.</a:t>
            </a:r>
          </a:p>
        </p:txBody>
      </p:sp>
      <p:sp>
        <p:nvSpPr>
          <p:cNvPr id="88068" name="Slide Number Placeholder 3">
            <a:extLst>
              <a:ext uri="{FF2B5EF4-FFF2-40B4-BE49-F238E27FC236}">
                <a16:creationId xmlns:a16="http://schemas.microsoft.com/office/drawing/2014/main" id="{9DDE058A-85EA-B19D-122F-EC11E481BE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55B703F-A1BF-4BF8-AA5C-D7EA301CF9F7}" type="slidenum">
              <a:rPr lang="en-GB" altLang="en-US" smtClean="0">
                <a:solidFill>
                  <a:srgbClr val="000000"/>
                </a:solidFill>
                <a:latin typeface="Times" panose="02020603050405020304" pitchFamily="18" charset="0"/>
              </a:rPr>
              <a:pPr>
                <a:spcBef>
                  <a:spcPct val="0"/>
                </a:spcBef>
                <a:buSzTx/>
              </a:pPr>
              <a:t>29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6F44795-2AB0-FC49-8284-DD72AE5025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2F62FF9-70D5-40D8-890E-2D329ED8FCA3}" type="slidenum">
              <a:rPr lang="en-GB" altLang="en-US" smtClean="0">
                <a:solidFill>
                  <a:srgbClr val="000000"/>
                </a:solidFill>
                <a:latin typeface="Times" panose="02020603050405020304" pitchFamily="18" charset="0"/>
              </a:rPr>
              <a:pPr>
                <a:spcBef>
                  <a:spcPct val="0"/>
                </a:spcBef>
                <a:buSzTx/>
              </a:pPr>
              <a:t>3</a:t>
            </a:fld>
            <a:endParaRPr lang="en-GB" altLang="en-US">
              <a:solidFill>
                <a:srgbClr val="000000"/>
              </a:solidFill>
              <a:latin typeface="Times" panose="02020603050405020304" pitchFamily="18" charset="0"/>
            </a:endParaRPr>
          </a:p>
        </p:txBody>
      </p:sp>
      <p:sp>
        <p:nvSpPr>
          <p:cNvPr id="34819" name="Rectangle 2">
            <a:extLst>
              <a:ext uri="{FF2B5EF4-FFF2-40B4-BE49-F238E27FC236}">
                <a16:creationId xmlns:a16="http://schemas.microsoft.com/office/drawing/2014/main" id="{7685B934-8A2C-F070-130C-B307E121322B}"/>
              </a:ext>
            </a:extLst>
          </p:cNvPr>
          <p:cNvSpPr>
            <a:spLocks noGrp="1" noRot="1" noChangeAspect="1" noChangeArrowheads="1" noTextEdit="1"/>
          </p:cNvSpPr>
          <p:nvPr>
            <p:ph type="sldImg"/>
          </p:nvPr>
        </p:nvSpPr>
        <p:spPr>
          <a:ln cap="flat">
            <a:headEnd type="none" w="med" len="med"/>
            <a:tailEnd type="none" w="med" len="med"/>
          </a:ln>
        </p:spPr>
      </p:sp>
      <p:sp>
        <p:nvSpPr>
          <p:cNvPr id="34820" name="Rectangle 3">
            <a:extLst>
              <a:ext uri="{FF2B5EF4-FFF2-40B4-BE49-F238E27FC236}">
                <a16:creationId xmlns:a16="http://schemas.microsoft.com/office/drawing/2014/main" id="{B94FF3DD-036A-BBC4-2C8D-EF31482C76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Provide an indication of the proposed length of the briefing session</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Discuss format of the session (e.g. when you prefer to deal with questions).</a:t>
            </a:r>
            <a:endParaRPr lang="en-US" altLang="en-US">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3413BDB-A17D-1CB6-70B6-BECEC190B915}"/>
              </a:ext>
            </a:extLst>
          </p:cNvPr>
          <p:cNvSpPr>
            <a:spLocks noGrp="1" noRot="1" noChangeAspect="1" noChangeArrowheads="1" noTextEdit="1"/>
          </p:cNvSpPr>
          <p:nvPr>
            <p:ph type="sldImg"/>
          </p:nvPr>
        </p:nvSpPr>
        <p:spPr>
          <a:ln cap="flat">
            <a:headEnd type="none" w="med" len="med"/>
            <a:tailEnd type="none" w="med" len="med"/>
          </a:ln>
        </p:spPr>
      </p:sp>
      <p:sp>
        <p:nvSpPr>
          <p:cNvPr id="90115" name="Notes Placeholder 2">
            <a:extLst>
              <a:ext uri="{FF2B5EF4-FFF2-40B4-BE49-F238E27FC236}">
                <a16:creationId xmlns:a16="http://schemas.microsoft.com/office/drawing/2014/main" id="{D5CF656D-A43F-3EA6-CB0D-6CC6DEB6D7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The form included is a placeholder. </a:t>
            </a:r>
            <a:r>
              <a:rPr lang="en-GB" altLang="en-US" dirty="0">
                <a:solidFill>
                  <a:srgbClr val="000000"/>
                </a:solidFill>
                <a:latin typeface="Times" panose="02020603050405020304" pitchFamily="18" charset="0"/>
              </a:rPr>
              <a:t>Make sure you replace the image with a copy of the form used locally.</a:t>
            </a:r>
          </a:p>
        </p:txBody>
      </p:sp>
      <p:sp>
        <p:nvSpPr>
          <p:cNvPr id="90116" name="Slide Number Placeholder 3">
            <a:extLst>
              <a:ext uri="{FF2B5EF4-FFF2-40B4-BE49-F238E27FC236}">
                <a16:creationId xmlns:a16="http://schemas.microsoft.com/office/drawing/2014/main" id="{9C8C02CC-E504-78DE-FA94-760478422F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395C034-91EE-430A-B059-B807DFD4F0F6}" type="slidenum">
              <a:rPr lang="en-GB" altLang="en-US" smtClean="0">
                <a:solidFill>
                  <a:srgbClr val="000000"/>
                </a:solidFill>
                <a:latin typeface="Times" panose="02020603050405020304" pitchFamily="18" charset="0"/>
              </a:rPr>
              <a:pPr>
                <a:spcBef>
                  <a:spcPct val="0"/>
                </a:spcBef>
                <a:buSzTx/>
              </a:pPr>
              <a:t>30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7E9893E-9D01-E0B3-B3AF-ABF1BB93DED7}"/>
              </a:ext>
            </a:extLst>
          </p:cNvPr>
          <p:cNvSpPr>
            <a:spLocks noGrp="1" noRot="1" noChangeAspect="1" noChangeArrowheads="1" noTextEdit="1"/>
          </p:cNvSpPr>
          <p:nvPr>
            <p:ph type="sldImg"/>
          </p:nvPr>
        </p:nvSpPr>
        <p:spPr>
          <a:ln cap="flat">
            <a:headEnd type="none" w="med" len="med"/>
            <a:tailEnd type="none" w="med" len="med"/>
          </a:ln>
        </p:spPr>
      </p:sp>
      <p:sp>
        <p:nvSpPr>
          <p:cNvPr id="92163" name="Notes Placeholder 2">
            <a:extLst>
              <a:ext uri="{FF2B5EF4-FFF2-40B4-BE49-F238E27FC236}">
                <a16:creationId xmlns:a16="http://schemas.microsoft.com/office/drawing/2014/main" id="{89F3EA33-ACB5-12DD-E190-A4AA2A4CE6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Times" panose="02020603050405020304" pitchFamily="18" charset="0"/>
              </a:rPr>
              <a:t>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p:txBody>
      </p:sp>
      <p:sp>
        <p:nvSpPr>
          <p:cNvPr id="92164" name="Slide Number Placeholder 3">
            <a:extLst>
              <a:ext uri="{FF2B5EF4-FFF2-40B4-BE49-F238E27FC236}">
                <a16:creationId xmlns:a16="http://schemas.microsoft.com/office/drawing/2014/main" id="{3B36ADAE-9468-4131-05EB-64E65D65A1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8F56031-D2A4-4B0F-BA64-15C5EBA32803}" type="slidenum">
              <a:rPr lang="en-GB" altLang="en-US" smtClean="0">
                <a:solidFill>
                  <a:srgbClr val="000000"/>
                </a:solidFill>
                <a:latin typeface="Times" panose="02020603050405020304" pitchFamily="18" charset="0"/>
              </a:rPr>
              <a:pPr>
                <a:spcBef>
                  <a:spcPct val="0"/>
                </a:spcBef>
                <a:buSzTx/>
              </a:pPr>
              <a:t>31</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37CD8BF-0D37-CB8D-2017-358603A9AAA2}"/>
              </a:ext>
            </a:extLst>
          </p:cNvPr>
          <p:cNvSpPr>
            <a:spLocks noGrp="1" noRot="1" noChangeAspect="1" noChangeArrowheads="1" noTextEdit="1"/>
          </p:cNvSpPr>
          <p:nvPr>
            <p:ph type="sldImg"/>
          </p:nvPr>
        </p:nvSpPr>
        <p:spPr>
          <a:ln cap="flat">
            <a:headEnd type="none" w="med" len="med"/>
            <a:tailEnd type="none" w="med" len="med"/>
          </a:ln>
        </p:spPr>
      </p:sp>
      <p:sp>
        <p:nvSpPr>
          <p:cNvPr id="94211" name="Notes Placeholder 2">
            <a:extLst>
              <a:ext uri="{FF2B5EF4-FFF2-40B4-BE49-F238E27FC236}">
                <a16:creationId xmlns:a16="http://schemas.microsoft.com/office/drawing/2014/main" id="{9FDD4699-654C-0830-1957-851EC4930292}"/>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en-US" dirty="0">
                <a:solidFill>
                  <a:srgbClr val="000000"/>
                </a:solidFill>
              </a:rPr>
              <a:t>If the canvasser is speaking to a parent or guardian of a 14-15 year-old, they should note that the requirement to provide a National Insurance Number does not apply to those aged 14 or 15, although 16 and 17 year-olds will be asked to provide it.</a:t>
            </a:r>
            <a:endParaRPr lang="en-GB" altLang="en-US" dirty="0">
              <a:solidFill>
                <a:srgbClr val="000000"/>
              </a:solidFill>
              <a:latin typeface="Times" panose="02020603050405020304" pitchFamily="18" charset="0"/>
            </a:endParaRPr>
          </a:p>
          <a:p>
            <a:pPr defTabSz="914400"/>
            <a:endParaRPr lang="en-GB" altLang="en-US" i="1" dirty="0">
              <a:solidFill>
                <a:srgbClr val="000000"/>
              </a:solidFill>
              <a:latin typeface="Times" panose="02020603050405020304" pitchFamily="18" charset="0"/>
            </a:endParaRPr>
          </a:p>
          <a:p>
            <a:pPr defTabSz="914400"/>
            <a:r>
              <a:rPr lang="en-GB" altLang="en-US" i="1" dirty="0">
                <a:solidFill>
                  <a:srgbClr val="000000"/>
                </a:solidFill>
                <a:latin typeface="Times" panose="02020603050405020304" pitchFamily="18" charset="0"/>
              </a:rPr>
              <a:t>The message in the second box will need to be adapted if you have provided canvassers with electronic equipment to collect data on the doorstep.</a:t>
            </a:r>
          </a:p>
          <a:p>
            <a:pPr defTabSz="914400"/>
            <a:endParaRPr lang="en-GB" altLang="en-US" i="1"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a:p>
            <a:pPr defTabSz="914400"/>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If they insist that they don’t want assistance/ a canvasser to collect the form, direct them to the www.gov.uk/register-to-vote website (and telephone number, if offered).</a:t>
            </a:r>
          </a:p>
        </p:txBody>
      </p:sp>
      <p:sp>
        <p:nvSpPr>
          <p:cNvPr id="94212" name="Slide Number Placeholder 3">
            <a:extLst>
              <a:ext uri="{FF2B5EF4-FFF2-40B4-BE49-F238E27FC236}">
                <a16:creationId xmlns:a16="http://schemas.microsoft.com/office/drawing/2014/main" id="{99C53742-9B8E-B676-34FB-646CDD7A2B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486D81E-FF2E-42A8-971B-F5FDE85464CD}" type="slidenum">
              <a:rPr lang="en-GB" altLang="en-US" smtClean="0">
                <a:solidFill>
                  <a:srgbClr val="000000"/>
                </a:solidFill>
                <a:latin typeface="Times" panose="02020603050405020304" pitchFamily="18" charset="0"/>
              </a:rPr>
              <a:pPr>
                <a:spcBef>
                  <a:spcPct val="0"/>
                </a:spcBef>
                <a:buSzTx/>
              </a:pPr>
              <a:t>32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C230750-5431-6EE7-7829-BD6CC0D402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F58295B-DD6A-4F1F-A9BF-998AF6B3F485}" type="slidenum">
              <a:rPr lang="en-GB" altLang="en-US" smtClean="0">
                <a:solidFill>
                  <a:srgbClr val="000000"/>
                </a:solidFill>
                <a:latin typeface="Times" panose="02020603050405020304" pitchFamily="18" charset="0"/>
              </a:rPr>
              <a:pPr>
                <a:spcBef>
                  <a:spcPct val="0"/>
                </a:spcBef>
                <a:buSzTx/>
              </a:pPr>
              <a:t>33</a:t>
            </a:fld>
            <a:endParaRPr lang="en-GB" altLang="en-US">
              <a:solidFill>
                <a:srgbClr val="000000"/>
              </a:solidFill>
              <a:latin typeface="Times" panose="02020603050405020304" pitchFamily="18" charset="0"/>
            </a:endParaRPr>
          </a:p>
        </p:txBody>
      </p:sp>
      <p:sp>
        <p:nvSpPr>
          <p:cNvPr id="96259" name="Rectangle 2">
            <a:extLst>
              <a:ext uri="{FF2B5EF4-FFF2-40B4-BE49-F238E27FC236}">
                <a16:creationId xmlns:a16="http://schemas.microsoft.com/office/drawing/2014/main" id="{6DEFD8BA-3B65-4581-D4AB-38C8A8723E7B}"/>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732DFFBB-6D1F-CC85-17F2-40E435FBA1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lnSpc>
                <a:spcPct val="80000"/>
              </a:lnSpc>
            </a:pPr>
            <a:r>
              <a:rPr lang="en-GB" altLang="en-US" sz="1000" i="1">
                <a:solidFill>
                  <a:srgbClr val="000000"/>
                </a:solidFill>
                <a:latin typeface="Arial" panose="020B0604020202020204" pitchFamily="34" charset="0"/>
              </a:rPr>
              <a:t>Go through the application form in detail, ensuring that all staff have a copy of the form to refer to as you go through each section. This slide will need to be adapted if you are issuing canvassers with electronic equipment to collect information on the doorstep.</a:t>
            </a:r>
          </a:p>
          <a:p>
            <a:pPr defTabSz="914400">
              <a:lnSpc>
                <a:spcPct val="90000"/>
              </a:lnSpc>
              <a:buClr>
                <a:srgbClr val="000000"/>
              </a:buClr>
            </a:pPr>
            <a:endParaRPr lang="en-GB" altLang="en-US" b="1" u="sng">
              <a:solidFill>
                <a:srgbClr val="000000"/>
              </a:solidFill>
              <a:latin typeface="Times" panose="02020603050405020304" pitchFamily="18" charset="0"/>
            </a:endParaRPr>
          </a:p>
          <a:p>
            <a:pPr defTabSz="914400">
              <a:lnSpc>
                <a:spcPct val="90000"/>
              </a:lnSpc>
              <a:buClr>
                <a:srgbClr val="000000"/>
              </a:buClr>
            </a:pPr>
            <a:r>
              <a:rPr lang="en-GB" altLang="en-US">
                <a:solidFill>
                  <a:srgbClr val="000000"/>
                </a:solidFill>
                <a:latin typeface="Arial" panose="020B0604020202020204" pitchFamily="34" charset="0"/>
              </a:rPr>
              <a:t>If completing the form on behalf of the applicant, write clearly in capital letters and get full names, not initials.  </a:t>
            </a:r>
          </a:p>
          <a:p>
            <a:pPr defTabSz="914400">
              <a:lnSpc>
                <a:spcPct val="90000"/>
              </a:lnSpc>
              <a:buClr>
                <a:srgbClr val="000000"/>
              </a:buClr>
            </a:pPr>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1EEB11E-7D72-8CEE-AB68-B46EB7932F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6BA94A1-A79D-4E3C-9157-8CC2E8D95602}" type="slidenum">
              <a:rPr lang="en-GB" altLang="en-US" smtClean="0">
                <a:solidFill>
                  <a:srgbClr val="000000"/>
                </a:solidFill>
                <a:latin typeface="Times" panose="02020603050405020304" pitchFamily="18" charset="0"/>
              </a:rPr>
              <a:pPr>
                <a:spcBef>
                  <a:spcPct val="0"/>
                </a:spcBef>
                <a:buSzTx/>
              </a:pPr>
              <a:t>34</a:t>
            </a:fld>
            <a:endParaRPr lang="en-GB" altLang="en-US">
              <a:solidFill>
                <a:srgbClr val="000000"/>
              </a:solidFill>
              <a:latin typeface="Times" panose="02020603050405020304" pitchFamily="18" charset="0"/>
            </a:endParaRPr>
          </a:p>
        </p:txBody>
      </p:sp>
      <p:sp>
        <p:nvSpPr>
          <p:cNvPr id="98307" name="Rectangle 2">
            <a:extLst>
              <a:ext uri="{FF2B5EF4-FFF2-40B4-BE49-F238E27FC236}">
                <a16:creationId xmlns:a16="http://schemas.microsoft.com/office/drawing/2014/main" id="{C8E994BE-ED5E-DCA0-896E-7BE3D69B9614}"/>
              </a:ext>
            </a:extLst>
          </p:cNvPr>
          <p:cNvSpPr>
            <a:spLocks noGrp="1" noRot="1" noChangeAspect="1" noChangeArrowheads="1" noTextEdit="1"/>
          </p:cNvSpPr>
          <p:nvPr>
            <p:ph type="sldImg"/>
          </p:nvPr>
        </p:nvSpPr>
        <p:spPr>
          <a:ln cap="flat">
            <a:headEnd type="none" w="med" len="med"/>
            <a:tailEnd type="none" w="med" len="med"/>
          </a:ln>
        </p:spPr>
      </p:sp>
      <p:sp>
        <p:nvSpPr>
          <p:cNvPr id="98308" name="Rectangle 3">
            <a:extLst>
              <a:ext uri="{FF2B5EF4-FFF2-40B4-BE49-F238E27FC236}">
                <a16:creationId xmlns:a16="http://schemas.microsoft.com/office/drawing/2014/main" id="{7C0AD301-AB0A-3B40-F707-F79F231CACDE}"/>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sz="500" b="1">
                <a:solidFill>
                  <a:srgbClr val="000000"/>
                </a:solidFill>
                <a:latin typeface="Arial" panose="020B0604020202020204" pitchFamily="34" charset="0"/>
              </a:rPr>
              <a:t>Date of birth:  </a:t>
            </a:r>
            <a:r>
              <a:rPr lang="en-GB" altLang="en-US" sz="500">
                <a:solidFill>
                  <a:srgbClr val="000000"/>
                </a:solidFill>
                <a:latin typeface="Arial" panose="020B0604020202020204" pitchFamily="34" charset="0"/>
              </a:rPr>
              <a:t>not all potential electors will know their exact date of birth.  If not known, they should use the date they use on official forms, etc. or explain on the form why they are unable to provide it.</a:t>
            </a:r>
          </a:p>
          <a:p>
            <a:pPr defTabSz="914400">
              <a:lnSpc>
                <a:spcPct val="80000"/>
              </a:lnSpc>
            </a:pPr>
            <a:endParaRPr lang="en-GB" altLang="en-US" sz="700" b="1">
              <a:solidFill>
                <a:srgbClr val="000000"/>
              </a:solidFill>
              <a:latin typeface="Arial" panose="020B0604020202020204" pitchFamily="34" charset="0"/>
            </a:endParaRPr>
          </a:p>
          <a:p>
            <a:pPr defTabSz="914400">
              <a:lnSpc>
                <a:spcPct val="80000"/>
              </a:lnSpc>
            </a:pPr>
            <a:r>
              <a:rPr lang="en-GB" altLang="en-US" sz="700" b="1">
                <a:solidFill>
                  <a:srgbClr val="000000"/>
                </a:solidFill>
                <a:latin typeface="Arial" panose="020B0604020202020204" pitchFamily="34" charset="0"/>
              </a:rPr>
              <a:t>Nationality:</a:t>
            </a:r>
            <a:r>
              <a:rPr lang="en-GB" altLang="en-US" sz="700">
                <a:solidFill>
                  <a:srgbClr val="000000"/>
                </a:solidFill>
                <a:latin typeface="Arial" panose="020B0604020202020204" pitchFamily="34" charset="0"/>
              </a:rPr>
              <a:t> </a:t>
            </a:r>
            <a:r>
              <a:rPr lang="en-GB" altLang="en-US" sz="1000">
                <a:solidFill>
                  <a:srgbClr val="000000"/>
                </a:solidFill>
                <a:latin typeface="Arial" panose="020B0604020202020204" pitchFamily="34" charset="0"/>
              </a:rPr>
              <a:t>British, Irish, European, Commonwealth and qualifying foreign citizens resident have the right to register. Qualifying foreign citizens are those who do not require permission to enter or remain or have any type of permission to enter or remain (whether temporary or permanent).  A list of eligible nationalities will be provided to you and you should keep this to hand at all times.</a:t>
            </a:r>
          </a:p>
          <a:p>
            <a:pPr defTabSz="914400">
              <a:lnSpc>
                <a:spcPct val="80000"/>
              </a:lnSpc>
            </a:pPr>
            <a:endParaRPr lang="en-GB" altLang="en-US" sz="200" b="1">
              <a:solidFill>
                <a:srgbClr val="000000"/>
              </a:solidFill>
              <a:latin typeface="Arial" panose="020B0604020202020204" pitchFamily="34" charset="0"/>
            </a:endParaRPr>
          </a:p>
          <a:p>
            <a:pPr defTabSz="914400">
              <a:lnSpc>
                <a:spcPct val="80000"/>
              </a:lnSpc>
            </a:pPr>
            <a:r>
              <a:rPr lang="en-GB" altLang="en-US" sz="200" b="1">
                <a:solidFill>
                  <a:srgbClr val="000000"/>
                </a:solidFill>
                <a:latin typeface="Arial" panose="020B0604020202020204" pitchFamily="34" charset="0"/>
              </a:rPr>
              <a:t>National Insurance Number:  </a:t>
            </a:r>
            <a:r>
              <a:rPr lang="en-GB" altLang="en-US" sz="200">
                <a:solidFill>
                  <a:srgbClr val="000000"/>
                </a:solidFill>
                <a:latin typeface="Arial" panose="020B0604020202020204" pitchFamily="34" charset="0"/>
              </a:rPr>
              <a:t>not all potential electors will know their National Insurance number, but most people will have one. Not knowing their NINo is not a good enough reason for a person not to provide it. There are a number of ways to find it: on official paperwork, such as National Insurance card, payslips or letters from the DWP or HMRC. There is also an HMRC enquiry service. Full details on how to find it are included in the </a:t>
            </a:r>
            <a:r>
              <a:rPr lang="en-GB" altLang="en-US" sz="200" i="1">
                <a:solidFill>
                  <a:srgbClr val="000000"/>
                </a:solidFill>
                <a:latin typeface="Arial" panose="020B0604020202020204" pitchFamily="34" charset="0"/>
              </a:rPr>
              <a:t>Doorstep script for canvasser visits. </a:t>
            </a:r>
            <a:r>
              <a:rPr lang="en-GB" altLang="en-US" sz="200">
                <a:solidFill>
                  <a:srgbClr val="000000"/>
                </a:solidFill>
                <a:latin typeface="Arial" panose="020B0604020202020204" pitchFamily="34" charset="0"/>
              </a:rPr>
              <a:t> If they don’t have a National Insurance Number, they need to explain on the form why they are unable to provide it. Note that 14 and 15 year-olds are not asked to pr</a:t>
            </a:r>
            <a:r>
              <a:rPr lang="en-US" altLang="en-US">
                <a:solidFill>
                  <a:srgbClr val="000000"/>
                </a:solidFill>
              </a:rPr>
              <a:t>ovide a National Insurance number.</a:t>
            </a:r>
            <a:endParaRPr lang="en-GB" altLang="en-US" sz="200">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A060C6C0-618B-FF5D-1F44-8B79412D17A2}"/>
              </a:ext>
            </a:extLst>
          </p:cNvPr>
          <p:cNvSpPr>
            <a:spLocks noGrp="1" noRot="1" noChangeAspect="1" noChangeArrowheads="1" noTextEdit="1"/>
          </p:cNvSpPr>
          <p:nvPr>
            <p:ph type="sldImg"/>
          </p:nvPr>
        </p:nvSpPr>
        <p:spPr>
          <a:ln cap="flat">
            <a:headEnd type="none" w="med" len="med"/>
            <a:tailEnd type="none" w="med" len="med"/>
          </a:ln>
        </p:spPr>
      </p:sp>
      <p:sp>
        <p:nvSpPr>
          <p:cNvPr id="100355" name="Notes Placeholder 2">
            <a:extLst>
              <a:ext uri="{FF2B5EF4-FFF2-40B4-BE49-F238E27FC236}">
                <a16:creationId xmlns:a16="http://schemas.microsoft.com/office/drawing/2014/main" id="{78AC5B4F-7BED-3ACB-3DCE-F87DEFD54A3F}"/>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b="1" dirty="0">
                <a:solidFill>
                  <a:srgbClr val="000000"/>
                </a:solidFill>
                <a:latin typeface="Arial" panose="020B0604020202020204" pitchFamily="34" charset="0"/>
              </a:rPr>
              <a:t>Open register:</a:t>
            </a:r>
            <a:r>
              <a:rPr lang="en-GB" altLang="en-US" dirty="0">
                <a:solidFill>
                  <a:srgbClr val="000000"/>
                </a:solidFill>
                <a:latin typeface="Arial" panose="020B0604020202020204" pitchFamily="34" charset="0"/>
              </a:rPr>
              <a:t> there are two versions of the register – the full version, which is used for elections and the open version. </a:t>
            </a:r>
            <a:r>
              <a:rPr lang="en-GB" altLang="en-US" dirty="0">
                <a:solidFill>
                  <a:srgbClr val="000000"/>
                </a:solidFill>
                <a:latin typeface="Times" panose="02020603050405020304" pitchFamily="18" charset="0"/>
              </a:rPr>
              <a:t>The open register is an extract of the electoral register, but is not used for elections. It can be bought by any person, company or organisation. For example, it is used by businesses and charities to confirm name and address details. </a:t>
            </a:r>
            <a:r>
              <a:rPr lang="en-GB" altLang="en-US" dirty="0">
                <a:solidFill>
                  <a:srgbClr val="000000"/>
                </a:solidFill>
                <a:latin typeface="Arial" panose="020B0604020202020204" pitchFamily="34" charset="0"/>
              </a:rPr>
              <a:t>If people do not want their names to appear on the open register, they should indicate this on the form.  They will appear on the full register, which is used for voting, credit and other crime prevention purposes.</a:t>
            </a:r>
          </a:p>
          <a:p>
            <a:pPr defTabSz="914400">
              <a:lnSpc>
                <a:spcPct val="80000"/>
              </a:lnSpc>
            </a:pPr>
            <a:endParaRPr lang="en-GB" altLang="en-US" dirty="0">
              <a:solidFill>
                <a:srgbClr val="000000"/>
              </a:solidFill>
              <a:latin typeface="Arial" panose="020B0604020202020204" pitchFamily="34" charset="0"/>
            </a:endParaRPr>
          </a:p>
          <a:p>
            <a:pPr defTabSz="914400">
              <a:lnSpc>
                <a:spcPct val="80000"/>
              </a:lnSpc>
            </a:pPr>
            <a:r>
              <a:rPr lang="en-US" altLang="en-US" dirty="0">
                <a:solidFill>
                  <a:srgbClr val="000000"/>
                </a:solidFill>
              </a:rPr>
              <a:t>Those aged 14 or 15 years old will not be included on the open register. They will be included on the electoral register, but only Electoral Registration Officers and their staff can usually see their details. The details of 14 and 15 year olds will not be included in any register that is published.  About six weeks before an election certain people need details of everyone who can vote in that election. If a person will be 16 on the date of a Senedd election or local government election, their name and address will be given to people who run the elections, and to candidates who want to provide information to voters.</a:t>
            </a:r>
            <a:endParaRPr lang="en-GB" altLang="en-US" dirty="0">
              <a:solidFill>
                <a:srgbClr val="000000"/>
              </a:solidFill>
              <a:latin typeface="Arial" panose="020B0604020202020204" pitchFamily="34" charset="0"/>
            </a:endParaRPr>
          </a:p>
          <a:p>
            <a:pPr defTabSz="914400">
              <a:lnSpc>
                <a:spcPct val="80000"/>
              </a:lnSpc>
            </a:pPr>
            <a:endParaRPr lang="en-GB" altLang="en-US" sz="500" b="1" dirty="0">
              <a:solidFill>
                <a:srgbClr val="000000"/>
              </a:solidFill>
              <a:latin typeface="Arial" panose="020B0604020202020204" pitchFamily="34" charset="0"/>
            </a:endParaRPr>
          </a:p>
          <a:p>
            <a:pPr defTabSz="914400">
              <a:lnSpc>
                <a:spcPct val="80000"/>
              </a:lnSpc>
            </a:pPr>
            <a:r>
              <a:rPr lang="en-GB" altLang="en-US" b="1" dirty="0">
                <a:solidFill>
                  <a:srgbClr val="000000"/>
                </a:solidFill>
                <a:latin typeface="Arial" panose="020B0604020202020204" pitchFamily="34" charset="0"/>
              </a:rPr>
              <a:t>Postal /proxy voting:</a:t>
            </a:r>
            <a:r>
              <a:rPr lang="en-GB" altLang="en-US" dirty="0">
                <a:solidFill>
                  <a:srgbClr val="000000"/>
                </a:solidFill>
                <a:latin typeface="Arial" panose="020B0604020202020204" pitchFamily="34" charset="0"/>
              </a:rPr>
              <a:t> Anyone who would prefer to vote by post or proxy may request an application form by indicating this on the form.</a:t>
            </a:r>
          </a:p>
          <a:p>
            <a:pPr defTabSz="914400">
              <a:lnSpc>
                <a:spcPct val="80000"/>
              </a:lnSpc>
            </a:pPr>
            <a:endParaRPr lang="en-GB" altLang="en-US" dirty="0">
              <a:solidFill>
                <a:srgbClr val="000000"/>
              </a:solidFill>
              <a:latin typeface="Arial" panose="020B0604020202020204" pitchFamily="34" charset="0"/>
            </a:endParaRPr>
          </a:p>
          <a:p>
            <a:pPr defTabSz="914400"/>
            <a:r>
              <a:rPr lang="en-GB" altLang="en-US" b="1" dirty="0">
                <a:solidFill>
                  <a:srgbClr val="000000"/>
                </a:solidFill>
                <a:latin typeface="Arial" panose="020B0604020202020204" pitchFamily="34" charset="0"/>
              </a:rPr>
              <a:t>Declaration: </a:t>
            </a:r>
            <a:r>
              <a:rPr lang="en-GB" altLang="en-US" dirty="0">
                <a:solidFill>
                  <a:srgbClr val="000000"/>
                </a:solidFill>
                <a:latin typeface="Arial" panose="020B0604020202020204" pitchFamily="34" charset="0"/>
              </a:rPr>
              <a:t>On a paper form,</a:t>
            </a:r>
            <a:r>
              <a:rPr lang="en-GB" altLang="en-US" b="1"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ask the applicant to sign to say that all the information provided is true. It is essential that the form is signed in this section by the applicant, or we will have to send it back to them for signature.  Canvassers are not able to sign the form on behalf of the applicant. On the online form, the applicant will be asked to assent to a declaration of truth.</a:t>
            </a:r>
          </a:p>
          <a:p>
            <a:pPr defTabSz="914400">
              <a:lnSpc>
                <a:spcPct val="80000"/>
              </a:lnSpc>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Times" panose="02020603050405020304" pitchFamily="18" charset="0"/>
            </a:endParaRPr>
          </a:p>
        </p:txBody>
      </p:sp>
      <p:sp>
        <p:nvSpPr>
          <p:cNvPr id="100356" name="Slide Number Placeholder 3">
            <a:extLst>
              <a:ext uri="{FF2B5EF4-FFF2-40B4-BE49-F238E27FC236}">
                <a16:creationId xmlns:a16="http://schemas.microsoft.com/office/drawing/2014/main" id="{5084D173-01AA-22B3-19F5-6550FA7613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8739D74-42CE-457B-8D7D-41E45F9BA6B6}" type="slidenum">
              <a:rPr lang="en-GB" altLang="en-US" smtClean="0">
                <a:solidFill>
                  <a:srgbClr val="000000"/>
                </a:solidFill>
                <a:latin typeface="Times" panose="02020603050405020304" pitchFamily="18" charset="0"/>
              </a:rPr>
              <a:pPr>
                <a:spcBef>
                  <a:spcPct val="0"/>
                </a:spcBef>
                <a:buSzTx/>
              </a:pPr>
              <a:t>35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7803525F-042A-F8C7-C4D3-60DFABDF4537}"/>
              </a:ext>
            </a:extLst>
          </p:cNvPr>
          <p:cNvSpPr>
            <a:spLocks noGrp="1" noRot="1" noChangeAspect="1" noChangeArrowheads="1" noTextEdit="1"/>
          </p:cNvSpPr>
          <p:nvPr>
            <p:ph type="sldImg"/>
          </p:nvPr>
        </p:nvSpPr>
        <p:spPr>
          <a:ln cap="flat">
            <a:headEnd type="none" w="med" len="med"/>
            <a:tailEnd type="none" w="med" len="med"/>
          </a:ln>
        </p:spPr>
      </p:sp>
      <p:sp>
        <p:nvSpPr>
          <p:cNvPr id="102403" name="Notes Placeholder 2">
            <a:extLst>
              <a:ext uri="{FF2B5EF4-FFF2-40B4-BE49-F238E27FC236}">
                <a16:creationId xmlns:a16="http://schemas.microsoft.com/office/drawing/2014/main" id="{99815EEA-B599-D4B5-760E-751A7BD557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Consider a practical demonstration to ensure canvassers are confident in operating any electronic equipment you have provided.</a:t>
            </a:r>
          </a:p>
        </p:txBody>
      </p:sp>
      <p:sp>
        <p:nvSpPr>
          <p:cNvPr id="102404" name="Slide Number Placeholder 3">
            <a:extLst>
              <a:ext uri="{FF2B5EF4-FFF2-40B4-BE49-F238E27FC236}">
                <a16:creationId xmlns:a16="http://schemas.microsoft.com/office/drawing/2014/main" id="{63622E3C-37BA-7416-E848-3B2C2B926D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0A8B117-8E99-4E53-8C15-EEAA5FE25134}" type="slidenum">
              <a:rPr lang="en-GB" altLang="en-US" smtClean="0">
                <a:solidFill>
                  <a:srgbClr val="000000"/>
                </a:solidFill>
                <a:latin typeface="Times" panose="02020603050405020304" pitchFamily="18" charset="0"/>
              </a:rPr>
              <a:pPr>
                <a:spcBef>
                  <a:spcPct val="0"/>
                </a:spcBef>
                <a:buSzTx/>
              </a:pPr>
              <a:t>36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C4FE3E7-7ADE-5DC4-23ED-13616AE4C59B}"/>
              </a:ext>
            </a:extLst>
          </p:cNvPr>
          <p:cNvSpPr>
            <a:spLocks noGrp="1" noRot="1" noChangeAspect="1" noChangeArrowheads="1" noTextEdit="1"/>
          </p:cNvSpPr>
          <p:nvPr>
            <p:ph type="sldImg"/>
          </p:nvPr>
        </p:nvSpPr>
        <p:spPr>
          <a:ln cap="flat">
            <a:headEnd type="none" w="med" len="med"/>
            <a:tailEnd type="none" w="med" len="med"/>
          </a:ln>
        </p:spPr>
      </p:sp>
      <p:sp>
        <p:nvSpPr>
          <p:cNvPr id="104451" name="Notes Placeholder 2">
            <a:extLst>
              <a:ext uri="{FF2B5EF4-FFF2-40B4-BE49-F238E27FC236}">
                <a16:creationId xmlns:a16="http://schemas.microsoft.com/office/drawing/2014/main" id="{1867789F-C8BA-54CB-3AF7-AEE9D2D88B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dirty="0">
                <a:solidFill>
                  <a:srgbClr val="000000"/>
                </a:solidFill>
              </a:rPr>
              <a:t>Explain how potential new electors that have been identified by the canvasser should be logged and the information passed on to the office </a:t>
            </a:r>
            <a:r>
              <a:rPr lang="en-US" altLang="en-US" i="1" dirty="0">
                <a:solidFill>
                  <a:srgbClr val="000000"/>
                </a:solidFill>
              </a:rPr>
              <a:t>[this will trigger the formal issuing of an ITR if no application is received within 28 days]. </a:t>
            </a:r>
            <a:r>
              <a:rPr lang="en-US" altLang="en-US" dirty="0">
                <a:solidFill>
                  <a:srgbClr val="000000"/>
                </a:solidFill>
              </a:rPr>
              <a:t>Invitations to register can be sent via email. It is therefore helpful if canvassers are able to collect this information from potential electors on the doorstep.</a:t>
            </a:r>
            <a:endParaRPr lang="en-US" altLang="en-US" i="1" dirty="0">
              <a:solidFill>
                <a:srgbClr val="000000"/>
              </a:solidFill>
            </a:endParaRPr>
          </a:p>
          <a:p>
            <a:pPr defTabSz="914400"/>
            <a:endParaRPr lang="en-US" altLang="en-US" i="1" dirty="0">
              <a:solidFill>
                <a:srgbClr val="000000"/>
              </a:solidFill>
            </a:endParaRPr>
          </a:p>
          <a:p>
            <a:pPr defTabSz="914400"/>
            <a:r>
              <a:rPr lang="en-US" altLang="en-US" i="1" dirty="0">
                <a:solidFill>
                  <a:srgbClr val="000000"/>
                </a:solidFill>
              </a:rPr>
              <a:t>Include information on your approach in the event that the new potential elector is aged 14 or 15 years old.</a:t>
            </a:r>
          </a:p>
        </p:txBody>
      </p:sp>
      <p:sp>
        <p:nvSpPr>
          <p:cNvPr id="104452" name="Slide Number Placeholder 3">
            <a:extLst>
              <a:ext uri="{FF2B5EF4-FFF2-40B4-BE49-F238E27FC236}">
                <a16:creationId xmlns:a16="http://schemas.microsoft.com/office/drawing/2014/main" id="{9F1CA748-CB16-6033-FB64-BAAF72CE76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8BE7DC1-9109-4EF4-B7FB-84FF5C930C3C}" type="slidenum">
              <a:rPr lang="en-GB" altLang="en-US" smtClean="0">
                <a:solidFill>
                  <a:srgbClr val="000000"/>
                </a:solidFill>
                <a:latin typeface="Times" panose="02020603050405020304" pitchFamily="18" charset="0"/>
              </a:rPr>
              <a:pPr>
                <a:spcBef>
                  <a:spcPct val="0"/>
                </a:spcBef>
                <a:buSzTx/>
              </a:pPr>
              <a:t>37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4CDE155-FB51-ACA8-FD5D-75406E23BA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EF51425-7F85-4B37-A1EF-893DBD285B3B}" type="slidenum">
              <a:rPr lang="en-GB" altLang="en-US" smtClean="0">
                <a:solidFill>
                  <a:srgbClr val="000000"/>
                </a:solidFill>
                <a:latin typeface="Times" panose="02020603050405020304" pitchFamily="18" charset="0"/>
              </a:rPr>
              <a:pPr>
                <a:spcBef>
                  <a:spcPct val="0"/>
                </a:spcBef>
                <a:buSzTx/>
              </a:pPr>
              <a:t>38</a:t>
            </a:fld>
            <a:endParaRPr lang="en-GB" altLang="en-US">
              <a:solidFill>
                <a:srgbClr val="000000"/>
              </a:solidFill>
              <a:latin typeface="Times" panose="02020603050405020304" pitchFamily="18" charset="0"/>
            </a:endParaRPr>
          </a:p>
        </p:txBody>
      </p:sp>
      <p:sp>
        <p:nvSpPr>
          <p:cNvPr id="106499" name="Rectangle 2">
            <a:extLst>
              <a:ext uri="{FF2B5EF4-FFF2-40B4-BE49-F238E27FC236}">
                <a16:creationId xmlns:a16="http://schemas.microsoft.com/office/drawing/2014/main" id="{710D43F1-5609-6D20-6202-0D390886FDB7}"/>
              </a:ext>
            </a:extLst>
          </p:cNvPr>
          <p:cNvSpPr>
            <a:spLocks noGrp="1" noRot="1" noChangeAspect="1" noChangeArrowheads="1" noTextEdit="1"/>
          </p:cNvSpPr>
          <p:nvPr>
            <p:ph type="sldImg"/>
          </p:nvPr>
        </p:nvSpPr>
        <p:spPr>
          <a:ln cap="flat">
            <a:headEnd type="none" w="med" len="med"/>
            <a:tailEnd type="none" w="med" len="med"/>
          </a:ln>
        </p:spPr>
      </p:sp>
      <p:sp>
        <p:nvSpPr>
          <p:cNvPr id="106500" name="Rectangle 3">
            <a:extLst>
              <a:ext uri="{FF2B5EF4-FFF2-40B4-BE49-F238E27FC236}">
                <a16:creationId xmlns:a16="http://schemas.microsoft.com/office/drawing/2014/main" id="{D96BF37B-967D-15AA-F537-1DC97830C4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Times" panose="02020603050405020304" pitchFamily="18" charset="0"/>
              </a:rPr>
              <a:t>Consider speaking to your H&amp;S advisers when developing the contents of this section</a:t>
            </a:r>
            <a:br>
              <a:rPr lang="en-GB" altLang="en-US">
                <a:solidFill>
                  <a:srgbClr val="000000"/>
                </a:solidFill>
                <a:latin typeface="Times" panose="02020603050405020304" pitchFamily="18" charset="0"/>
              </a:rPr>
            </a:br>
            <a:endParaRPr lang="en-GB" altLang="en-US">
              <a:solidFill>
                <a:srgbClr val="000000"/>
              </a:solidFill>
              <a:latin typeface="Times" panose="02020603050405020304" pitchFamily="18" charset="0"/>
            </a:endParaRPr>
          </a:p>
          <a:p>
            <a:pPr defTabSz="914400"/>
            <a:r>
              <a:rPr lang="en-GB" altLang="en-US">
                <a:solidFill>
                  <a:srgbClr val="000000"/>
                </a:solidFill>
                <a:latin typeface="Times" panose="02020603050405020304" pitchFamily="18" charset="0"/>
              </a:rPr>
              <a:t>Hand out copies of relevant local procedures</a:t>
            </a:r>
            <a:br>
              <a:rPr lang="en-GB" altLang="en-US">
                <a:solidFill>
                  <a:srgbClr val="000000"/>
                </a:solidFill>
                <a:latin typeface="Times" panose="02020603050405020304" pitchFamily="18" charset="0"/>
              </a:rPr>
            </a:br>
            <a:endParaRPr lang="en-GB" altLang="en-US">
              <a:solidFill>
                <a:srgbClr val="000000"/>
              </a:solidFill>
              <a:latin typeface="Times" panose="02020603050405020304" pitchFamily="18" charset="0"/>
            </a:endParaRPr>
          </a:p>
          <a:p>
            <a:pPr defTabSz="914400"/>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41E9EEEA-E2C8-F90F-8B31-6256B5A6F7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10D95AA-247E-42D5-92DC-2737452AE2ED}" type="slidenum">
              <a:rPr lang="en-GB" altLang="en-US" smtClean="0">
                <a:solidFill>
                  <a:srgbClr val="000000"/>
                </a:solidFill>
                <a:latin typeface="Times" panose="02020603050405020304" pitchFamily="18" charset="0"/>
              </a:rPr>
              <a:pPr>
                <a:spcBef>
                  <a:spcPct val="0"/>
                </a:spcBef>
                <a:buSzTx/>
              </a:pPr>
              <a:t>39</a:t>
            </a:fld>
            <a:endParaRPr lang="en-GB" altLang="en-US">
              <a:solidFill>
                <a:srgbClr val="000000"/>
              </a:solidFill>
              <a:latin typeface="Times" panose="02020603050405020304" pitchFamily="18" charset="0"/>
            </a:endParaRPr>
          </a:p>
        </p:txBody>
      </p:sp>
      <p:sp>
        <p:nvSpPr>
          <p:cNvPr id="108547" name="Rectangle 2">
            <a:extLst>
              <a:ext uri="{FF2B5EF4-FFF2-40B4-BE49-F238E27FC236}">
                <a16:creationId xmlns:a16="http://schemas.microsoft.com/office/drawing/2014/main" id="{CBE929FE-0C41-4CFA-AC72-51C76C62482C}"/>
              </a:ext>
            </a:extLst>
          </p:cNvPr>
          <p:cNvSpPr>
            <a:spLocks noGrp="1" noRot="1" noChangeAspect="1" noChangeArrowheads="1" noTextEdit="1"/>
          </p:cNvSpPr>
          <p:nvPr>
            <p:ph type="sldImg"/>
          </p:nvPr>
        </p:nvSpPr>
        <p:spPr>
          <a:ln cap="flat">
            <a:headEnd type="none" w="med" len="med"/>
            <a:tailEnd type="none" w="med" len="med"/>
          </a:ln>
        </p:spPr>
      </p:sp>
      <p:sp>
        <p:nvSpPr>
          <p:cNvPr id="108548" name="Rectangle 3">
            <a:extLst>
              <a:ext uri="{FF2B5EF4-FFF2-40B4-BE49-F238E27FC236}">
                <a16:creationId xmlns:a16="http://schemas.microsoft.com/office/drawing/2014/main" id="{87155DDB-03DC-F098-F2D4-CC8E8F1B0981}"/>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Arial" panose="020B0604020202020204" pitchFamily="34" charset="0"/>
              </a:rPr>
              <a:t>Canvassers also have a responsibility to maintain their safety – do not put yourself into positions where you feel this is threatened.</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Provide information to canvassers on your Lone Worker Monitoring Scheme if applicable.  Also advise canvassers to let people know where they are going and how long they expect to be out, and keep in contact with someone at home / work to let them know they are OK if they are running late.</a:t>
            </a:r>
          </a:p>
          <a:p>
            <a:pPr defTabSz="914400">
              <a:buFontTx/>
              <a:buChar char="•"/>
            </a:pPr>
            <a:endParaRPr lang="en-GB" altLang="en-US">
              <a:solidFill>
                <a:srgbClr val="000000"/>
              </a:solidFill>
              <a:latin typeface="Arial" panose="020B0604020202020204" pitchFamily="34" charset="0"/>
            </a:endParaRPr>
          </a:p>
          <a:p>
            <a:pPr defTabSz="914400"/>
            <a:r>
              <a:rPr lang="en-GB" altLang="en-US">
                <a:solidFill>
                  <a:srgbClr val="000000"/>
                </a:solidFill>
                <a:latin typeface="Times" panose="02020603050405020304" pitchFamily="18" charset="0"/>
              </a:rPr>
              <a:t>Always carry and show identification to make it clear who you are representing and the purpose of your visit</a:t>
            </a: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876AFBD-30DC-B02C-1461-FCAC56BB24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25231FA-35A2-4352-8FDC-4155C7766CAE}" type="slidenum">
              <a:rPr lang="en-GB" altLang="en-US" smtClean="0">
                <a:solidFill>
                  <a:srgbClr val="000000"/>
                </a:solidFill>
                <a:latin typeface="Times" panose="02020603050405020304" pitchFamily="18" charset="0"/>
              </a:rPr>
              <a:pPr>
                <a:spcBef>
                  <a:spcPct val="0"/>
                </a:spcBef>
                <a:buSzTx/>
              </a:pPr>
              <a:t>4</a:t>
            </a:fld>
            <a:endParaRPr lang="en-GB" altLang="en-US">
              <a:solidFill>
                <a:srgbClr val="000000"/>
              </a:solidFill>
              <a:latin typeface="Times" panose="02020603050405020304" pitchFamily="18" charset="0"/>
            </a:endParaRPr>
          </a:p>
        </p:txBody>
      </p:sp>
      <p:sp>
        <p:nvSpPr>
          <p:cNvPr id="36867" name="Rectangle 2">
            <a:extLst>
              <a:ext uri="{FF2B5EF4-FFF2-40B4-BE49-F238E27FC236}">
                <a16:creationId xmlns:a16="http://schemas.microsoft.com/office/drawing/2014/main" id="{65236F28-C623-D1CF-8DC9-17C7E4FC3AC8}"/>
              </a:ext>
            </a:extLst>
          </p:cNvPr>
          <p:cNvSpPr>
            <a:spLocks noGrp="1" noRot="1" noChangeAspect="1" noChangeArrowheads="1" noTextEdit="1"/>
          </p:cNvSpPr>
          <p:nvPr>
            <p:ph type="sldImg"/>
          </p:nvPr>
        </p:nvSpPr>
        <p:spPr>
          <a:ln cap="flat">
            <a:headEnd type="none" w="med" len="med"/>
            <a:tailEnd type="none" w="med" len="med"/>
          </a:ln>
        </p:spPr>
      </p:sp>
      <p:sp>
        <p:nvSpPr>
          <p:cNvPr id="36868" name="Rectangle 3">
            <a:extLst>
              <a:ext uri="{FF2B5EF4-FFF2-40B4-BE49-F238E27FC236}">
                <a16:creationId xmlns:a16="http://schemas.microsoft.com/office/drawing/2014/main" id="{20E5C053-3A91-5EA5-38F9-CF0EE1ED48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3C193D8-A300-7B85-2B45-D36DFE2735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A5716BD-182D-4435-ADE6-6D660E2CAC75}" type="slidenum">
              <a:rPr lang="en-GB" altLang="en-US" smtClean="0">
                <a:solidFill>
                  <a:srgbClr val="000000"/>
                </a:solidFill>
                <a:latin typeface="Times" panose="02020603050405020304" pitchFamily="18" charset="0"/>
              </a:rPr>
              <a:pPr>
                <a:spcBef>
                  <a:spcPct val="0"/>
                </a:spcBef>
                <a:buSzTx/>
              </a:pPr>
              <a:t>40</a:t>
            </a:fld>
            <a:endParaRPr lang="en-GB" altLang="en-US">
              <a:solidFill>
                <a:srgbClr val="000000"/>
              </a:solidFill>
              <a:latin typeface="Times" panose="02020603050405020304" pitchFamily="18" charset="0"/>
            </a:endParaRPr>
          </a:p>
        </p:txBody>
      </p:sp>
      <p:sp>
        <p:nvSpPr>
          <p:cNvPr id="110595" name="Rectangle 2">
            <a:extLst>
              <a:ext uri="{FF2B5EF4-FFF2-40B4-BE49-F238E27FC236}">
                <a16:creationId xmlns:a16="http://schemas.microsoft.com/office/drawing/2014/main" id="{95848B17-523A-085C-16D1-F9E996DDFCA2}"/>
              </a:ext>
            </a:extLst>
          </p:cNvPr>
          <p:cNvSpPr>
            <a:spLocks noGrp="1" noRot="1" noChangeAspect="1" noChangeArrowheads="1" noTextEdit="1"/>
          </p:cNvSpPr>
          <p:nvPr>
            <p:ph type="sldImg"/>
          </p:nvPr>
        </p:nvSpPr>
        <p:spPr>
          <a:ln cap="flat">
            <a:headEnd type="none" w="med" len="med"/>
            <a:tailEnd type="none" w="med" len="med"/>
          </a:ln>
        </p:spPr>
      </p:sp>
      <p:sp>
        <p:nvSpPr>
          <p:cNvPr id="110596" name="Rectangle 3">
            <a:extLst>
              <a:ext uri="{FF2B5EF4-FFF2-40B4-BE49-F238E27FC236}">
                <a16:creationId xmlns:a16="http://schemas.microsoft.com/office/drawing/2014/main" id="{B363C794-41AF-72D4-5E29-5DF283D0AC1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As with any job, be aware of the possible risks, which can be significantly reduced by following some common sense rules:</a:t>
            </a: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Never go into anyone’s house.  If a person needs assistance which you cannot give at the door, explain that you will pass this information on to the registration office to arrange a formal home visit.</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Be careful lifting large quantities of forms – give a demonstration of the correct way to lift.</a:t>
            </a:r>
          </a:p>
          <a:p>
            <a:pPr defTabSz="914400">
              <a:buFontTx/>
              <a:buChar char="•"/>
            </a:pPr>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If you are subjected to verbal abuse or aggression, walk away.  Never argue back or antagonise the situation in any way.  Take a note of where the incident took place and report any incidents to your ward supervisor immediately.</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Take extreme care entering a garden if there is a dog there, (even if it looks harmless).  Be careful posting forms, in case there is a dog in the house. Use the flat of your hand to push an envelope through the letterbox, as dogs like to grab the forms and may take your fingers with them!</a:t>
            </a:r>
          </a:p>
          <a:p>
            <a:pPr defTabSz="914400">
              <a:buFontTx/>
              <a:buChar char="•"/>
            </a:pPr>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Make sure you close garden gates to prevent dogs escaping and to reduce the risk of complaints from householders.</a:t>
            </a:r>
            <a:endParaRPr lang="en-GB" altLang="en-US" sz="200" dirty="0">
              <a:solidFill>
                <a:srgbClr val="000000"/>
              </a:solidFill>
              <a:latin typeface="Arial" panose="020B0604020202020204" pitchFamily="34" charset="0"/>
            </a:endParaRP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Try not to canvass in the dark.  It will be difficult to canvass during daylight at all times, but be aware that not everyone will answer their doors once it starts to get too dark. Also, don’t canvass too early in the morning – especially at the weekend. </a:t>
            </a: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If you have a mobile phone, take it with you so you can contact someone or be contacted at all times.</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Take care to keep all valuable portable items from view when not in use e.g. iPads etc.</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150FA385-0A97-EBEB-DEAE-0291C9F905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EB0C3D2-9077-46FE-858D-D5DD18050A68}" type="slidenum">
              <a:rPr lang="en-GB" altLang="en-US" smtClean="0">
                <a:solidFill>
                  <a:srgbClr val="000000"/>
                </a:solidFill>
                <a:latin typeface="Times" panose="02020603050405020304" pitchFamily="18" charset="0"/>
              </a:rPr>
              <a:pPr>
                <a:spcBef>
                  <a:spcPct val="0"/>
                </a:spcBef>
                <a:buSzTx/>
              </a:pPr>
              <a:t>41</a:t>
            </a:fld>
            <a:endParaRPr lang="en-GB" altLang="en-US">
              <a:solidFill>
                <a:srgbClr val="000000"/>
              </a:solidFill>
              <a:latin typeface="Times" panose="02020603050405020304" pitchFamily="18" charset="0"/>
            </a:endParaRPr>
          </a:p>
        </p:txBody>
      </p:sp>
      <p:sp>
        <p:nvSpPr>
          <p:cNvPr id="112643" name="Rectangle 2">
            <a:extLst>
              <a:ext uri="{FF2B5EF4-FFF2-40B4-BE49-F238E27FC236}">
                <a16:creationId xmlns:a16="http://schemas.microsoft.com/office/drawing/2014/main" id="{4BFC9581-BB12-6A73-0D9A-6566E6ABD297}"/>
              </a:ext>
            </a:extLst>
          </p:cNvPr>
          <p:cNvSpPr>
            <a:spLocks noGrp="1" noRot="1" noChangeAspect="1" noChangeArrowheads="1" noTextEdit="1"/>
          </p:cNvSpPr>
          <p:nvPr>
            <p:ph type="sldImg"/>
          </p:nvPr>
        </p:nvSpPr>
        <p:spPr>
          <a:ln cap="flat">
            <a:headEnd type="none" w="med" len="med"/>
            <a:tailEnd type="none" w="med" len="med"/>
          </a:ln>
        </p:spPr>
      </p:sp>
      <p:sp>
        <p:nvSpPr>
          <p:cNvPr id="90116" name="Rectangle 3">
            <a:extLst>
              <a:ext uri="{FF2B5EF4-FFF2-40B4-BE49-F238E27FC236}">
                <a16:creationId xmlns:a16="http://schemas.microsoft.com/office/drawing/2014/main" id="{C779930F-7614-59AD-1D7E-A7B2E3F72F4D}"/>
              </a:ext>
            </a:extLst>
          </p:cNvPr>
          <p:cNvSpPr>
            <a:spLocks noGrp="1" noChangeArrowheads="1"/>
          </p:cNvSpPr>
          <p:nvPr>
            <p:ph type="body" idx="3"/>
          </p:nvPr>
        </p:nvSpPr>
        <p:spPr>
          <a:ln cap="flat" algn="ctr">
            <a:round/>
            <a:headEnd type="none" w="med" len="med"/>
            <a:tailEnd type="none" w="med" len="med"/>
          </a:ln>
        </p:spPr>
        <p:txBody>
          <a:bodyPr>
            <a:noAutofit/>
          </a:bodyPr>
          <a:lstStyle/>
          <a:p>
            <a:pPr defTabSz="914400">
              <a:defRPr/>
            </a:pPr>
            <a:r>
              <a:rPr lang="en-GB" altLang="en-US" u="sng" dirty="0">
                <a:solidFill>
                  <a:srgbClr val="000000"/>
                </a:solidFill>
                <a:effectLst>
                  <a:outerShdw blurRad="38100" dist="38100" dir="2700000" algn="tl">
                    <a:srgbClr val="C0C0C0"/>
                  </a:outerShdw>
                </a:effectLst>
                <a:latin typeface="Times" panose="02020603050405020304" pitchFamily="18" charset="0"/>
              </a:rPr>
              <a:t>Consider liaising with your Data Protection advisers when developing the contents of this section</a:t>
            </a:r>
          </a:p>
          <a:p>
            <a:pPr defTabSz="914400">
              <a:defRPr/>
            </a:pPr>
            <a:endParaRPr lang="en-GB" altLang="en-US" u="sng"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Current data protection legislation applies to the processing of ALL personal data. </a:t>
            </a: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The ERO is the data controller. </a:t>
            </a: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Forms used will contain appropriate data protection messaging. </a:t>
            </a:r>
            <a:br>
              <a:rPr lang="en-GB" altLang="en-US" dirty="0">
                <a:solidFill>
                  <a:srgbClr val="000000"/>
                </a:solidFill>
                <a:effectLst>
                  <a:outerShdw blurRad="38100" dist="38100" dir="2700000" algn="tl">
                    <a:srgbClr val="C0C0C0"/>
                  </a:outerShdw>
                </a:effectLst>
                <a:latin typeface="Times" panose="02020603050405020304" pitchFamily="18" charset="0"/>
              </a:rPr>
            </a:br>
            <a:endParaRPr lang="en-GB" altLang="en-US"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The canvasser is the data collector.</a:t>
            </a:r>
          </a:p>
          <a:p>
            <a:pPr defTabSz="914400">
              <a:defRPr/>
            </a:pPr>
            <a:endParaRPr lang="en-GB" altLang="en-US"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Hand out copies of any relevant local procedures</a:t>
            </a:r>
            <a:br>
              <a:rPr lang="en-GB" altLang="en-US" dirty="0">
                <a:solidFill>
                  <a:srgbClr val="000000"/>
                </a:solidFill>
                <a:latin typeface="Times" panose="02020603050405020304" pitchFamily="18" charset="0"/>
              </a:rPr>
            </a:br>
            <a:endParaRPr lang="en-US" altLang="en-US" dirty="0">
              <a:solidFill>
                <a:srgbClr val="000000"/>
              </a:solidFill>
            </a:endParaRPr>
          </a:p>
          <a:p>
            <a:pPr defTabSz="914400">
              <a:defRPr/>
            </a:pPr>
            <a:endParaRPr lang="en-US" altLang="en-US" dirty="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1AA9426A-7810-F0B3-1255-92749C9596DA}"/>
              </a:ext>
            </a:extLst>
          </p:cNvPr>
          <p:cNvSpPr>
            <a:spLocks noGrp="1" noRot="1" noChangeAspect="1" noChangeArrowheads="1" noTextEdit="1"/>
          </p:cNvSpPr>
          <p:nvPr>
            <p:ph type="sldImg"/>
          </p:nvPr>
        </p:nvSpPr>
        <p:spPr>
          <a:ln cap="flat">
            <a:headEnd type="none" w="med" len="med"/>
            <a:tailEnd type="none" w="med" len="med"/>
          </a:ln>
        </p:spPr>
      </p:sp>
      <p:sp>
        <p:nvSpPr>
          <p:cNvPr id="114691" name="Notes Placeholder 2">
            <a:extLst>
              <a:ext uri="{FF2B5EF4-FFF2-40B4-BE49-F238E27FC236}">
                <a16:creationId xmlns:a16="http://schemas.microsoft.com/office/drawing/2014/main" id="{D8497546-9BBD-FF2B-5244-A4E2955FBE96}"/>
              </a:ext>
            </a:extLst>
          </p:cNvPr>
          <p:cNvSpPr>
            <a:spLocks noGrp="1" noChangeArrowheads="1"/>
          </p:cNvSpPr>
          <p:nvPr>
            <p:ph type="body" idx="1"/>
          </p:nvPr>
        </p:nvSpPr>
        <p:spPr/>
        <p:txBody>
          <a:bodyPr/>
          <a:lstStyle/>
          <a:p>
            <a:pPr defTabSz="914400">
              <a:defRPr/>
            </a:pPr>
            <a:r>
              <a:rPr lang="en-GB" altLang="en-US" dirty="0">
                <a:solidFill>
                  <a:srgbClr val="000000"/>
                </a:solidFill>
                <a:latin typeface="Times" panose="02020603050405020304" pitchFamily="18" charset="0"/>
              </a:rPr>
              <a:t>Personal information is defined as: </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Information relating to a living individual or identifiable individual</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It can be held in electronic or paper filing systems (i.e. structured paper records)</a:t>
            </a:r>
          </a:p>
          <a:p>
            <a:pPr defTabSz="914400">
              <a:defRPr/>
            </a:pPr>
            <a:endParaRPr lang="en-GB" altLang="en-US" dirty="0">
              <a:solidFill>
                <a:srgbClr val="000000"/>
              </a:solidFill>
              <a:latin typeface="Times" panose="02020603050405020304" pitchFamily="18" charset="0"/>
            </a:endParaRPr>
          </a:p>
          <a:p>
            <a:pPr defTabSz="914400">
              <a:defRPr/>
            </a:pPr>
            <a:r>
              <a:rPr lang="en-GB" altLang="en-US" u="sng" dirty="0">
                <a:solidFill>
                  <a:srgbClr val="000000"/>
                </a:solidFill>
                <a:latin typeface="Times" panose="02020603050405020304" pitchFamily="18" charset="0"/>
              </a:rPr>
              <a:t>Emphasise the importance of keeping all the personal data secure in light of current data protection legislation.</a:t>
            </a:r>
          </a:p>
          <a:p>
            <a:pPr defTabSz="914400">
              <a:defRPr/>
            </a:pPr>
            <a:endParaRPr lang="en-GB" altLang="en-US" dirty="0">
              <a:solidFill>
                <a:srgbClr val="000000"/>
              </a:solidFill>
              <a:latin typeface="Times" panose="02020603050405020304" pitchFamily="18" charset="0"/>
            </a:endParaRPr>
          </a:p>
          <a:p>
            <a:pPr defTabSz="914400">
              <a:defRPr/>
            </a:pPr>
            <a:r>
              <a:rPr lang="en-GB" altLang="en-US" dirty="0">
                <a:solidFill>
                  <a:srgbClr val="000000"/>
                </a:solidFill>
                <a:latin typeface="Times" panose="02020603050405020304" pitchFamily="18" charset="0"/>
              </a:rPr>
              <a:t>Strongly emphasise the importance of ensure data relating to 14/15 year olds is secure.</a:t>
            </a:r>
          </a:p>
          <a:p>
            <a:pPr defTabSz="914400">
              <a:defRPr/>
            </a:pPr>
            <a:endParaRPr lang="en-GB" altLang="en-US" dirty="0">
              <a:solidFill>
                <a:srgbClr val="000000"/>
              </a:solidFill>
              <a:latin typeface="Times" panose="02020603050405020304" pitchFamily="18" charset="0"/>
            </a:endParaRPr>
          </a:p>
        </p:txBody>
      </p:sp>
      <p:sp>
        <p:nvSpPr>
          <p:cNvPr id="114692" name="Slide Number Placeholder 3">
            <a:extLst>
              <a:ext uri="{FF2B5EF4-FFF2-40B4-BE49-F238E27FC236}">
                <a16:creationId xmlns:a16="http://schemas.microsoft.com/office/drawing/2014/main" id="{BE43B214-5926-88B8-7774-5BD9CCCF4F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A9EC9C8-72C3-43E4-A94E-50263472A678}" type="slidenum">
              <a:rPr lang="en-GB" altLang="en-US" smtClean="0">
                <a:solidFill>
                  <a:srgbClr val="000000"/>
                </a:solidFill>
                <a:latin typeface="Times" panose="02020603050405020304" pitchFamily="18" charset="0"/>
              </a:rPr>
              <a:pPr>
                <a:spcBef>
                  <a:spcPct val="0"/>
                </a:spcBef>
                <a:buSzTx/>
              </a:pPr>
              <a:t>42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4B72291-2B6D-D1E5-B257-5EF4CCDA491E}"/>
              </a:ext>
            </a:extLst>
          </p:cNvPr>
          <p:cNvSpPr>
            <a:spLocks noGrp="1" noRot="1" noChangeAspect="1" noChangeArrowheads="1" noTextEdit="1"/>
          </p:cNvSpPr>
          <p:nvPr>
            <p:ph type="sldImg"/>
          </p:nvPr>
        </p:nvSpPr>
        <p:spPr>
          <a:ln cap="flat">
            <a:headEnd type="none" w="med" len="med"/>
            <a:tailEnd type="none" w="med" len="med"/>
          </a:ln>
        </p:spPr>
      </p:sp>
      <p:sp>
        <p:nvSpPr>
          <p:cNvPr id="116739" name="Notes Placeholder 2">
            <a:extLst>
              <a:ext uri="{FF2B5EF4-FFF2-40B4-BE49-F238E27FC236}">
                <a16:creationId xmlns:a16="http://schemas.microsoft.com/office/drawing/2014/main" id="{168FA23C-580D-B82A-2341-7DABA786BF47}"/>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Customise this form with specific local processes.</a:t>
            </a:r>
          </a:p>
          <a:p>
            <a:pPr defTabSz="914400"/>
            <a:endParaRPr lang="en-GB" altLang="en-US" dirty="0">
              <a:solidFill>
                <a:srgbClr val="000000"/>
              </a:solidFill>
              <a:latin typeface="Times" panose="02020603050405020304" pitchFamily="18" charset="0"/>
            </a:endParaRPr>
          </a:p>
          <a:p>
            <a:pPr defTabSz="914400"/>
            <a:r>
              <a:rPr lang="en-GB" altLang="en-US" u="sng" dirty="0">
                <a:solidFill>
                  <a:srgbClr val="000000"/>
                </a:solidFill>
                <a:latin typeface="Times" panose="02020603050405020304" pitchFamily="18" charset="0"/>
              </a:rPr>
              <a:t>Emphasise that the canvasser is responsible for any personal information collected and that it must be kept safe – for example forms need to be stored securely  and must never be left in vehicles overnight.</a:t>
            </a: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p:txBody>
      </p:sp>
      <p:sp>
        <p:nvSpPr>
          <p:cNvPr id="116740" name="Slide Number Placeholder 3">
            <a:extLst>
              <a:ext uri="{FF2B5EF4-FFF2-40B4-BE49-F238E27FC236}">
                <a16:creationId xmlns:a16="http://schemas.microsoft.com/office/drawing/2014/main" id="{01F760B5-4A63-7E93-C363-470CC83B70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FEAD083-0FCE-42DA-BE88-B5492F71C870}" type="slidenum">
              <a:rPr lang="en-GB" altLang="en-US" smtClean="0">
                <a:solidFill>
                  <a:srgbClr val="000000"/>
                </a:solidFill>
                <a:latin typeface="Times" panose="02020603050405020304" pitchFamily="18" charset="0"/>
              </a:rPr>
              <a:pPr>
                <a:spcBef>
                  <a:spcPct val="0"/>
                </a:spcBef>
                <a:buSzTx/>
              </a:pPr>
              <a:t>43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89CCD4D7-7003-B7F1-3BCB-7AB50303689B}"/>
              </a:ext>
            </a:extLst>
          </p:cNvPr>
          <p:cNvSpPr>
            <a:spLocks noGrp="1" noRot="1" noChangeAspect="1" noChangeArrowheads="1" noTextEdit="1"/>
          </p:cNvSpPr>
          <p:nvPr>
            <p:ph type="sldImg"/>
          </p:nvPr>
        </p:nvSpPr>
        <p:spPr>
          <a:ln cap="flat">
            <a:headEnd type="none" w="med" len="med"/>
            <a:tailEnd type="none" w="med" len="med"/>
          </a:ln>
        </p:spPr>
      </p:sp>
      <p:sp>
        <p:nvSpPr>
          <p:cNvPr id="118787" name="Notes Placeholder 2">
            <a:extLst>
              <a:ext uri="{FF2B5EF4-FFF2-40B4-BE49-F238E27FC236}">
                <a16:creationId xmlns:a16="http://schemas.microsoft.com/office/drawing/2014/main" id="{3E7E0C8F-A4A4-8E0B-5228-6DBD8514F8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u="sng">
                <a:solidFill>
                  <a:srgbClr val="000000"/>
                </a:solidFill>
                <a:latin typeface="Times" panose="02020603050405020304" pitchFamily="18" charset="0"/>
              </a:rPr>
              <a:t>Emphasise again the importance of keeping any personal information collected from electors safe.</a:t>
            </a:r>
          </a:p>
          <a:p>
            <a:pPr defTabSz="914400"/>
            <a:endParaRPr lang="en-GB" altLang="en-US" u="sng">
              <a:solidFill>
                <a:srgbClr val="000000"/>
              </a:solidFill>
              <a:latin typeface="Times" panose="02020603050405020304" pitchFamily="18" charset="0"/>
            </a:endParaRPr>
          </a:p>
          <a:p>
            <a:pPr defTabSz="914400"/>
            <a:r>
              <a:rPr lang="en-GB" altLang="en-US" u="sng">
                <a:solidFill>
                  <a:srgbClr val="000000"/>
                </a:solidFill>
                <a:latin typeface="Times" panose="02020603050405020304" pitchFamily="18" charset="0"/>
              </a:rPr>
              <a:t>If completing an application on the doorstep, when they collect the personal details required for an application they must be sure that any passers-by cannot overhear any personal information. </a:t>
            </a:r>
          </a:p>
          <a:p>
            <a:pPr defTabSz="914400"/>
            <a:endParaRPr lang="en-GB" altLang="en-US">
              <a:solidFill>
                <a:srgbClr val="000000"/>
              </a:solidFill>
              <a:latin typeface="Times" panose="02020603050405020304" pitchFamily="18" charset="0"/>
            </a:endParaRPr>
          </a:p>
          <a:p>
            <a:pPr defTabSz="914400"/>
            <a:endParaRPr lang="en-US" altLang="en-US">
              <a:solidFill>
                <a:srgbClr val="000000"/>
              </a:solidFill>
            </a:endParaRPr>
          </a:p>
        </p:txBody>
      </p:sp>
      <p:sp>
        <p:nvSpPr>
          <p:cNvPr id="118788" name="Slide Number Placeholder 3">
            <a:extLst>
              <a:ext uri="{FF2B5EF4-FFF2-40B4-BE49-F238E27FC236}">
                <a16:creationId xmlns:a16="http://schemas.microsoft.com/office/drawing/2014/main" id="{269CBFF2-040F-A81B-85A2-5758CCE19C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822BFDF-D54F-4BD5-B6FC-CE9C5D63381E}" type="slidenum">
              <a:rPr lang="en-GB" altLang="en-US" smtClean="0">
                <a:solidFill>
                  <a:srgbClr val="000000"/>
                </a:solidFill>
                <a:latin typeface="Times" panose="02020603050405020304" pitchFamily="18" charset="0"/>
              </a:rPr>
              <a:pPr>
                <a:spcBef>
                  <a:spcPct val="0"/>
                </a:spcBef>
                <a:buSzTx/>
              </a:pPr>
              <a:t>44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6351BFA1-48AF-332C-3E79-C9601F34880B}"/>
              </a:ext>
            </a:extLst>
          </p:cNvPr>
          <p:cNvSpPr>
            <a:spLocks noGrp="1" noRot="1" noChangeAspect="1" noChangeArrowheads="1" noTextEdit="1"/>
          </p:cNvSpPr>
          <p:nvPr>
            <p:ph type="sldImg"/>
          </p:nvPr>
        </p:nvSpPr>
        <p:spPr>
          <a:ln cap="flat">
            <a:headEnd type="none" w="med" len="med"/>
            <a:tailEnd type="none" w="med" len="med"/>
          </a:ln>
        </p:spPr>
      </p:sp>
      <p:sp>
        <p:nvSpPr>
          <p:cNvPr id="120835" name="Notes Placeholder 2">
            <a:extLst>
              <a:ext uri="{FF2B5EF4-FFF2-40B4-BE49-F238E27FC236}">
                <a16:creationId xmlns:a16="http://schemas.microsoft.com/office/drawing/2014/main" id="{719CDC54-D0EB-6139-5C9F-A45E7C635C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latin typeface="Times" panose="02020603050405020304" pitchFamily="18" charset="0"/>
            </a:endParaRPr>
          </a:p>
        </p:txBody>
      </p:sp>
      <p:sp>
        <p:nvSpPr>
          <p:cNvPr id="120836" name="Slide Number Placeholder 3">
            <a:extLst>
              <a:ext uri="{FF2B5EF4-FFF2-40B4-BE49-F238E27FC236}">
                <a16:creationId xmlns:a16="http://schemas.microsoft.com/office/drawing/2014/main" id="{336A361D-4F18-A7EA-1CD4-3FE642FB50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EA46AD0-C41D-46F4-A73A-A251A2703EC1}" type="slidenum">
              <a:rPr lang="en-GB" altLang="en-US" smtClean="0">
                <a:solidFill>
                  <a:srgbClr val="000000"/>
                </a:solidFill>
                <a:latin typeface="Times" panose="02020603050405020304" pitchFamily="18" charset="0"/>
              </a:rPr>
              <a:pPr>
                <a:spcBef>
                  <a:spcPct val="0"/>
                </a:spcBef>
                <a:buSzTx/>
              </a:pPr>
              <a:t>45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5DA16930-6BA3-3F4A-9A59-3D07AC4177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8C33999-5A09-49D6-BC74-0BB6482D0B4D}" type="slidenum">
              <a:rPr lang="en-GB" altLang="en-US" smtClean="0">
                <a:solidFill>
                  <a:srgbClr val="000000"/>
                </a:solidFill>
                <a:latin typeface="Times" panose="02020603050405020304" pitchFamily="18" charset="0"/>
              </a:rPr>
              <a:pPr>
                <a:spcBef>
                  <a:spcPct val="0"/>
                </a:spcBef>
                <a:buSzTx/>
              </a:pPr>
              <a:t>46</a:t>
            </a:fld>
            <a:endParaRPr lang="en-GB" altLang="en-US">
              <a:solidFill>
                <a:srgbClr val="000000"/>
              </a:solidFill>
              <a:latin typeface="Times" panose="02020603050405020304" pitchFamily="18" charset="0"/>
            </a:endParaRPr>
          </a:p>
        </p:txBody>
      </p:sp>
      <p:sp>
        <p:nvSpPr>
          <p:cNvPr id="122883" name="Rectangle 2">
            <a:extLst>
              <a:ext uri="{FF2B5EF4-FFF2-40B4-BE49-F238E27FC236}">
                <a16:creationId xmlns:a16="http://schemas.microsoft.com/office/drawing/2014/main" id="{56A8B966-94E8-8AE5-891F-042F0BE9AEE2}"/>
              </a:ext>
            </a:extLst>
          </p:cNvPr>
          <p:cNvSpPr>
            <a:spLocks noGrp="1" noRot="1" noChangeAspect="1" noChangeArrowheads="1" noTextEdit="1"/>
          </p:cNvSpPr>
          <p:nvPr>
            <p:ph type="sldImg"/>
          </p:nvPr>
        </p:nvSpPr>
        <p:spPr>
          <a:ln cap="flat">
            <a:headEnd type="none" w="med" len="med"/>
            <a:tailEnd type="none" w="med" len="med"/>
          </a:ln>
        </p:spPr>
      </p:sp>
      <p:sp>
        <p:nvSpPr>
          <p:cNvPr id="122884" name="Rectangle 3">
            <a:extLst>
              <a:ext uri="{FF2B5EF4-FFF2-40B4-BE49-F238E27FC236}">
                <a16:creationId xmlns:a16="http://schemas.microsoft.com/office/drawing/2014/main" id="{E3C2ED2F-D2A2-FF48-33C1-F92682F870EE}"/>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Checking that the training given is effective</a:t>
            </a:r>
          </a:p>
          <a:p>
            <a:pPr defTabSz="914400">
              <a:buFontTx/>
              <a:buNone/>
            </a:pPr>
            <a:endParaRPr lang="en-GB" altLang="en-US" dirty="0">
              <a:solidFill>
                <a:srgbClr val="000000"/>
              </a:solidFill>
              <a:latin typeface="Times" panose="02020603050405020304" pitchFamily="18" charset="0"/>
            </a:endParaRPr>
          </a:p>
          <a:p>
            <a:pPr defTabSz="914400">
              <a:buFontTx/>
              <a:buChar char="•"/>
            </a:pPr>
            <a:r>
              <a:rPr lang="en-GB" altLang="en-US" dirty="0">
                <a:solidFill>
                  <a:srgbClr val="000000"/>
                </a:solidFill>
                <a:latin typeface="Times" panose="02020603050405020304" pitchFamily="18" charset="0"/>
              </a:rPr>
              <a:t>Consider using a short quiz on canvass forms, ITRs, health and safety, and data protection</a:t>
            </a:r>
          </a:p>
          <a:p>
            <a:pPr defTabSz="914400">
              <a:buFontTx/>
              <a:buNone/>
            </a:pPr>
            <a:endParaRPr lang="en-GB" altLang="en-US" dirty="0">
              <a:solidFill>
                <a:srgbClr val="000000"/>
              </a:solidFill>
              <a:latin typeface="Times" panose="02020603050405020304" pitchFamily="18" charset="0"/>
            </a:endParaRPr>
          </a:p>
          <a:p>
            <a:pPr defTabSz="914400">
              <a:buFontTx/>
              <a:buChar char="•"/>
            </a:pPr>
            <a:r>
              <a:rPr lang="en-GB" altLang="en-US" dirty="0">
                <a:solidFill>
                  <a:srgbClr val="000000"/>
                </a:solidFill>
                <a:latin typeface="Times" panose="02020603050405020304" pitchFamily="18" charset="0"/>
              </a:rPr>
              <a:t>Consider using role play, for example:</a:t>
            </a:r>
          </a:p>
          <a:p>
            <a:pPr lvl="1" defTabSz="914400">
              <a:buFontTx/>
              <a:buChar char="•"/>
            </a:pPr>
            <a:r>
              <a:rPr lang="en-GB" altLang="en-US" dirty="0">
                <a:solidFill>
                  <a:srgbClr val="000000"/>
                </a:solidFill>
                <a:latin typeface="Times" panose="02020603050405020304" pitchFamily="18" charset="0"/>
              </a:rPr>
              <a:t> Asking canvassers to practice completing a canvass form and an ITR</a:t>
            </a:r>
          </a:p>
          <a:p>
            <a:pPr lvl="1" defTabSz="914400">
              <a:buFontTx/>
              <a:buChar char="•"/>
            </a:pPr>
            <a:r>
              <a:rPr lang="en-GB" altLang="en-US" dirty="0">
                <a:solidFill>
                  <a:srgbClr val="000000"/>
                </a:solidFill>
                <a:latin typeface="Times" panose="02020603050405020304" pitchFamily="18" charset="0"/>
              </a:rPr>
              <a:t> If you are using electronic devices, practice using these to complete the canvass form/ITR</a:t>
            </a:r>
          </a:p>
          <a:p>
            <a:pPr lvl="1" defTabSz="914400">
              <a:buFontTx/>
              <a:buChar char="•"/>
            </a:pPr>
            <a:r>
              <a:rPr lang="en-GB" altLang="en-US" dirty="0">
                <a:solidFill>
                  <a:srgbClr val="000000"/>
                </a:solidFill>
                <a:latin typeface="Times" panose="02020603050405020304" pitchFamily="18" charset="0"/>
              </a:rPr>
              <a:t> Splitting the canvassers into pairs and asking one of them to play the role of a canvasser and the other someone from a household who has not responded to the canvass</a:t>
            </a:r>
          </a:p>
          <a:p>
            <a:pPr lvl="1" defTabSz="914400">
              <a:buFontTx/>
              <a:buChar char="•"/>
            </a:pPr>
            <a:r>
              <a:rPr lang="en-GB" altLang="en-US" dirty="0">
                <a:solidFill>
                  <a:srgbClr val="000000"/>
                </a:solidFill>
                <a:latin typeface="Times" panose="02020603050405020304" pitchFamily="18" charset="0"/>
              </a:rPr>
              <a:t> Ask those pairs to play out a scenario where someone does not want to complete the canvass or does not understand why they need to complete an ITR</a:t>
            </a:r>
          </a:p>
          <a:p>
            <a:pPr defTabSz="914400"/>
            <a:r>
              <a:rPr lang="en-GB" altLang="en-US" dirty="0">
                <a:solidFill>
                  <a:srgbClr val="000000"/>
                </a:solidFill>
                <a:latin typeface="Times" panose="02020603050405020304" pitchFamily="18" charset="0"/>
              </a:rPr>
              <a:t> </a:t>
            </a:r>
          </a:p>
          <a:p>
            <a:pPr defTabSz="914400"/>
            <a:endParaRPr lang="en-US" altLang="en-US"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36DD3F26-FC32-1381-5F29-E5C7F24968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1076383-FDF6-4A6C-BC32-085C854C39C3}" type="slidenum">
              <a:rPr lang="en-GB" altLang="en-US" smtClean="0">
                <a:solidFill>
                  <a:srgbClr val="000000"/>
                </a:solidFill>
                <a:latin typeface="Times" panose="02020603050405020304" pitchFamily="18" charset="0"/>
              </a:rPr>
              <a:pPr>
                <a:spcBef>
                  <a:spcPct val="0"/>
                </a:spcBef>
                <a:buSzTx/>
              </a:pPr>
              <a:t>47</a:t>
            </a:fld>
            <a:endParaRPr lang="en-GB" altLang="en-US">
              <a:solidFill>
                <a:srgbClr val="000000"/>
              </a:solidFill>
              <a:latin typeface="Times" panose="02020603050405020304" pitchFamily="18" charset="0"/>
            </a:endParaRPr>
          </a:p>
        </p:txBody>
      </p:sp>
      <p:sp>
        <p:nvSpPr>
          <p:cNvPr id="124931" name="Rectangle 2">
            <a:extLst>
              <a:ext uri="{FF2B5EF4-FFF2-40B4-BE49-F238E27FC236}">
                <a16:creationId xmlns:a16="http://schemas.microsoft.com/office/drawing/2014/main" id="{2423E09C-F7D3-96D2-4104-8BD127BDA81D}"/>
              </a:ext>
            </a:extLst>
          </p:cNvPr>
          <p:cNvSpPr>
            <a:spLocks noGrp="1" noRot="1" noChangeAspect="1" noChangeArrowheads="1" noTextEdit="1"/>
          </p:cNvSpPr>
          <p:nvPr>
            <p:ph type="sldImg"/>
          </p:nvPr>
        </p:nvSpPr>
        <p:spPr>
          <a:ln cap="flat">
            <a:headEnd type="none" w="med" len="med"/>
            <a:tailEnd type="none" w="med" len="med"/>
          </a:ln>
        </p:spPr>
      </p:sp>
      <p:sp>
        <p:nvSpPr>
          <p:cNvPr id="124932" name="Rectangle 3">
            <a:extLst>
              <a:ext uri="{FF2B5EF4-FFF2-40B4-BE49-F238E27FC236}">
                <a16:creationId xmlns:a16="http://schemas.microsoft.com/office/drawing/2014/main" id="{6F3952B9-885A-C223-5AC6-ACC32B1567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B4AECD4E-F063-7A5A-D375-CD670D040C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C02E26E-9A54-49AD-A59C-DB12FCC54BD6}" type="slidenum">
              <a:rPr lang="en-GB" altLang="en-US" smtClean="0">
                <a:solidFill>
                  <a:srgbClr val="000000"/>
                </a:solidFill>
                <a:latin typeface="Times" panose="02020603050405020304" pitchFamily="18" charset="0"/>
              </a:rPr>
              <a:pPr>
                <a:spcBef>
                  <a:spcPct val="0"/>
                </a:spcBef>
                <a:buSzTx/>
              </a:pPr>
              <a:t>48</a:t>
            </a:fld>
            <a:endParaRPr lang="en-GB" altLang="en-US">
              <a:solidFill>
                <a:srgbClr val="000000"/>
              </a:solidFill>
              <a:latin typeface="Times" panose="02020603050405020304" pitchFamily="18" charset="0"/>
            </a:endParaRPr>
          </a:p>
        </p:txBody>
      </p:sp>
      <p:sp>
        <p:nvSpPr>
          <p:cNvPr id="126979" name="Rectangle 2">
            <a:extLst>
              <a:ext uri="{FF2B5EF4-FFF2-40B4-BE49-F238E27FC236}">
                <a16:creationId xmlns:a16="http://schemas.microsoft.com/office/drawing/2014/main" id="{F7D84DFD-3098-92D2-9660-7F7AFDDAE990}"/>
              </a:ext>
            </a:extLst>
          </p:cNvPr>
          <p:cNvSpPr>
            <a:spLocks noGrp="1" noRot="1" noChangeAspect="1" noChangeArrowheads="1" noTextEdit="1"/>
          </p:cNvSpPr>
          <p:nvPr>
            <p:ph type="sldImg"/>
          </p:nvPr>
        </p:nvSpPr>
        <p:spPr>
          <a:ln cap="flat">
            <a:headEnd type="none" w="med" len="med"/>
            <a:tailEnd type="none" w="med" len="med"/>
          </a:ln>
        </p:spPr>
      </p:sp>
      <p:sp>
        <p:nvSpPr>
          <p:cNvPr id="126980" name="Rectangle 3">
            <a:extLst>
              <a:ext uri="{FF2B5EF4-FFF2-40B4-BE49-F238E27FC236}">
                <a16:creationId xmlns:a16="http://schemas.microsoft.com/office/drawing/2014/main" id="{EAC8C267-D53F-542F-3D27-F4642E8250CE}"/>
              </a:ext>
            </a:extLst>
          </p:cNvPr>
          <p:cNvSpPr>
            <a:spLocks noGrp="1" noChangeArrowheads="1"/>
          </p:cNvSpPr>
          <p:nvPr>
            <p:ph type="body" idx="1"/>
          </p:nvPr>
        </p:nvSpPr>
        <p:spPr/>
        <p:txBody>
          <a:bodyPr/>
          <a:lstStyle/>
          <a:p>
            <a:pPr defTabSz="914400">
              <a:defRPr/>
            </a:pPr>
            <a:r>
              <a:rPr lang="en-GB" altLang="en-US" dirty="0">
                <a:solidFill>
                  <a:srgbClr val="000000"/>
                </a:solidFill>
                <a:latin typeface="Times" panose="02020603050405020304" pitchFamily="18" charset="0"/>
              </a:rPr>
              <a:t>Mention the types of queries you will be able to deal with outside of office hours e.g. 	</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register checks (if office is going to be staffed)</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queries about registration</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verification of canvasser details</a:t>
            </a:r>
          </a:p>
          <a:p>
            <a:pPr defTabSz="914400">
              <a:defRPr/>
            </a:pPr>
            <a:endParaRPr lang="en-GB" altLang="en-US" dirty="0">
              <a:solidFill>
                <a:srgbClr val="000000"/>
              </a:solidFill>
              <a:latin typeface="Times"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A68152D2-E92A-0529-8BD8-E5A26FD680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A3A2B93-C5DC-4BA4-8FE6-44B6594B96A4}" type="slidenum">
              <a:rPr lang="en-GB" altLang="en-US" smtClean="0">
                <a:solidFill>
                  <a:srgbClr val="000000"/>
                </a:solidFill>
                <a:latin typeface="Times" panose="02020603050405020304" pitchFamily="18" charset="0"/>
              </a:rPr>
              <a:pPr>
                <a:spcBef>
                  <a:spcPct val="0"/>
                </a:spcBef>
                <a:buSzTx/>
              </a:pPr>
              <a:t>49</a:t>
            </a:fld>
            <a:endParaRPr lang="en-GB" altLang="en-US">
              <a:solidFill>
                <a:srgbClr val="000000"/>
              </a:solidFill>
              <a:latin typeface="Times" panose="02020603050405020304" pitchFamily="18" charset="0"/>
            </a:endParaRPr>
          </a:p>
        </p:txBody>
      </p:sp>
      <p:sp>
        <p:nvSpPr>
          <p:cNvPr id="129027" name="Rectangle 2">
            <a:extLst>
              <a:ext uri="{FF2B5EF4-FFF2-40B4-BE49-F238E27FC236}">
                <a16:creationId xmlns:a16="http://schemas.microsoft.com/office/drawing/2014/main" id="{4F38BE8B-20F0-E73C-0A44-8CB68043B982}"/>
              </a:ext>
            </a:extLst>
          </p:cNvPr>
          <p:cNvSpPr>
            <a:spLocks noGrp="1" noRot="1" noChangeAspect="1" noChangeArrowheads="1" noTextEdit="1"/>
          </p:cNvSpPr>
          <p:nvPr>
            <p:ph type="sldImg"/>
          </p:nvPr>
        </p:nvSpPr>
        <p:spPr>
          <a:ln cap="flat">
            <a:headEnd type="none" w="med" len="med"/>
            <a:tailEnd type="none" w="med" len="med"/>
          </a:ln>
        </p:spPr>
      </p:sp>
      <p:sp>
        <p:nvSpPr>
          <p:cNvPr id="129028" name="Rectangle 3">
            <a:extLst>
              <a:ext uri="{FF2B5EF4-FFF2-40B4-BE49-F238E27FC236}">
                <a16:creationId xmlns:a16="http://schemas.microsoft.com/office/drawing/2014/main" id="{EAF4F43A-D5DB-EDDC-30BA-831FF38047F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Highlight the people supervising each area – have them attend the briefing if possible so that people can meet them.  </a:t>
            </a:r>
          </a:p>
          <a:p>
            <a:pPr defTabSz="914400">
              <a:buFontTx/>
              <a:buChar char="•"/>
            </a:pPr>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10489ED-12C7-DE70-27B4-DC29242BB7E2}"/>
              </a:ext>
            </a:extLst>
          </p:cNvPr>
          <p:cNvSpPr>
            <a:spLocks noGrp="1" noRot="1" noChangeAspect="1" noChangeArrowheads="1" noTextEdit="1"/>
          </p:cNvSpPr>
          <p:nvPr>
            <p:ph type="sldImg"/>
          </p:nvPr>
        </p:nvSpPr>
        <p:spPr>
          <a:ln cap="flat">
            <a:headEnd type="none" w="med" len="med"/>
            <a:tailEnd type="none" w="med" len="med"/>
          </a:ln>
        </p:spPr>
      </p:sp>
      <p:sp>
        <p:nvSpPr>
          <p:cNvPr id="38915" name="Notes Placeholder 2">
            <a:extLst>
              <a:ext uri="{FF2B5EF4-FFF2-40B4-BE49-F238E27FC236}">
                <a16:creationId xmlns:a16="http://schemas.microsoft.com/office/drawing/2014/main" id="{3A4A3E68-CE8C-F350-2B0E-F03308AFA65D}"/>
              </a:ext>
            </a:extLst>
          </p:cNvPr>
          <p:cNvSpPr>
            <a:spLocks noGrp="1" noChangeArrowheads="1"/>
          </p:cNvSpPr>
          <p:nvPr>
            <p:ph type="body" idx="3"/>
          </p:nvPr>
        </p:nvSpPr>
        <p:spPr/>
        <p:txBody>
          <a:bodyPr/>
          <a:lstStyle/>
          <a:p>
            <a:pPr defTabSz="914400">
              <a:defRPr/>
            </a:pPr>
            <a:r>
              <a:rPr lang="en-GB" altLang="en-US" dirty="0">
                <a:solidFill>
                  <a:srgbClr val="000000"/>
                </a:solidFill>
                <a:latin typeface="Times" panose="02020603050405020304" pitchFamily="18" charset="0"/>
              </a:rPr>
              <a:t>Summarise who is eligible to register to vote, i.e. those who are:</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Resident (usually live) in the registration area</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Aged 14 or over but can’t vote until they are 16 in local elections or Senedd elections. Still have to be 18 to vote in UK Parliamentary elections</a:t>
            </a:r>
          </a:p>
          <a:p>
            <a:pPr defTabSz="914400">
              <a:defRPr/>
            </a:pPr>
            <a:r>
              <a:rPr lang="en-GB" altLang="en-US" dirty="0">
                <a:solidFill>
                  <a:srgbClr val="000000"/>
                </a:solidFill>
                <a:latin typeface="Times" panose="02020603050405020304" pitchFamily="18" charset="0"/>
              </a:rPr>
              <a:t>and are either:</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A British, Irish, a Commonwealth citizen who has permission to remain in the UK or who does not require permission to remain - </a:t>
            </a:r>
            <a:r>
              <a:rPr lang="en-US" altLang="en-US" dirty="0"/>
              <a:t>can vote in UKPGE, Senedd, local council elections and PCC elections</a:t>
            </a:r>
            <a:endParaRPr lang="en-GB" altLang="en-US" dirty="0">
              <a:solidFill>
                <a:srgbClr val="000000"/>
              </a:solidFill>
              <a:latin typeface="Times" panose="02020603050405020304" pitchFamily="18" charset="0"/>
            </a:endParaRP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ea typeface="Arial" panose="020B0604020202020204" pitchFamily="34" charset="0"/>
                <a:cs typeface="Times New Roman" panose="02020603050405020304" pitchFamily="18" charset="0"/>
              </a:rPr>
              <a:t>A </a:t>
            </a:r>
            <a:r>
              <a:rPr lang="en-GB" altLang="en-US" dirty="0">
                <a:latin typeface="Arial" panose="020B0604020202020204" pitchFamily="34" charset="0"/>
                <a:ea typeface="Arial" panose="020B0604020202020204" pitchFamily="34" charset="0"/>
                <a:cs typeface="Times New Roman" panose="02020603050405020304" pitchFamily="18" charset="0"/>
              </a:rPr>
              <a:t>qualifying EU citizen or EU citizen with retained rights - </a:t>
            </a:r>
            <a:r>
              <a:rPr lang="en-US" altLang="en-US" dirty="0"/>
              <a:t>can vote in Senedd, local council and PCC elections only</a:t>
            </a:r>
          </a:p>
          <a:p>
            <a:pPr marL="171450" indent="-171450" defTabSz="914400">
              <a:buFont typeface="Arial" panose="020B0604020202020204" pitchFamily="34" charset="0"/>
              <a:buChar char="•"/>
              <a:defRPr/>
            </a:pPr>
            <a:r>
              <a:rPr lang="en-US" altLang="en-US" dirty="0"/>
              <a:t>A foreign national who has permission to enter or remain in the UK or who does not require such permission  - can vote in Senedd and local council elections only. </a:t>
            </a:r>
          </a:p>
          <a:p>
            <a:pPr marL="171450" indent="-171450" defTabSz="914400">
              <a:buFont typeface="Arial" panose="020B0604020202020204" pitchFamily="34" charset="0"/>
              <a:buChar char="•"/>
              <a:defRPr/>
            </a:pPr>
            <a:endParaRPr lang="en-GB" altLang="en-US" dirty="0">
              <a:solidFill>
                <a:srgbClr val="000000"/>
              </a:solidFill>
              <a:latin typeface="Times" panose="02020603050405020304" pitchFamily="18" charset="0"/>
            </a:endParaRPr>
          </a:p>
          <a:p>
            <a:pPr defTabSz="914400">
              <a:defRPr/>
            </a:pPr>
            <a:r>
              <a:rPr lang="en-GB" altLang="en-US" dirty="0">
                <a:solidFill>
                  <a:srgbClr val="000000"/>
                </a:solidFill>
                <a:latin typeface="Times" panose="02020603050405020304" pitchFamily="18" charset="0"/>
              </a:rPr>
              <a:t> </a:t>
            </a:r>
          </a:p>
          <a:p>
            <a:pPr defTabSz="914400">
              <a:defRPr/>
            </a:pPr>
            <a:endParaRPr lang="en-US" altLang="en-US" dirty="0">
              <a:solidFill>
                <a:srgbClr val="000000"/>
              </a:solidFill>
            </a:endParaRPr>
          </a:p>
        </p:txBody>
      </p:sp>
      <p:sp>
        <p:nvSpPr>
          <p:cNvPr id="38916" name="Slide Number Placeholder 3">
            <a:extLst>
              <a:ext uri="{FF2B5EF4-FFF2-40B4-BE49-F238E27FC236}">
                <a16:creationId xmlns:a16="http://schemas.microsoft.com/office/drawing/2014/main" id="{1AB8CECA-C1B5-674A-B006-2CCB105A86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315D7C1-94CA-4132-97F1-7E2B9949AB5D}" type="slidenum">
              <a:rPr lang="en-GB" altLang="en-US" smtClean="0">
                <a:solidFill>
                  <a:srgbClr val="000000"/>
                </a:solidFill>
                <a:latin typeface="Times" panose="02020603050405020304" pitchFamily="18" charset="0"/>
              </a:rPr>
              <a:pPr>
                <a:spcBef>
                  <a:spcPct val="0"/>
                </a:spcBef>
                <a:buSzTx/>
              </a:pPr>
              <a:t>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B2B15753-9524-3A82-8838-26E06B6E6C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45342FE-7518-4DD8-897F-49B31FBEDCA7}" type="slidenum">
              <a:rPr lang="en-GB" altLang="en-US" smtClean="0">
                <a:solidFill>
                  <a:srgbClr val="000000"/>
                </a:solidFill>
                <a:latin typeface="Times" panose="02020603050405020304" pitchFamily="18" charset="0"/>
              </a:rPr>
              <a:pPr>
                <a:spcBef>
                  <a:spcPct val="0"/>
                </a:spcBef>
                <a:buSzTx/>
              </a:pPr>
              <a:t>50</a:t>
            </a:fld>
            <a:endParaRPr lang="en-GB" altLang="en-US">
              <a:solidFill>
                <a:srgbClr val="000000"/>
              </a:solidFill>
              <a:latin typeface="Times" panose="02020603050405020304" pitchFamily="18" charset="0"/>
            </a:endParaRPr>
          </a:p>
        </p:txBody>
      </p:sp>
      <p:sp>
        <p:nvSpPr>
          <p:cNvPr id="131075" name="Rectangle 2">
            <a:extLst>
              <a:ext uri="{FF2B5EF4-FFF2-40B4-BE49-F238E27FC236}">
                <a16:creationId xmlns:a16="http://schemas.microsoft.com/office/drawing/2014/main" id="{63E8EB2B-C503-5F51-CF04-B21E36976335}"/>
              </a:ext>
            </a:extLst>
          </p:cNvPr>
          <p:cNvSpPr>
            <a:spLocks noGrp="1" noRot="1" noChangeAspect="1" noChangeArrowheads="1" noTextEdit="1"/>
          </p:cNvSpPr>
          <p:nvPr>
            <p:ph type="sldImg"/>
          </p:nvPr>
        </p:nvSpPr>
        <p:spPr>
          <a:ln cap="flat">
            <a:headEnd type="none" w="med" len="med"/>
            <a:tailEnd type="none" w="med" len="med"/>
          </a:ln>
        </p:spPr>
      </p:sp>
      <p:sp>
        <p:nvSpPr>
          <p:cNvPr id="131076" name="Rectangle 3">
            <a:extLst>
              <a:ext uri="{FF2B5EF4-FFF2-40B4-BE49-F238E27FC236}">
                <a16:creationId xmlns:a16="http://schemas.microsoft.com/office/drawing/2014/main" id="{0DB8EE7C-1302-3F2C-295B-A10A9E9C94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FontTx/>
              <a:buChar char="•"/>
            </a:pPr>
            <a:r>
              <a:rPr lang="en-GB" altLang="en-US">
                <a:solidFill>
                  <a:srgbClr val="000000"/>
                </a:solidFill>
                <a:latin typeface="Arial" panose="020B0604020202020204" pitchFamily="34" charset="0"/>
              </a:rPr>
              <a:t> Provide opportunity for canvassers to ask questions to clarify any of the information provided.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F8C7C8B-68C5-4891-2017-3609E89B02DB}"/>
              </a:ext>
            </a:extLst>
          </p:cNvPr>
          <p:cNvSpPr>
            <a:spLocks noGrp="1" noRot="1" noChangeAspect="1" noChangeArrowheads="1" noTextEdit="1"/>
          </p:cNvSpPr>
          <p:nvPr>
            <p:ph type="sldImg"/>
          </p:nvPr>
        </p:nvSpPr>
        <p:spPr>
          <a:ln cap="flat">
            <a:headEnd type="none" w="med" len="med"/>
            <a:tailEnd type="none" w="med" len="med"/>
          </a:ln>
        </p:spPr>
      </p:sp>
      <p:sp>
        <p:nvSpPr>
          <p:cNvPr id="40963" name="Notes Placeholder 2">
            <a:extLst>
              <a:ext uri="{FF2B5EF4-FFF2-40B4-BE49-F238E27FC236}">
                <a16:creationId xmlns:a16="http://schemas.microsoft.com/office/drawing/2014/main" id="{7E0C7CCD-D712-B53E-0561-CD46675C0C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Can register online at www.gov.uk/register-to-vote or by completing a paper application form.  </a:t>
            </a:r>
            <a:r>
              <a:rPr lang="en-GB" altLang="en-US" i="1">
                <a:solidFill>
                  <a:srgbClr val="000000"/>
                </a:solidFill>
                <a:latin typeface="Times" panose="02020603050405020304" pitchFamily="18" charset="0"/>
              </a:rPr>
              <a:t>Add telephone/in person registration if offered.</a:t>
            </a:r>
          </a:p>
          <a:p>
            <a:pPr defTabSz="914400"/>
            <a:endParaRPr lang="en-GB" altLang="en-US">
              <a:solidFill>
                <a:srgbClr val="000000"/>
              </a:solidFill>
              <a:latin typeface="Times" panose="02020603050405020304" pitchFamily="18" charset="0"/>
            </a:endParaRPr>
          </a:p>
          <a:p>
            <a:pPr defTabSz="914400"/>
            <a:r>
              <a:rPr lang="en-GB" altLang="en-US">
                <a:solidFill>
                  <a:srgbClr val="000000"/>
                </a:solidFill>
                <a:latin typeface="Times" panose="02020603050405020304" pitchFamily="18" charset="0"/>
              </a:rPr>
              <a:t>All applicants must have their identity verified before they can appear on the electoral register, they do this by providing their personal identifiers: their date of birth and National Insurance number.  These are then checked against official records. T</a:t>
            </a:r>
            <a:r>
              <a:rPr lang="en-GB" altLang="en-US">
                <a:solidFill>
                  <a:srgbClr val="FF0000"/>
                </a:solidFill>
                <a:latin typeface="Times" panose="02020603050405020304" pitchFamily="18" charset="0"/>
              </a:rPr>
              <a:t>he requirement to provide a National Insurance number does not apply if a person is aged 14 or 15 years old.  Instead, their identity will be verified using education records or other local data.</a:t>
            </a:r>
          </a:p>
        </p:txBody>
      </p:sp>
      <p:sp>
        <p:nvSpPr>
          <p:cNvPr id="40964" name="Slide Number Placeholder 3">
            <a:extLst>
              <a:ext uri="{FF2B5EF4-FFF2-40B4-BE49-F238E27FC236}">
                <a16:creationId xmlns:a16="http://schemas.microsoft.com/office/drawing/2014/main" id="{030A1B77-6286-D6E3-8E51-01401FCA3C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2650730-64E1-4645-9BA6-B2874CD2852E}" type="slidenum">
              <a:rPr lang="en-GB" altLang="en-US" smtClean="0">
                <a:solidFill>
                  <a:srgbClr val="000000"/>
                </a:solidFill>
                <a:latin typeface="Times" panose="02020603050405020304" pitchFamily="18" charset="0"/>
              </a:rPr>
              <a:pPr>
                <a:spcBef>
                  <a:spcPct val="0"/>
                </a:spcBef>
                <a:buSzTx/>
              </a:pPr>
              <a:t>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E031F5A-BF0B-C5B3-6AE9-35A68F96A28F}"/>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28C80248-438E-A805-CE8D-B8822A787A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ea typeface="ＭＳ Ｐゴシック" panose="020B0600070205080204" pitchFamily="34" charset="-128"/>
              </a:rPr>
              <a:t>The ERO has a legal duty to undertake a canvass (</a:t>
            </a:r>
            <a:r>
              <a:rPr lang="en-GB" altLang="en-US" dirty="0">
                <a:solidFill>
                  <a:srgbClr val="000000"/>
                </a:solidFill>
                <a:latin typeface="Times" panose="02020603050405020304" pitchFamily="18" charset="0"/>
              </a:rPr>
              <a:t>between 1 July and 30 November</a:t>
            </a:r>
            <a:r>
              <a:rPr lang="en-GB" altLang="en-US" dirty="0">
                <a:solidFill>
                  <a:srgbClr val="000000"/>
                </a:solidFill>
                <a:latin typeface="Arial" panose="020B0604020202020204" pitchFamily="34" charset="0"/>
                <a:ea typeface="ＭＳ Ｐゴシック" panose="020B0600070205080204" pitchFamily="34" charset="-128"/>
              </a:rPr>
              <a:t>) of all households and produce a revised Register of Electors by 1 December.  </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Properties where the ERO believes there is no change in household composition, will be sent a Canvass Communication A which does not require a response.</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Where the ERO believes there may have been a change to household composition, they will be sent a Canvass Communication B or a Canvass Form.  In these cases a response is required. The process is for the personal canvass is very much similar to the way we previously canvassed.</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By law, households must provide the information asked for on the canvass communication.</a:t>
            </a:r>
            <a:endParaRPr lang="en-US" altLang="en-US" dirty="0">
              <a:solidFill>
                <a:srgbClr val="000000"/>
              </a:solidFill>
            </a:endParaRPr>
          </a:p>
          <a:p>
            <a:pPr defTabSz="914400"/>
            <a:endParaRPr lang="en-US" altLang="en-US" dirty="0">
              <a:solidFill>
                <a:srgbClr val="000000"/>
              </a:solidFill>
            </a:endParaRPr>
          </a:p>
          <a:p>
            <a:pPr defTabSz="914400"/>
            <a:r>
              <a:rPr lang="en-US" altLang="en-US" dirty="0">
                <a:solidFill>
                  <a:srgbClr val="000000"/>
                </a:solidFill>
              </a:rPr>
              <a:t>The purpose is to gather information on who lives in each household.</a:t>
            </a:r>
          </a:p>
          <a:p>
            <a:pPr defTabSz="914400"/>
            <a:endParaRPr lang="en-US" altLang="en-US" dirty="0">
              <a:solidFill>
                <a:srgbClr val="000000"/>
              </a:solidFill>
            </a:endParaRPr>
          </a:p>
          <a:p>
            <a:pPr defTabSz="914400"/>
            <a:r>
              <a:rPr lang="en-US" altLang="en-US" dirty="0">
                <a:solidFill>
                  <a:srgbClr val="000000"/>
                </a:solidFill>
              </a:rPr>
              <a:t>Outline the requirements to make at least 3 contact attempts (</a:t>
            </a:r>
            <a:r>
              <a:rPr lang="en-US" altLang="en-US" i="1" dirty="0">
                <a:solidFill>
                  <a:srgbClr val="000000"/>
                </a:solidFill>
              </a:rPr>
              <a:t>and set out your timetable for using these)</a:t>
            </a:r>
            <a:r>
              <a:rPr lang="en-US" altLang="en-US" dirty="0">
                <a:solidFill>
                  <a:srgbClr val="000000"/>
                </a:solidFill>
              </a:rPr>
              <a:t>.</a:t>
            </a:r>
          </a:p>
          <a:p>
            <a:pPr defTabSz="914400"/>
            <a:endParaRPr lang="en-US" altLang="en-US" dirty="0">
              <a:solidFill>
                <a:srgbClr val="000000"/>
              </a:solidFill>
            </a:endParaRPr>
          </a:p>
          <a:p>
            <a:pPr defTabSz="914400"/>
            <a:r>
              <a:rPr lang="en-US" altLang="en-US" dirty="0">
                <a:solidFill>
                  <a:srgbClr val="000000"/>
                </a:solidFill>
              </a:rPr>
              <a:t>Where a response is still not received, a personal visit must be made to try and obtain the information required on the form (mention telephone canvassing if you are using this).</a:t>
            </a:r>
          </a:p>
          <a:p>
            <a:pPr defTabSz="914400"/>
            <a:endParaRPr lang="en-US" altLang="en-US" dirty="0">
              <a:solidFill>
                <a:srgbClr val="000000"/>
              </a:solidFill>
            </a:endParaRPr>
          </a:p>
          <a:p>
            <a:pPr defTabSz="914400"/>
            <a:r>
              <a:rPr lang="en-US" altLang="en-US" dirty="0">
                <a:solidFill>
                  <a:srgbClr val="000000"/>
                </a:solidFill>
              </a:rPr>
              <a:t>Any new residents at the address who are eligible to vote must have their names added to the canvass communication.  </a:t>
            </a:r>
            <a:r>
              <a:rPr lang="en-US" altLang="en-US" b="1" dirty="0">
                <a:solidFill>
                  <a:srgbClr val="000000"/>
                </a:solidFill>
              </a:rPr>
              <a:t>However, it is not possible to register via this</a:t>
            </a:r>
            <a:r>
              <a:rPr lang="en-US" altLang="en-US" dirty="0">
                <a:solidFill>
                  <a:srgbClr val="000000"/>
                </a:solidFill>
              </a:rPr>
              <a:t>.  Once the completed form is received, the potential elector will be invited to register and they will be sent an ITR.</a:t>
            </a:r>
          </a:p>
          <a:p>
            <a:pPr defTabSz="914400"/>
            <a:endParaRPr lang="en-US" altLang="en-US" dirty="0">
              <a:solidFill>
                <a:srgbClr val="000000"/>
              </a:solidFill>
            </a:endParaRPr>
          </a:p>
        </p:txBody>
      </p:sp>
      <p:sp>
        <p:nvSpPr>
          <p:cNvPr id="43012" name="Slide Number Placeholder 3">
            <a:extLst>
              <a:ext uri="{FF2B5EF4-FFF2-40B4-BE49-F238E27FC236}">
                <a16:creationId xmlns:a16="http://schemas.microsoft.com/office/drawing/2014/main" id="{D5285FA6-7A5B-20D4-5386-AF1B99F44C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8E1B1C7-9711-4696-A13E-CCCCBD26B17D}" type="slidenum">
              <a:rPr lang="en-GB" altLang="en-US" smtClean="0">
                <a:solidFill>
                  <a:srgbClr val="000000"/>
                </a:solidFill>
                <a:latin typeface="Times" panose="02020603050405020304" pitchFamily="18" charset="0"/>
              </a:rPr>
              <a:pPr>
                <a:spcBef>
                  <a:spcPct val="0"/>
                </a:spcBef>
                <a:buSzTx/>
              </a:pPr>
              <a:t>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2BFB098-571B-660B-6375-BD2BD7733229}"/>
              </a:ext>
            </a:extLst>
          </p:cNvPr>
          <p:cNvSpPr>
            <a:spLocks noGrp="1" noRot="1" noChangeAspect="1" noChangeArrowheads="1" noTextEdit="1"/>
          </p:cNvSpPr>
          <p:nvPr>
            <p:ph type="sldImg"/>
          </p:nvPr>
        </p:nvSpPr>
        <p:spPr>
          <a:ln cap="flat">
            <a:headEnd type="none" w="med" len="med"/>
            <a:tailEnd type="none" w="med" len="med"/>
          </a:ln>
        </p:spPr>
      </p:sp>
      <p:sp>
        <p:nvSpPr>
          <p:cNvPr id="45059" name="Notes Placeholder 2">
            <a:extLst>
              <a:ext uri="{FF2B5EF4-FFF2-40B4-BE49-F238E27FC236}">
                <a16:creationId xmlns:a16="http://schemas.microsoft.com/office/drawing/2014/main" id="{819C769A-3250-0E76-3506-713234B369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a:solidFill>
                  <a:srgbClr val="000000"/>
                </a:solidFill>
              </a:rPr>
              <a:t>ITRs have a prescribed reminder process, and require a personal visit where no response is received to encourage an application to be made.  </a:t>
            </a:r>
          </a:p>
          <a:p>
            <a:pPr defTabSz="914400"/>
            <a:endParaRPr lang="en-US" altLang="en-US">
              <a:solidFill>
                <a:srgbClr val="000000"/>
              </a:solidFill>
            </a:endParaRPr>
          </a:p>
          <a:p>
            <a:pPr defTabSz="914400"/>
            <a:r>
              <a:rPr lang="en-US" altLang="en-US">
                <a:solidFill>
                  <a:srgbClr val="000000"/>
                </a:solidFill>
              </a:rPr>
              <a:t>Therefore personal visits are required to individuals who have not responded to an ITR or a reminder ITR. The only exception to this is that a personal visit is not required to a person aged 14 or 15 years old.</a:t>
            </a:r>
          </a:p>
          <a:p>
            <a:pPr defTabSz="914400"/>
            <a:endParaRPr lang="en-US" altLang="en-US">
              <a:solidFill>
                <a:srgbClr val="000000"/>
              </a:solidFill>
            </a:endParaRPr>
          </a:p>
          <a:p>
            <a:pPr defTabSz="914400"/>
            <a:r>
              <a:rPr lang="en-US" altLang="en-US" b="1" i="1">
                <a:solidFill>
                  <a:srgbClr val="000000"/>
                </a:solidFill>
              </a:rPr>
              <a:t>(Depending on your strategy, make clear that that this is a non-linear process)</a:t>
            </a:r>
          </a:p>
          <a:p>
            <a:pPr defTabSz="914400"/>
            <a:endParaRPr lang="en-US" altLang="en-US">
              <a:solidFill>
                <a:srgbClr val="000000"/>
              </a:solidFill>
            </a:endParaRPr>
          </a:p>
          <a:p>
            <a:pPr defTabSz="914400"/>
            <a:r>
              <a:rPr lang="en-GB" altLang="en-US">
                <a:solidFill>
                  <a:srgbClr val="000000"/>
                </a:solidFill>
                <a:latin typeface="Arial" panose="020B0604020202020204" pitchFamily="34" charset="0"/>
                <a:ea typeface="ＭＳ Ｐゴシック" panose="020B0600070205080204" pitchFamily="34" charset="-128"/>
              </a:rPr>
              <a:t>We will look at the information required on the canvass form and the ITR in more detail later.</a:t>
            </a:r>
            <a:endParaRPr lang="en-US" altLang="en-US">
              <a:solidFill>
                <a:srgbClr val="000000"/>
              </a:solidFill>
            </a:endParaRPr>
          </a:p>
          <a:p>
            <a:pPr defTabSz="914400"/>
            <a:endParaRPr lang="en-GB" altLang="en-US">
              <a:solidFill>
                <a:srgbClr val="000000"/>
              </a:solidFill>
              <a:latin typeface="Times" panose="02020603050405020304" pitchFamily="18" charset="0"/>
            </a:endParaRPr>
          </a:p>
        </p:txBody>
      </p:sp>
      <p:sp>
        <p:nvSpPr>
          <p:cNvPr id="45060" name="Slide Number Placeholder 3">
            <a:extLst>
              <a:ext uri="{FF2B5EF4-FFF2-40B4-BE49-F238E27FC236}">
                <a16:creationId xmlns:a16="http://schemas.microsoft.com/office/drawing/2014/main" id="{BAD0A282-1031-FEE3-778A-987A8D93D6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0A038FB-1301-453A-87DE-5087F0FBA4B5}" type="slidenum">
              <a:rPr lang="en-GB" altLang="en-US" smtClean="0">
                <a:solidFill>
                  <a:srgbClr val="000000"/>
                </a:solidFill>
                <a:latin typeface="Times" panose="02020603050405020304" pitchFamily="18" charset="0"/>
              </a:rPr>
              <a:pPr>
                <a:spcBef>
                  <a:spcPct val="0"/>
                </a:spcBef>
                <a:buSzTx/>
              </a:pPr>
              <a:t>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6ED1F11-53D3-28D8-06F7-3BC730EA22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3DDDEFD-D6BB-450C-9908-4A1463D87248}" type="slidenum">
              <a:rPr lang="en-GB" altLang="en-US" smtClean="0">
                <a:solidFill>
                  <a:srgbClr val="000000"/>
                </a:solidFill>
                <a:latin typeface="Times" panose="02020603050405020304" pitchFamily="18" charset="0"/>
              </a:rPr>
              <a:pPr>
                <a:spcBef>
                  <a:spcPct val="0"/>
                </a:spcBef>
                <a:buSzTx/>
              </a:pPr>
              <a:t>9</a:t>
            </a:fld>
            <a:endParaRPr lang="en-GB" altLang="en-US">
              <a:solidFill>
                <a:srgbClr val="000000"/>
              </a:solidFill>
              <a:latin typeface="Times" panose="02020603050405020304" pitchFamily="18" charset="0"/>
            </a:endParaRPr>
          </a:p>
        </p:txBody>
      </p:sp>
      <p:sp>
        <p:nvSpPr>
          <p:cNvPr id="47107" name="Rectangle 2">
            <a:extLst>
              <a:ext uri="{FF2B5EF4-FFF2-40B4-BE49-F238E27FC236}">
                <a16:creationId xmlns:a16="http://schemas.microsoft.com/office/drawing/2014/main" id="{8B33F4F4-07A0-3EED-F967-FC45B1E97613}"/>
              </a:ext>
            </a:extLst>
          </p:cNvPr>
          <p:cNvSpPr>
            <a:spLocks noGrp="1" noRot="1" noChangeAspect="1" noChangeArrowheads="1" noTextEdit="1"/>
          </p:cNvSpPr>
          <p:nvPr>
            <p:ph type="sldImg"/>
          </p:nvPr>
        </p:nvSpPr>
        <p:spPr>
          <a:ln cap="flat">
            <a:headEnd type="none" w="med" len="med"/>
            <a:tailEnd type="none" w="med" len="med"/>
          </a:ln>
        </p:spPr>
      </p:sp>
      <p:sp>
        <p:nvSpPr>
          <p:cNvPr id="47108" name="Rectangle 3">
            <a:extLst>
              <a:ext uri="{FF2B5EF4-FFF2-40B4-BE49-F238E27FC236}">
                <a16:creationId xmlns:a16="http://schemas.microsoft.com/office/drawing/2014/main" id="{CC48DD50-07D2-91AF-0769-5B415076E2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2C759AF9-F960-F631-A67C-930565D2B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US" altLang="en-US" noProof="0"/>
              <a:t>Click to edit Master title style</a:t>
            </a:r>
            <a:endParaRPr lang="en-GB" altLang="en-US" noProof="0"/>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US" altLang="en-US" noProof="0"/>
              <a:t>Click to edit Master subtitle style</a:t>
            </a:r>
            <a:endParaRPr lang="en-GB" altLang="en-US" noProof="0"/>
          </a:p>
        </p:txBody>
      </p:sp>
      <p:sp>
        <p:nvSpPr>
          <p:cNvPr id="3" name="Slide Number Placeholder 6">
            <a:extLst>
              <a:ext uri="{FF2B5EF4-FFF2-40B4-BE49-F238E27FC236}">
                <a16:creationId xmlns:a16="http://schemas.microsoft.com/office/drawing/2014/main" id="{64C6776B-11AD-86BF-F44B-E3FA1046192B}"/>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FD1E217B-DB01-4FBC-AE48-90938E8A1598}"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DE703001-0A75-9C5C-D134-F31A3945690D}"/>
              </a:ext>
            </a:extLst>
          </p:cNvPr>
          <p:cNvSpPr>
            <a:spLocks noGrp="1" noChangeArrowheads="1"/>
          </p:cNvSpPr>
          <p:nvPr>
            <p:ph type="dt" sz="half" idx="11"/>
          </p:nvPr>
        </p:nvSpPr>
        <p:spPr>
          <a:ln cap="flat" algn="ctr">
            <a:headEnd type="none" w="med" len="med"/>
            <a:tailEnd type="none" w="med" len="med"/>
          </a:ln>
        </p:spPr>
        <p:txBody>
          <a:bodyPr/>
          <a:lstStyle>
            <a:lvl1pPr>
              <a:buSzPct val="100000"/>
              <a:defRPr>
                <a:solidFill>
                  <a:srgbClr val="FFFFFF"/>
                </a:solidFill>
                <a:latin typeface="Arial" panose="020B0604020202020204" pitchFamily="34" charset="0"/>
                <a:ea typeface="ＭＳ Ｐゴシック" panose="020B0600070205080204" pitchFamily="34" charset="-128"/>
                <a:sym typeface="Times" panose="02020603050405020304" pitchFamily="18" charset="0"/>
              </a:defRPr>
            </a:lvl1pPr>
          </a:lstStyle>
          <a:p>
            <a:pPr>
              <a:defRPr/>
            </a:pPr>
            <a:endParaRPr lang="en-GB" altLang="en-US"/>
          </a:p>
        </p:txBody>
      </p:sp>
      <p:sp>
        <p:nvSpPr>
          <p:cNvPr id="5" name="Footer Placeholder 5">
            <a:extLst>
              <a:ext uri="{FF2B5EF4-FFF2-40B4-BE49-F238E27FC236}">
                <a16:creationId xmlns:a16="http://schemas.microsoft.com/office/drawing/2014/main" id="{430E7F0E-1154-A252-3F4A-4825EAB0C8A5}"/>
              </a:ext>
            </a:extLst>
          </p:cNvPr>
          <p:cNvSpPr>
            <a:spLocks noGrp="1" noChangeArrowheads="1"/>
          </p:cNvSpPr>
          <p:nvPr>
            <p:ph type="ftr" sz="quarter" idx="12"/>
          </p:nvPr>
        </p:nvSpPr>
        <p:spPr>
          <a:ln cap="flat" algn="ctr">
            <a:headEnd type="none" w="med" len="med"/>
            <a:tailEnd type="none" w="med" len="med"/>
          </a:ln>
        </p:spPr>
        <p:txBody>
          <a:bodyPr/>
          <a:lstStyle>
            <a:lvl1pPr>
              <a:buSzPct val="100000"/>
              <a:defRPr>
                <a:solidFill>
                  <a:srgbClr val="FFFFFF"/>
                </a:solidFill>
                <a:sym typeface="Times" panose="02020603050405020304" pitchFamily="18" charset="0"/>
              </a:defRPr>
            </a:lvl1pPr>
          </a:lstStyle>
          <a:p>
            <a:pPr>
              <a:defRPr/>
            </a:pPr>
            <a:endParaRPr lang="en-GB" altLang="en-US"/>
          </a:p>
        </p:txBody>
      </p:sp>
    </p:spTree>
    <p:extLst>
      <p:ext uri="{BB962C8B-B14F-4D97-AF65-F5344CB8AC3E}">
        <p14:creationId xmlns:p14="http://schemas.microsoft.com/office/powerpoint/2010/main" val="1878382833"/>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71CDF17B-3918-A75A-BB6A-96F01374F79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C2A8FEB-2759-A47D-B490-B32F05194FC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05B971D-EB4D-71CB-187A-7895D18ADF49}"/>
              </a:ext>
            </a:extLst>
          </p:cNvPr>
          <p:cNvSpPr>
            <a:spLocks noGrp="1" noChangeArrowheads="1"/>
          </p:cNvSpPr>
          <p:nvPr>
            <p:ph type="sldNum" sz="quarter" idx="12"/>
          </p:nvPr>
        </p:nvSpPr>
        <p:spPr>
          <a:ln/>
        </p:spPr>
        <p:txBody>
          <a:bodyPr/>
          <a:lstStyle>
            <a:lvl1pPr>
              <a:defRPr/>
            </a:lvl1pPr>
          </a:lstStyle>
          <a:p>
            <a:pPr>
              <a:defRPr/>
            </a:pPr>
            <a:fld id="{65652658-2E6A-4CB5-924B-BA6882CD1CA0}" type="slidenum">
              <a:rPr lang="en-GB" altLang="en-US"/>
              <a:pPr>
                <a:defRPr/>
              </a:pPr>
              <a:t>‹#›</a:t>
            </a:fld>
            <a:endParaRPr lang="en-GB" altLang="en-US"/>
          </a:p>
        </p:txBody>
      </p:sp>
    </p:spTree>
    <p:extLst>
      <p:ext uri="{BB962C8B-B14F-4D97-AF65-F5344CB8AC3E}">
        <p14:creationId xmlns:p14="http://schemas.microsoft.com/office/powerpoint/2010/main" val="314184194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846EFB36-FAF0-2418-3A87-5EF6E5DA9B9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9F23489-0713-0E19-7769-E64285B65FC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9D638F5-A2E6-1952-DC3C-7A98665CA7B3}"/>
              </a:ext>
            </a:extLst>
          </p:cNvPr>
          <p:cNvSpPr>
            <a:spLocks noGrp="1" noChangeArrowheads="1"/>
          </p:cNvSpPr>
          <p:nvPr>
            <p:ph type="sldNum" sz="quarter" idx="12"/>
          </p:nvPr>
        </p:nvSpPr>
        <p:spPr>
          <a:ln/>
        </p:spPr>
        <p:txBody>
          <a:bodyPr/>
          <a:lstStyle>
            <a:lvl1pPr>
              <a:defRPr/>
            </a:lvl1pPr>
          </a:lstStyle>
          <a:p>
            <a:pPr>
              <a:defRPr/>
            </a:pPr>
            <a:fld id="{D7F09F8A-7F77-403A-9460-DC4626C76E77}" type="slidenum">
              <a:rPr lang="en-GB" altLang="en-US"/>
              <a:pPr>
                <a:defRPr/>
              </a:pPr>
              <a:t>‹#›</a:t>
            </a:fld>
            <a:endParaRPr lang="en-GB" altLang="en-US"/>
          </a:p>
        </p:txBody>
      </p:sp>
    </p:spTree>
    <p:extLst>
      <p:ext uri="{BB962C8B-B14F-4D97-AF65-F5344CB8AC3E}">
        <p14:creationId xmlns:p14="http://schemas.microsoft.com/office/powerpoint/2010/main" val="119984246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Content Placeholder 2"/>
          <p:cNvSpPr>
            <a:spLocks noGrp="1"/>
          </p:cNvSpPr>
          <p:nvPr>
            <p:ph idx="1"/>
          </p:nvPr>
        </p:nvSpPr>
        <p:spPr>
          <a:xfrm>
            <a:off x="2971800" y="1828800"/>
            <a:ext cx="5943600" cy="4267200"/>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011A2564-D839-E8D0-6307-20CB7BE2465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996F843-F3F8-AE95-D8BE-2BF5B84F28E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87F7BA1-4C1B-312F-32A7-41EAF5A83412}"/>
              </a:ext>
            </a:extLst>
          </p:cNvPr>
          <p:cNvSpPr>
            <a:spLocks noGrp="1" noChangeArrowheads="1"/>
          </p:cNvSpPr>
          <p:nvPr>
            <p:ph type="sldNum" sz="quarter" idx="12"/>
          </p:nvPr>
        </p:nvSpPr>
        <p:spPr>
          <a:ln/>
        </p:spPr>
        <p:txBody>
          <a:bodyPr/>
          <a:lstStyle>
            <a:lvl1pPr>
              <a:defRPr/>
            </a:lvl1pPr>
          </a:lstStyle>
          <a:p>
            <a:pPr>
              <a:defRPr/>
            </a:pPr>
            <a:fld id="{6D157F2C-8070-4E04-9F7A-331AB3ADA8B1}" type="slidenum">
              <a:rPr lang="en-GB" altLang="en-US"/>
              <a:pPr>
                <a:defRPr/>
              </a:pPr>
              <a:t>‹#›</a:t>
            </a:fld>
            <a:endParaRPr lang="en-GB" altLang="en-US"/>
          </a:p>
        </p:txBody>
      </p:sp>
    </p:spTree>
    <p:extLst>
      <p:ext uri="{BB962C8B-B14F-4D97-AF65-F5344CB8AC3E}">
        <p14:creationId xmlns:p14="http://schemas.microsoft.com/office/powerpoint/2010/main" val="286316656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en-US" noProof="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en-US" noProof="0"/>
              <a:t>Click to edit Master text styles</a:t>
            </a:r>
          </a:p>
        </p:txBody>
      </p:sp>
      <p:sp>
        <p:nvSpPr>
          <p:cNvPr id="4" name="Rectangle 4">
            <a:extLst>
              <a:ext uri="{FF2B5EF4-FFF2-40B4-BE49-F238E27FC236}">
                <a16:creationId xmlns:a16="http://schemas.microsoft.com/office/drawing/2014/main" id="{8A9CC969-AEA1-67A8-3861-E1B5C178A86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FFF8715-F50D-CC0C-23B5-A65EBD95A3E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6E2AB3A-93E3-1364-6D94-1A84440A2EED}"/>
              </a:ext>
            </a:extLst>
          </p:cNvPr>
          <p:cNvSpPr>
            <a:spLocks noGrp="1" noChangeArrowheads="1"/>
          </p:cNvSpPr>
          <p:nvPr>
            <p:ph type="sldNum" sz="quarter" idx="12"/>
          </p:nvPr>
        </p:nvSpPr>
        <p:spPr>
          <a:ln/>
        </p:spPr>
        <p:txBody>
          <a:bodyPr/>
          <a:lstStyle>
            <a:lvl1pPr>
              <a:defRPr/>
            </a:lvl1pPr>
          </a:lstStyle>
          <a:p>
            <a:pPr>
              <a:defRPr/>
            </a:pPr>
            <a:fld id="{146967EB-CA72-4BCB-9FF5-35583A1811B4}" type="slidenum">
              <a:rPr lang="en-GB" altLang="en-US"/>
              <a:pPr>
                <a:defRPr/>
              </a:pPr>
              <a:t>‹#›</a:t>
            </a:fld>
            <a:endParaRPr lang="en-GB" altLang="en-US"/>
          </a:p>
        </p:txBody>
      </p:sp>
    </p:spTree>
    <p:extLst>
      <p:ext uri="{BB962C8B-B14F-4D97-AF65-F5344CB8AC3E}">
        <p14:creationId xmlns:p14="http://schemas.microsoft.com/office/powerpoint/2010/main" val="57887949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Rectangle 4">
            <a:extLst>
              <a:ext uri="{FF2B5EF4-FFF2-40B4-BE49-F238E27FC236}">
                <a16:creationId xmlns:a16="http://schemas.microsoft.com/office/drawing/2014/main" id="{D34DA7D5-816B-E55E-50D2-6356E5DB58C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B807C52-5795-49C1-5E97-9D32E91190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70CEDD6-83B7-F87F-523B-86EE1F6EE7A1}"/>
              </a:ext>
            </a:extLst>
          </p:cNvPr>
          <p:cNvSpPr>
            <a:spLocks noGrp="1" noChangeArrowheads="1"/>
          </p:cNvSpPr>
          <p:nvPr>
            <p:ph type="sldNum" sz="quarter" idx="12"/>
          </p:nvPr>
        </p:nvSpPr>
        <p:spPr>
          <a:ln/>
        </p:spPr>
        <p:txBody>
          <a:bodyPr/>
          <a:lstStyle>
            <a:lvl1pPr>
              <a:defRPr/>
            </a:lvl1pPr>
          </a:lstStyle>
          <a:p>
            <a:pPr>
              <a:defRPr/>
            </a:pPr>
            <a:fld id="{DE103872-0496-4A31-BB50-FE32661CB039}" type="slidenum">
              <a:rPr lang="en-GB" altLang="en-US"/>
              <a:pPr>
                <a:defRPr/>
              </a:pPr>
              <a:t>‹#›</a:t>
            </a:fld>
            <a:endParaRPr lang="en-GB" altLang="en-US"/>
          </a:p>
        </p:txBody>
      </p:sp>
    </p:spTree>
    <p:extLst>
      <p:ext uri="{BB962C8B-B14F-4D97-AF65-F5344CB8AC3E}">
        <p14:creationId xmlns:p14="http://schemas.microsoft.com/office/powerpoint/2010/main" val="141116701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Rectangle 4">
            <a:extLst>
              <a:ext uri="{FF2B5EF4-FFF2-40B4-BE49-F238E27FC236}">
                <a16:creationId xmlns:a16="http://schemas.microsoft.com/office/drawing/2014/main" id="{2C7D706F-3FEF-8C21-C189-51F3DA91863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242CE5A-7B5E-1587-37C7-7C012C1183C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C0CA9A24-C44E-A2F3-558C-E1EC6EDE06E9}"/>
              </a:ext>
            </a:extLst>
          </p:cNvPr>
          <p:cNvSpPr>
            <a:spLocks noGrp="1" noChangeArrowheads="1"/>
          </p:cNvSpPr>
          <p:nvPr>
            <p:ph type="sldNum" sz="quarter" idx="12"/>
          </p:nvPr>
        </p:nvSpPr>
        <p:spPr>
          <a:ln/>
        </p:spPr>
        <p:txBody>
          <a:bodyPr/>
          <a:lstStyle>
            <a:lvl1pPr>
              <a:defRPr/>
            </a:lvl1pPr>
          </a:lstStyle>
          <a:p>
            <a:pPr>
              <a:defRPr/>
            </a:pPr>
            <a:fld id="{EC384D13-49FF-4F01-A3D7-C0571F216E74}" type="slidenum">
              <a:rPr lang="en-GB" altLang="en-US"/>
              <a:pPr>
                <a:defRPr/>
              </a:pPr>
              <a:t>‹#›</a:t>
            </a:fld>
            <a:endParaRPr lang="en-GB" altLang="en-US"/>
          </a:p>
        </p:txBody>
      </p:sp>
    </p:spTree>
    <p:extLst>
      <p:ext uri="{BB962C8B-B14F-4D97-AF65-F5344CB8AC3E}">
        <p14:creationId xmlns:p14="http://schemas.microsoft.com/office/powerpoint/2010/main" val="332670163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Rectangle 4">
            <a:extLst>
              <a:ext uri="{FF2B5EF4-FFF2-40B4-BE49-F238E27FC236}">
                <a16:creationId xmlns:a16="http://schemas.microsoft.com/office/drawing/2014/main" id="{188A640E-1C31-76B8-C19A-4A5922CC6C1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2EA26BD4-2A51-06F4-0805-7E44B6AF0CD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F9342EE-894E-0122-4B5A-7A1D1EF6E13B}"/>
              </a:ext>
            </a:extLst>
          </p:cNvPr>
          <p:cNvSpPr>
            <a:spLocks noGrp="1" noChangeArrowheads="1"/>
          </p:cNvSpPr>
          <p:nvPr>
            <p:ph type="sldNum" sz="quarter" idx="12"/>
          </p:nvPr>
        </p:nvSpPr>
        <p:spPr>
          <a:ln/>
        </p:spPr>
        <p:txBody>
          <a:bodyPr/>
          <a:lstStyle>
            <a:lvl1pPr>
              <a:defRPr/>
            </a:lvl1pPr>
          </a:lstStyle>
          <a:p>
            <a:pPr>
              <a:defRPr/>
            </a:pPr>
            <a:fld id="{0E514254-1399-4A95-BAB2-C440C344DF8B}" type="slidenum">
              <a:rPr lang="en-GB" altLang="en-US"/>
              <a:pPr>
                <a:defRPr/>
              </a:pPr>
              <a:t>‹#›</a:t>
            </a:fld>
            <a:endParaRPr lang="en-GB" altLang="en-US"/>
          </a:p>
        </p:txBody>
      </p:sp>
    </p:spTree>
    <p:extLst>
      <p:ext uri="{BB962C8B-B14F-4D97-AF65-F5344CB8AC3E}">
        <p14:creationId xmlns:p14="http://schemas.microsoft.com/office/powerpoint/2010/main" val="318342794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6AFEDE-64D4-E902-B638-05B2E255117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A7870F51-F49C-3742-7530-9B0ED8E1C80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79CFBA86-E9FB-2638-CC64-DB9A019A9A63}"/>
              </a:ext>
            </a:extLst>
          </p:cNvPr>
          <p:cNvSpPr>
            <a:spLocks noGrp="1" noChangeArrowheads="1"/>
          </p:cNvSpPr>
          <p:nvPr>
            <p:ph type="sldNum" sz="quarter" idx="12"/>
          </p:nvPr>
        </p:nvSpPr>
        <p:spPr>
          <a:ln/>
        </p:spPr>
        <p:txBody>
          <a:bodyPr/>
          <a:lstStyle>
            <a:lvl1pPr>
              <a:defRPr/>
            </a:lvl1pPr>
          </a:lstStyle>
          <a:p>
            <a:pPr>
              <a:defRPr/>
            </a:pPr>
            <a:fld id="{D68AD5A2-DDF7-49BD-8E7B-F00C6CAC29FB}" type="slidenum">
              <a:rPr lang="en-GB" altLang="en-US"/>
              <a:pPr>
                <a:defRPr/>
              </a:pPr>
              <a:t>‹#›</a:t>
            </a:fld>
            <a:endParaRPr lang="en-GB" altLang="en-US"/>
          </a:p>
        </p:txBody>
      </p:sp>
    </p:spTree>
    <p:extLst>
      <p:ext uri="{BB962C8B-B14F-4D97-AF65-F5344CB8AC3E}">
        <p14:creationId xmlns:p14="http://schemas.microsoft.com/office/powerpoint/2010/main" val="319799793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B9C798BD-A810-F02E-6AC0-9C423F685CF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17CF13A-1943-B9A0-72C3-5DDC652927E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B8F2934-631C-588E-9D67-A1FAFE0F3329}"/>
              </a:ext>
            </a:extLst>
          </p:cNvPr>
          <p:cNvSpPr>
            <a:spLocks noGrp="1" noChangeArrowheads="1"/>
          </p:cNvSpPr>
          <p:nvPr>
            <p:ph type="sldNum" sz="quarter" idx="12"/>
          </p:nvPr>
        </p:nvSpPr>
        <p:spPr>
          <a:ln/>
        </p:spPr>
        <p:txBody>
          <a:bodyPr/>
          <a:lstStyle>
            <a:lvl1pPr>
              <a:defRPr/>
            </a:lvl1pPr>
          </a:lstStyle>
          <a:p>
            <a:pPr>
              <a:defRPr/>
            </a:pPr>
            <a:fld id="{369C5AB3-B4B1-4595-B9B9-39A436453A4C}" type="slidenum">
              <a:rPr lang="en-GB" altLang="en-US"/>
              <a:pPr>
                <a:defRPr/>
              </a:pPr>
              <a:t>‹#›</a:t>
            </a:fld>
            <a:endParaRPr lang="en-GB" altLang="en-US"/>
          </a:p>
        </p:txBody>
      </p:sp>
    </p:spTree>
    <p:extLst>
      <p:ext uri="{BB962C8B-B14F-4D97-AF65-F5344CB8AC3E}">
        <p14:creationId xmlns:p14="http://schemas.microsoft.com/office/powerpoint/2010/main" val="69714127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BFCDF5B6-3FD3-CE61-DA97-6EE6A37E2A2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F0F68916-3097-B77B-FA20-935135C0421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F57C86F-24B9-F472-4C98-D50E9F3F558E}"/>
              </a:ext>
            </a:extLst>
          </p:cNvPr>
          <p:cNvSpPr>
            <a:spLocks noGrp="1" noChangeArrowheads="1"/>
          </p:cNvSpPr>
          <p:nvPr>
            <p:ph type="sldNum" sz="quarter" idx="12"/>
          </p:nvPr>
        </p:nvSpPr>
        <p:spPr>
          <a:ln/>
        </p:spPr>
        <p:txBody>
          <a:bodyPr/>
          <a:lstStyle>
            <a:lvl1pPr>
              <a:defRPr/>
            </a:lvl1pPr>
          </a:lstStyle>
          <a:p>
            <a:pPr>
              <a:defRPr/>
            </a:pPr>
            <a:fld id="{B7B3DC91-6F5D-4E11-9F9C-9FF35A2645B2}" type="slidenum">
              <a:rPr lang="en-GB" altLang="en-US"/>
              <a:pPr>
                <a:defRPr/>
              </a:pPr>
              <a:t>‹#›</a:t>
            </a:fld>
            <a:endParaRPr lang="en-GB" altLang="en-US"/>
          </a:p>
        </p:txBody>
      </p:sp>
    </p:spTree>
    <p:extLst>
      <p:ext uri="{BB962C8B-B14F-4D97-AF65-F5344CB8AC3E}">
        <p14:creationId xmlns:p14="http://schemas.microsoft.com/office/powerpoint/2010/main" val="131982790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23204-0910-8C5C-7813-5868D62AF677}"/>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6E2D407-54E3-2962-9AB7-80AC1A5D1528}"/>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287B4F61-860F-AEA9-C266-CC3A8AAA287B}"/>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pPr>
              <a:defRPr/>
            </a:pPr>
            <a:endParaRPr lang="en-GB" altLang="en-US"/>
          </a:p>
        </p:txBody>
      </p:sp>
      <p:sp>
        <p:nvSpPr>
          <p:cNvPr id="1029" name="Rectangle 5">
            <a:extLst>
              <a:ext uri="{FF2B5EF4-FFF2-40B4-BE49-F238E27FC236}">
                <a16:creationId xmlns:a16="http://schemas.microsoft.com/office/drawing/2014/main" id="{3DC9738C-A2C7-3E65-8F91-754EAD1B4FAB}"/>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pPr>
              <a:defRPr/>
            </a:pPr>
            <a:endParaRPr lang="en-GB" altLang="en-US"/>
          </a:p>
        </p:txBody>
      </p:sp>
      <p:sp>
        <p:nvSpPr>
          <p:cNvPr id="1030" name="Rectangle 6">
            <a:extLst>
              <a:ext uri="{FF2B5EF4-FFF2-40B4-BE49-F238E27FC236}">
                <a16:creationId xmlns:a16="http://schemas.microsoft.com/office/drawing/2014/main" id="{A239C2D3-AC77-F49C-032F-08E0971742C4}"/>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solidFill>
                  <a:srgbClr val="003366"/>
                </a:solidFill>
                <a:ea typeface="ＭＳ Ｐゴシック" panose="020B0600070205080204" pitchFamily="34" charset="-128"/>
                <a:sym typeface="Times" panose="02020603050405020304" pitchFamily="18" charset="0"/>
              </a:defRPr>
            </a:lvl1pPr>
          </a:lstStyle>
          <a:p>
            <a:pPr>
              <a:defRPr/>
            </a:pPr>
            <a:fld id="{140063D8-B3B3-41B1-8F89-E1CA2175E0E9}" type="slidenum">
              <a:rPr lang="en-GB" altLang="en-US"/>
              <a:pPr>
                <a:defRPr/>
              </a:pPr>
              <a:t>‹#›</a:t>
            </a:fld>
            <a:endParaRPr lang="en-GB" altLang="en-US"/>
          </a:p>
        </p:txBody>
      </p:sp>
      <p:pic>
        <p:nvPicPr>
          <p:cNvPr id="1031" name="Picture 7" descr="electoral com_rgb">
            <a:extLst>
              <a:ext uri="{FF2B5EF4-FFF2-40B4-BE49-F238E27FC236}">
                <a16:creationId xmlns:a16="http://schemas.microsoft.com/office/drawing/2014/main" id="{858E70C8-528E-F0A6-9E77-5C8D4E943D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49" r:id="rId1"/>
    <p:sldLayoutId id="2147485439" r:id="rId2"/>
    <p:sldLayoutId id="2147485440" r:id="rId3"/>
    <p:sldLayoutId id="2147485441" r:id="rId4"/>
    <p:sldLayoutId id="2147485442" r:id="rId5"/>
    <p:sldLayoutId id="2147485443" r:id="rId6"/>
    <p:sldLayoutId id="2147485444" r:id="rId7"/>
    <p:sldLayoutId id="2147485445" r:id="rId8"/>
    <p:sldLayoutId id="2147485446" r:id="rId9"/>
    <p:sldLayoutId id="2147485447" r:id="rId10"/>
    <p:sldLayoutId id="2147485448" r:id="rId11"/>
  </p:sldLayoutIdLst>
  <p:transition>
    <p:dissolve/>
  </p:transition>
  <p:hf hdr="0" ftr="0" dt="0"/>
  <p:txStyles>
    <p:titleStyle>
      <a:lvl1pPr algn="l" rtl="0" eaLnBrk="0" fontAlgn="base" hangingPunct="0">
        <a:spcBef>
          <a:spcPct val="0"/>
        </a:spcBef>
        <a:spcAft>
          <a:spcPct val="0"/>
        </a:spcAft>
        <a:buSzPct val="100000"/>
        <a:defRPr sz="2800">
          <a:solidFill>
            <a:srgbClr val="0099CC"/>
          </a:solidFill>
          <a:latin typeface="Arial"/>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lectoralcommission.org.uk/running-electoral-registration-scotland/eligibility-register-vote/what-are-nationality-requirements-register-vo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E3473672-7B63-3BF2-45E1-F5AA07523E35}"/>
              </a:ext>
            </a:extLst>
          </p:cNvPr>
          <p:cNvSpPr>
            <a:spLocks noGrp="1" noChangeArrowheads="1"/>
          </p:cNvSpPr>
          <p:nvPr>
            <p:ph type="ctrTitle"/>
          </p:nvPr>
        </p:nvSpPr>
        <p:spPr>
          <a:xfrm>
            <a:off x="358775" y="1563688"/>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dirty="0">
                <a:latin typeface="Arial" panose="020B0604020202020204" pitchFamily="34" charset="0"/>
              </a:rPr>
              <a:t>Register of electors -canvasser briefing session</a:t>
            </a:r>
          </a:p>
        </p:txBody>
      </p:sp>
      <p:sp>
        <p:nvSpPr>
          <p:cNvPr id="29700" name="Rectangle 4">
            <a:extLst>
              <a:ext uri="{FF2B5EF4-FFF2-40B4-BE49-F238E27FC236}">
                <a16:creationId xmlns:a16="http://schemas.microsoft.com/office/drawing/2014/main" id="{1FA20368-3285-A76B-3B12-C7AD2267B4ED}"/>
              </a:ext>
            </a:extLst>
          </p:cNvPr>
          <p:cNvSpPr>
            <a:spLocks noGrp="1" noChangeArrowheads="1"/>
          </p:cNvSpPr>
          <p:nvPr>
            <p:ph type="subTitle" idx="1"/>
          </p:nvPr>
        </p:nvSpPr>
        <p:spPr>
          <a:xfrm>
            <a:off x="342900" y="4551363"/>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US" altLang="en-US" sz="3200">
              <a:solidFill>
                <a:srgbClr val="FFFFFF"/>
              </a:solidFill>
              <a:ea typeface="ＭＳ Ｐゴシック" panose="020B0600070205080204" pitchFamily="34" charset="-128"/>
            </a:endParaRPr>
          </a:p>
        </p:txBody>
      </p:sp>
      <p:sp>
        <p:nvSpPr>
          <p:cNvPr id="29701" name="Slide Number Placeholder 1">
            <a:extLst>
              <a:ext uri="{FF2B5EF4-FFF2-40B4-BE49-F238E27FC236}">
                <a16:creationId xmlns:a16="http://schemas.microsoft.com/office/drawing/2014/main" id="{177FA3BC-D233-0C1F-DCE5-ADC0BCAB42B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E2C9ED6-C235-4A30-98F6-238483672F2C}" type="slidenum">
              <a:rPr lang="en-GB" altLang="en-US" sz="1400" smtClean="0">
                <a:solidFill>
                  <a:srgbClr val="FFFFFF"/>
                </a:solidFill>
              </a:rPr>
              <a:pPr>
                <a:spcBef>
                  <a:spcPct val="0"/>
                </a:spcBef>
                <a:buFontTx/>
                <a:buNone/>
              </a:pPr>
              <a:t>1</a:t>
            </a:fld>
            <a:endParaRPr lang="en-GB" altLang="en-US" sz="1400">
              <a:solidFill>
                <a:srgbClr val="FFFFFF"/>
              </a:solidFill>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571FF53-961B-F9CD-115B-EE802D40EB35}"/>
              </a:ext>
            </a:extLst>
          </p:cNvPr>
          <p:cNvSpPr>
            <a:spLocks noGrp="1" noChangeArrowheads="1"/>
          </p:cNvSpPr>
          <p:nvPr>
            <p:ph type="title"/>
          </p:nvPr>
        </p:nvSpPr>
        <p:spPr>
          <a:xfrm>
            <a:off x="381000" y="1828800"/>
            <a:ext cx="23431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canvasser activities</a:t>
            </a:r>
          </a:p>
        </p:txBody>
      </p:sp>
      <p:sp>
        <p:nvSpPr>
          <p:cNvPr id="25603" name="Content Placeholder 2">
            <a:extLst>
              <a:ext uri="{FF2B5EF4-FFF2-40B4-BE49-F238E27FC236}">
                <a16:creationId xmlns:a16="http://schemas.microsoft.com/office/drawing/2014/main" id="{C92F6A3B-F341-63E1-DFCB-91A30AD503AB}"/>
              </a:ext>
            </a:extLst>
          </p:cNvPr>
          <p:cNvSpPr>
            <a:spLocks noGrp="1"/>
          </p:cNvSpPr>
          <p:nvPr>
            <p:ph idx="1"/>
          </p:nvPr>
        </p:nvSpPr>
        <p:spPr>
          <a:xfrm>
            <a:off x="3124200" y="1628775"/>
            <a:ext cx="5622925" cy="3790950"/>
          </a:xfrm>
          <a:ln cap="flat" algn="ctr">
            <a:miter lim="800000"/>
            <a:headEnd type="none" w="med" len="med"/>
            <a:tailEnd type="none" w="med" len="med"/>
          </a:ln>
        </p:spPr>
        <p:txBody>
          <a:bodyPr/>
          <a:lstStyle/>
          <a:p>
            <a:pPr marL="0" indent="0" eaLnBrk="1" hangingPunct="1">
              <a:buSzTx/>
              <a:buFontTx/>
              <a:buNone/>
              <a:defRPr/>
            </a:pPr>
            <a:r>
              <a:rPr lang="en-GB" altLang="en-US" b="1" dirty="0">
                <a:solidFill>
                  <a:schemeClr val="accent4"/>
                </a:solidFill>
              </a:rPr>
              <a:t>Your role is important.</a:t>
            </a: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dirty="0">
              <a:solidFill>
                <a:schemeClr val="tx1"/>
              </a:solidFill>
            </a:endParaRPr>
          </a:p>
          <a:p>
            <a:pPr eaLnBrk="1" hangingPunct="1">
              <a:buSzTx/>
              <a:defRPr/>
            </a:pPr>
            <a:r>
              <a:rPr lang="en-GB" altLang="en-US" dirty="0">
                <a:solidFill>
                  <a:schemeClr val="accent6"/>
                </a:solidFill>
              </a:rPr>
              <a:t>[Delivery of forms and reminders]</a:t>
            </a:r>
          </a:p>
          <a:p>
            <a:pPr eaLnBrk="1" hangingPunct="1">
              <a:buSzTx/>
              <a:defRPr/>
            </a:pPr>
            <a:r>
              <a:rPr lang="en-GB" altLang="en-US" dirty="0">
                <a:solidFill>
                  <a:schemeClr val="tx1"/>
                </a:solidFill>
              </a:rPr>
              <a:t>Visit households/individuals that have not responded to a </a:t>
            </a:r>
            <a:r>
              <a:rPr lang="en-GB" altLang="en-US" b="1" dirty="0">
                <a:solidFill>
                  <a:schemeClr val="tx1"/>
                </a:solidFill>
              </a:rPr>
              <a:t>canvass communication </a:t>
            </a:r>
            <a:r>
              <a:rPr lang="en-GB" altLang="en-US" dirty="0">
                <a:solidFill>
                  <a:schemeClr val="tx1"/>
                </a:solidFill>
              </a:rPr>
              <a:t>or</a:t>
            </a:r>
            <a:r>
              <a:rPr lang="en-GB" altLang="en-US" b="1" dirty="0">
                <a:solidFill>
                  <a:schemeClr val="tx1"/>
                </a:solidFill>
              </a:rPr>
              <a:t> ITR</a:t>
            </a:r>
            <a:r>
              <a:rPr lang="en-GB" altLang="en-US" dirty="0">
                <a:solidFill>
                  <a:schemeClr val="tx1"/>
                </a:solidFill>
              </a:rPr>
              <a:t> to encourage a response:</a:t>
            </a:r>
          </a:p>
          <a:p>
            <a:pPr lvl="1" eaLnBrk="1" hangingPunct="1">
              <a:buSzTx/>
              <a:defRPr/>
            </a:pPr>
            <a:r>
              <a:rPr lang="en-GB" altLang="en-US" dirty="0">
                <a:solidFill>
                  <a:schemeClr val="tx1"/>
                </a:solidFill>
              </a:rPr>
              <a:t>obtain a correctly completed form </a:t>
            </a:r>
          </a:p>
          <a:p>
            <a:pPr lvl="1" eaLnBrk="1" hangingPunct="1">
              <a:buSzTx/>
              <a:defRPr/>
            </a:pPr>
            <a:r>
              <a:rPr lang="en-GB" altLang="en-US" dirty="0">
                <a:solidFill>
                  <a:schemeClr val="tx1"/>
                </a:solidFill>
              </a:rPr>
              <a:t>if no answer - return at a later time/date</a:t>
            </a:r>
          </a:p>
          <a:p>
            <a:pPr lvl="1" eaLnBrk="1" hangingPunct="1">
              <a:buSzTx/>
              <a:defRPr/>
            </a:pPr>
            <a:r>
              <a:rPr lang="en-GB" altLang="en-US" dirty="0">
                <a:solidFill>
                  <a:schemeClr val="tx1"/>
                </a:solidFill>
              </a:rPr>
              <a:t>if still no answer - leave form and envelope at the property and mark your canvass list accordingly</a:t>
            </a:r>
          </a:p>
          <a:p>
            <a:pPr lvl="1" eaLnBrk="1" hangingPunct="1">
              <a:buSzTx/>
              <a:defRPr/>
            </a:pPr>
            <a:r>
              <a:rPr lang="en-GB" altLang="en-US" dirty="0">
                <a:solidFill>
                  <a:schemeClr val="tx1"/>
                </a:solidFill>
              </a:rPr>
              <a:t>record date and time of all visits</a:t>
            </a:r>
            <a:endParaRPr lang="en-GB" altLang="en-US" dirty="0">
              <a:solidFill>
                <a:schemeClr val="accent4"/>
              </a:solidFill>
            </a:endParaRPr>
          </a:p>
          <a:p>
            <a:pPr marL="0" indent="0" eaLnBrk="1" hangingPunct="1">
              <a:buSzTx/>
              <a:buFontTx/>
              <a:buNone/>
              <a:defRPr/>
            </a:pPr>
            <a:endParaRPr lang="en-GB" altLang="en-US" b="1" dirty="0">
              <a:solidFill>
                <a:schemeClr val="accent4"/>
              </a:solidFill>
            </a:endParaRPr>
          </a:p>
        </p:txBody>
      </p:sp>
      <p:sp>
        <p:nvSpPr>
          <p:cNvPr id="48132" name="Slide Number Placeholder 1">
            <a:extLst>
              <a:ext uri="{FF2B5EF4-FFF2-40B4-BE49-F238E27FC236}">
                <a16:creationId xmlns:a16="http://schemas.microsoft.com/office/drawing/2014/main" id="{CCE1FE53-CE48-C160-DA64-BD4E628E159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F77CBA9-308D-404F-B487-1E94A09CFFD9}" type="slidenum">
              <a:rPr lang="en-GB" altLang="en-US" sz="1400" smtClean="0"/>
              <a:pPr>
                <a:spcBef>
                  <a:spcPct val="0"/>
                </a:spcBef>
                <a:buFontTx/>
                <a:buNone/>
              </a:pPr>
              <a:t>10</a:t>
            </a:fld>
            <a:endParaRPr lang="en-GB" altLang="en-US" sz="140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EAF07FC-D09D-6A18-23B0-D97C212B0E13}"/>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The Canvass Form</a:t>
            </a:r>
            <a:r>
              <a:rPr lang="en-GB" altLang="en-US" sz="5200">
                <a:latin typeface="Arial" panose="020B0604020202020204" pitchFamily="34" charset="0"/>
              </a:rPr>
              <a:t>	 (CF)</a:t>
            </a:r>
          </a:p>
        </p:txBody>
      </p:sp>
      <p:sp>
        <p:nvSpPr>
          <p:cNvPr id="50179" name="Slide Number Placeholder 1">
            <a:extLst>
              <a:ext uri="{FF2B5EF4-FFF2-40B4-BE49-F238E27FC236}">
                <a16:creationId xmlns:a16="http://schemas.microsoft.com/office/drawing/2014/main" id="{811A3050-3B8F-7AEB-E833-E7BE5265FB5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999956A-721D-432C-A661-C3F94CDE349F}" type="slidenum">
              <a:rPr lang="en-GB" altLang="en-US" sz="1400" smtClean="0">
                <a:solidFill>
                  <a:srgbClr val="FFFFFF"/>
                </a:solidFill>
              </a:rPr>
              <a:pPr>
                <a:spcBef>
                  <a:spcPct val="0"/>
                </a:spcBef>
                <a:buFontTx/>
                <a:buNone/>
              </a:pPr>
              <a:t>11</a:t>
            </a:fld>
            <a:endParaRPr lang="en-GB" altLang="en-US" sz="1400">
              <a:solidFill>
                <a:srgbClr val="FFFFFF"/>
              </a:solidFill>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9E30D8B-7B1B-5A1D-B36F-81BDF9530F1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The canvass form</a:t>
            </a:r>
          </a:p>
        </p:txBody>
      </p:sp>
      <p:sp>
        <p:nvSpPr>
          <p:cNvPr id="52227" name="Content Placeholder 2">
            <a:extLst>
              <a:ext uri="{FF2B5EF4-FFF2-40B4-BE49-F238E27FC236}">
                <a16:creationId xmlns:a16="http://schemas.microsoft.com/office/drawing/2014/main" id="{C68033E3-8626-8166-E25C-0AA8A42BB3ED}"/>
              </a:ext>
            </a:extLst>
          </p:cNvPr>
          <p:cNvSpPr>
            <a:spLocks noGrp="1" noChangeArrowheads="1"/>
          </p:cNvSpPr>
          <p:nvPr>
            <p:ph idx="1"/>
          </p:nvPr>
        </p:nvSpPr>
        <p:spPr>
          <a:xfrm>
            <a:off x="2925763" y="1828800"/>
            <a:ext cx="5943600" cy="454183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ea typeface="ＭＳ Ｐゴシック" panose="020B0600070205080204" pitchFamily="34" charset="-128"/>
              </a:rPr>
              <a:t>Purpose: in order to know who is eligible to register to vote, we need to know who lives at an address. The CF is used to collect this information.</a:t>
            </a:r>
          </a:p>
          <a:p>
            <a:pPr eaLnBrk="1" hangingPunct="1"/>
            <a:r>
              <a:rPr lang="en-GB" altLang="en-US" dirty="0">
                <a:ea typeface="ＭＳ Ｐゴシック" panose="020B0600070205080204" pitchFamily="34" charset="-128"/>
              </a:rPr>
              <a:t>Two versions:</a:t>
            </a:r>
          </a:p>
          <a:p>
            <a:pPr lvl="1" eaLnBrk="1" hangingPunct="1"/>
            <a:r>
              <a:rPr lang="en-GB" altLang="en-US" b="1" dirty="0">
                <a:ea typeface="ＭＳ Ｐゴシック" panose="020B0600070205080204" pitchFamily="34" charset="-128"/>
              </a:rPr>
              <a:t>Pre-Printed</a:t>
            </a:r>
            <a:r>
              <a:rPr lang="en-GB" altLang="en-US" dirty="0">
                <a:ea typeface="ＭＳ Ｐゴシック" panose="020B0600070205080204" pitchFamily="34" charset="-128"/>
              </a:rPr>
              <a:t> with the details of all electors registered at the household</a:t>
            </a:r>
          </a:p>
          <a:p>
            <a:pPr lvl="1" eaLnBrk="1" hangingPunct="1"/>
            <a:r>
              <a:rPr lang="en-GB" altLang="en-US" b="1" dirty="0">
                <a:ea typeface="ＭＳ Ｐゴシック" panose="020B0600070205080204" pitchFamily="34" charset="-128"/>
              </a:rPr>
              <a:t>Blank</a:t>
            </a:r>
            <a:r>
              <a:rPr lang="en-GB" altLang="en-US" dirty="0">
                <a:ea typeface="ＭＳ Ｐゴシック" panose="020B0600070205080204" pitchFamily="34" charset="-128"/>
              </a:rPr>
              <a:t> for properties with no electors currently registered, and any new properties you identify</a:t>
            </a:r>
          </a:p>
        </p:txBody>
      </p:sp>
      <p:sp>
        <p:nvSpPr>
          <p:cNvPr id="52228" name="Slide Number Placeholder 3">
            <a:extLst>
              <a:ext uri="{FF2B5EF4-FFF2-40B4-BE49-F238E27FC236}">
                <a16:creationId xmlns:a16="http://schemas.microsoft.com/office/drawing/2014/main" id="{BB13CBA1-3699-789A-A8CF-C8C73142EB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6DA1112-498A-41E1-98CB-FDBA6D5143D2}" type="slidenum">
              <a:rPr lang="en-GB" altLang="en-US" sz="1400" smtClean="0"/>
              <a:pPr>
                <a:spcBef>
                  <a:spcPct val="0"/>
                </a:spcBef>
                <a:buFontTx/>
                <a:buNone/>
              </a:pPr>
              <a:t>12</a:t>
            </a:fld>
            <a:endParaRPr lang="en-GB" altLang="en-US" sz="140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41CBD70-7662-9793-E0FA-D5E86D74A5D3}"/>
              </a:ext>
            </a:extLst>
          </p:cNvPr>
          <p:cNvSpPr>
            <a:spLocks noGrp="1"/>
          </p:cNvSpPr>
          <p:nvPr>
            <p:ph type="title"/>
          </p:nvPr>
        </p:nvSpPr>
        <p:spPr>
          <a:xfrm>
            <a:off x="584200" y="228600"/>
            <a:ext cx="8331200" cy="5969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kern="1200">
                <a:ln w="9525" cap="flat" cmpd="sng" algn="ctr">
                  <a:noFill/>
                  <a:prstDash val="solid"/>
                  <a:round/>
                  <a:headEnd type="none" w="med" len="med"/>
                  <a:tailEnd type="none" w="med" len="med"/>
                </a:ln>
                <a:solidFill>
                  <a:srgbClr val="0099CC"/>
                </a:solidFill>
                <a:sym typeface="Wingdings"/>
              </a:rPr>
              <a:t>Example Canvass Form – pre-printed</a:t>
            </a:r>
            <a:endParaRPr/>
          </a:p>
        </p:txBody>
      </p:sp>
      <p:sp>
        <p:nvSpPr>
          <p:cNvPr id="54275" name="Slide Number Placeholder 3">
            <a:extLst>
              <a:ext uri="{FF2B5EF4-FFF2-40B4-BE49-F238E27FC236}">
                <a16:creationId xmlns:a16="http://schemas.microsoft.com/office/drawing/2014/main" id="{FF59D0E9-5B9E-E569-BA2D-26A8AA648C2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95F27DA-8BA9-4103-8C80-E7EC1B585447}" type="slidenum">
              <a:rPr lang="en-GB" altLang="en-US" sz="1400" smtClean="0"/>
              <a:pPr>
                <a:spcBef>
                  <a:spcPct val="0"/>
                </a:spcBef>
                <a:buFontTx/>
                <a:buNone/>
              </a:pPr>
              <a:t>13</a:t>
            </a:fld>
            <a:endParaRPr lang="en-GB" altLang="en-US" sz="1400"/>
          </a:p>
        </p:txBody>
      </p:sp>
      <p:sp>
        <p:nvSpPr>
          <p:cNvPr id="54276" name="Rectangle 1" descr="EC logo">
            <a:extLst>
              <a:ext uri="{FF2B5EF4-FFF2-40B4-BE49-F238E27FC236}">
                <a16:creationId xmlns:a16="http://schemas.microsoft.com/office/drawing/2014/main" id="{BF6E3078-083D-DE82-7574-43C253CFD084}"/>
              </a:ext>
            </a:extLst>
          </p:cNvPr>
          <p:cNvSpPr>
            <a:spLocks noChangeArrowheads="1"/>
          </p:cNvSpPr>
          <p:nvPr/>
        </p:nvSpPr>
        <p:spPr bwMode="auto">
          <a:xfrm>
            <a:off x="6607175" y="250825"/>
            <a:ext cx="2536825" cy="187166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pic>
        <p:nvPicPr>
          <p:cNvPr id="54277" name="Picture 1" descr="Canvass form">
            <a:extLst>
              <a:ext uri="{FF2B5EF4-FFF2-40B4-BE49-F238E27FC236}">
                <a16:creationId xmlns:a16="http://schemas.microsoft.com/office/drawing/2014/main" id="{75DDF21C-5ED6-ABE8-CDE5-BBF61A124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720725"/>
            <a:ext cx="8189912"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descr="EC logo">
            <a:extLst>
              <a:ext uri="{FF2B5EF4-FFF2-40B4-BE49-F238E27FC236}">
                <a16:creationId xmlns:a16="http://schemas.microsoft.com/office/drawing/2014/main" id="{D3D923ED-B30F-9354-3188-DDC9AE6A21E9}"/>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6323" name="Title 1">
            <a:extLst>
              <a:ext uri="{FF2B5EF4-FFF2-40B4-BE49-F238E27FC236}">
                <a16:creationId xmlns:a16="http://schemas.microsoft.com/office/drawing/2014/main" id="{633717E0-69B8-4AA6-00BD-51ECE153834E}"/>
              </a:ext>
            </a:extLst>
          </p:cNvPr>
          <p:cNvSpPr>
            <a:spLocks noGrp="1" noChangeArrowheads="1"/>
          </p:cNvSpPr>
          <p:nvPr>
            <p:ph type="title"/>
          </p:nvPr>
        </p:nvSpPr>
        <p:spPr>
          <a:xfrm>
            <a:off x="285750" y="139700"/>
            <a:ext cx="76200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Canvass Form - blank</a:t>
            </a:r>
          </a:p>
        </p:txBody>
      </p:sp>
      <p:sp>
        <p:nvSpPr>
          <p:cNvPr id="56324" name="Slide Number Placeholder 3">
            <a:extLst>
              <a:ext uri="{FF2B5EF4-FFF2-40B4-BE49-F238E27FC236}">
                <a16:creationId xmlns:a16="http://schemas.microsoft.com/office/drawing/2014/main" id="{8D555B7A-35FF-27F4-F96F-ACA1E7927C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AC45660-C6BA-4BF6-9B1B-DF8A402F1C4D}" type="slidenum">
              <a:rPr lang="en-GB" altLang="en-US" sz="1400" smtClean="0"/>
              <a:pPr>
                <a:spcBef>
                  <a:spcPct val="0"/>
                </a:spcBef>
                <a:buFontTx/>
                <a:buNone/>
              </a:pPr>
              <a:t>14</a:t>
            </a:fld>
            <a:endParaRPr lang="en-GB" altLang="en-US" sz="1400"/>
          </a:p>
        </p:txBody>
      </p:sp>
      <p:pic>
        <p:nvPicPr>
          <p:cNvPr id="56325" name="Picture 1" descr="Blank canvass form">
            <a:extLst>
              <a:ext uri="{FF2B5EF4-FFF2-40B4-BE49-F238E27FC236}">
                <a16:creationId xmlns:a16="http://schemas.microsoft.com/office/drawing/2014/main" id="{97A18218-52DB-5D5B-C2CE-98F55D603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7538"/>
            <a:ext cx="8510588"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B386F27C-CACF-D584-0561-EC4F865681D9}"/>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8371" name="Title 1">
            <a:extLst>
              <a:ext uri="{FF2B5EF4-FFF2-40B4-BE49-F238E27FC236}">
                <a16:creationId xmlns:a16="http://schemas.microsoft.com/office/drawing/2014/main" id="{75BF10DF-F649-4517-EF0B-2AE593E7E247}"/>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CCA</a:t>
            </a:r>
          </a:p>
        </p:txBody>
      </p:sp>
      <p:sp>
        <p:nvSpPr>
          <p:cNvPr id="58372" name="Slide Number Placeholder 3">
            <a:extLst>
              <a:ext uri="{FF2B5EF4-FFF2-40B4-BE49-F238E27FC236}">
                <a16:creationId xmlns:a16="http://schemas.microsoft.com/office/drawing/2014/main" id="{2E35C4E9-4C1A-B77E-9349-2EC43A82699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B0E3A81-3641-47B1-8CB0-03DE24FCAE9A}" type="slidenum">
              <a:rPr lang="en-GB" altLang="en-US" sz="1400" smtClean="0"/>
              <a:pPr>
                <a:spcBef>
                  <a:spcPct val="0"/>
                </a:spcBef>
                <a:buFontTx/>
                <a:buNone/>
              </a:pPr>
              <a:t>15</a:t>
            </a:fld>
            <a:endParaRPr lang="en-GB" altLang="en-US" sz="1400"/>
          </a:p>
        </p:txBody>
      </p:sp>
      <p:pic>
        <p:nvPicPr>
          <p:cNvPr id="58373" name="Picture 2" descr="CCA">
            <a:extLst>
              <a:ext uri="{FF2B5EF4-FFF2-40B4-BE49-F238E27FC236}">
                <a16:creationId xmlns:a16="http://schemas.microsoft.com/office/drawing/2014/main" id="{D4A87087-B35C-6458-A461-284B38895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596900"/>
            <a:ext cx="832643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AE3F287A-BFA6-9ABF-5621-ACF7F00570FF}"/>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37891" name="Title 1">
            <a:extLst>
              <a:ext uri="{FF2B5EF4-FFF2-40B4-BE49-F238E27FC236}">
                <a16:creationId xmlns:a16="http://schemas.microsoft.com/office/drawing/2014/main" id="{5C26377D-5BDF-B896-C3DA-9579BB0ABA7C}"/>
              </a:ext>
            </a:extLst>
          </p:cNvPr>
          <p:cNvSpPr>
            <a:spLocks noGrp="1"/>
          </p:cNvSpPr>
          <p:nvPr>
            <p:ph type="title"/>
          </p:nvPr>
        </p:nvSpPr>
        <p:spPr>
          <a:xfrm>
            <a:off x="285750" y="139700"/>
            <a:ext cx="4851400" cy="4953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kern="1200">
                <a:ln w="9525" cap="flat" cmpd="sng" algn="ctr">
                  <a:noFill/>
                  <a:prstDash val="solid"/>
                  <a:round/>
                  <a:headEnd type="none" w="med" len="med"/>
                  <a:tailEnd type="none" w="med" len="med"/>
                </a:ln>
                <a:solidFill>
                  <a:srgbClr val="0099CC"/>
                </a:solidFill>
                <a:sym typeface="Wingdings"/>
              </a:rPr>
              <a:t>Example CCB – pre -printed</a:t>
            </a:r>
            <a:endParaRPr/>
          </a:p>
        </p:txBody>
      </p:sp>
      <p:pic>
        <p:nvPicPr>
          <p:cNvPr id="60421" name="Picture 2" descr="CCB">
            <a:extLst>
              <a:ext uri="{FF2B5EF4-FFF2-40B4-BE49-F238E27FC236}">
                <a16:creationId xmlns:a16="http://schemas.microsoft.com/office/drawing/2014/main" id="{EC0A615A-B612-A571-3918-E260631A3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763588"/>
            <a:ext cx="8140700"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0" name="Slide Number Placeholder 3">
            <a:extLst>
              <a:ext uri="{FF2B5EF4-FFF2-40B4-BE49-F238E27FC236}">
                <a16:creationId xmlns:a16="http://schemas.microsoft.com/office/drawing/2014/main" id="{B76FE2A7-77E4-6773-F8BC-7E307291227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9A81F81-8A24-4C0E-AD15-079F8B7A254A}" type="slidenum">
              <a:rPr lang="en-GB" altLang="en-US" sz="1400" smtClean="0"/>
              <a:pPr>
                <a:spcBef>
                  <a:spcPct val="0"/>
                </a:spcBef>
                <a:buFontTx/>
                <a:buNone/>
              </a:pPr>
              <a:t>16</a:t>
            </a:fld>
            <a:endParaRPr lang="en-GB" altLang="en-US" sz="140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F7A2EBD0-1234-5DA7-03B2-D642691C6E4E}"/>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62467" name="Title 1">
            <a:extLst>
              <a:ext uri="{FF2B5EF4-FFF2-40B4-BE49-F238E27FC236}">
                <a16:creationId xmlns:a16="http://schemas.microsoft.com/office/drawing/2014/main" id="{38AB1B19-48B8-B3B3-627F-147E5F785978}"/>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CCB - blank</a:t>
            </a:r>
          </a:p>
        </p:txBody>
      </p:sp>
      <p:pic>
        <p:nvPicPr>
          <p:cNvPr id="62469" name="Picture 2" descr="Blank CCB">
            <a:extLst>
              <a:ext uri="{FF2B5EF4-FFF2-40B4-BE49-F238E27FC236}">
                <a16:creationId xmlns:a16="http://schemas.microsoft.com/office/drawing/2014/main" id="{2606D691-C18E-8E00-B6D6-597F29C98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657225"/>
            <a:ext cx="85852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68" name="Slide Number Placeholder 3">
            <a:extLst>
              <a:ext uri="{FF2B5EF4-FFF2-40B4-BE49-F238E27FC236}">
                <a16:creationId xmlns:a16="http://schemas.microsoft.com/office/drawing/2014/main" id="{43B8B517-40D1-A59D-C3AB-87093F6F2F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292D882-8451-4914-AAF3-EA3DC0F3745D}" type="slidenum">
              <a:rPr lang="en-GB" altLang="en-US" sz="1400" smtClean="0"/>
              <a:pPr>
                <a:spcBef>
                  <a:spcPct val="0"/>
                </a:spcBef>
                <a:buFontTx/>
                <a:buNone/>
              </a:pPr>
              <a:t>17</a:t>
            </a:fld>
            <a:endParaRPr lang="en-GB" altLang="en-US" sz="140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0E73074-35A8-5F65-2B02-D948B399BF3B}"/>
              </a:ext>
            </a:extLst>
          </p:cNvPr>
          <p:cNvSpPr>
            <a:spLocks noGrp="1" noChangeArrowheads="1"/>
          </p:cNvSpPr>
          <p:nvPr>
            <p:ph type="title"/>
          </p:nvPr>
        </p:nvSpPr>
        <p:spPr>
          <a:xfrm>
            <a:off x="381000" y="1828800"/>
            <a:ext cx="22860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Online return of the CF</a:t>
            </a:r>
          </a:p>
        </p:txBody>
      </p:sp>
      <p:sp>
        <p:nvSpPr>
          <p:cNvPr id="64515" name="Content Placeholder 2">
            <a:extLst>
              <a:ext uri="{FF2B5EF4-FFF2-40B4-BE49-F238E27FC236}">
                <a16:creationId xmlns:a16="http://schemas.microsoft.com/office/drawing/2014/main" id="{F1519122-EF1C-6C8C-4000-BE07FDD8844A}"/>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CC0066"/>
                </a:solidFill>
                <a:ea typeface="ＭＳ Ｐゴシック" panose="020B0600070205080204" pitchFamily="34" charset="-128"/>
              </a:rPr>
              <a:t>[Insert screenshot if offered]</a:t>
            </a:r>
          </a:p>
          <a:p>
            <a:pPr eaLnBrk="1" hangingPunct="1"/>
            <a:endParaRPr lang="en-GB" altLang="en-US">
              <a:solidFill>
                <a:srgbClr val="000000"/>
              </a:solidFill>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884ED025-FABB-9EF5-1E49-7E123F705B3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A4AEBE4-D81B-485C-B789-6B5715F6F8E7}" type="slidenum">
              <a:rPr lang="en-GB" altLang="en-US" sz="1400" smtClean="0"/>
              <a:pPr>
                <a:spcBef>
                  <a:spcPct val="0"/>
                </a:spcBef>
                <a:buFontTx/>
                <a:buNone/>
              </a:pPr>
              <a:t>18</a:t>
            </a:fld>
            <a:endParaRPr lang="en-GB" altLang="en-US" sz="140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44CD90A-17D6-638E-D889-B25E2503357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Using tablets / smartphones to collect information and submit a canvass return</a:t>
            </a:r>
          </a:p>
        </p:txBody>
      </p:sp>
      <p:sp>
        <p:nvSpPr>
          <p:cNvPr id="44035" name="Content Placeholder 2">
            <a:extLst>
              <a:ext uri="{FF2B5EF4-FFF2-40B4-BE49-F238E27FC236}">
                <a16:creationId xmlns:a16="http://schemas.microsoft.com/office/drawing/2014/main" id="{F981D403-CDAA-860B-4F18-DD261FC73C53}"/>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kern="1200">
                <a:ln w="9525" cap="flat" cmpd="sng" algn="ctr">
                  <a:noFill/>
                  <a:prstDash val="solid"/>
                  <a:round/>
                  <a:headEnd type="none" w="med" len="med"/>
                  <a:tailEnd type="none" w="med" len="med"/>
                </a:ln>
                <a:solidFill>
                  <a:schemeClr val="accent2"/>
                </a:solidFill>
                <a:sym typeface="Wingdings"/>
              </a:rPr>
              <a:t>[To be included if you are providing canvassers with electronic equipment to complete and submit canvass returns directly – to cover, for example: How should the equipment be operated? How to log in and keep passwords secure? What are your policies on canvassers using the equipment for other purposes?]</a:t>
            </a:r>
            <a:endParaRPr>
              <a:solidFill>
                <a:schemeClr val="accent2"/>
              </a:solidFill>
            </a:endParaRPr>
          </a:p>
        </p:txBody>
      </p:sp>
      <p:sp>
        <p:nvSpPr>
          <p:cNvPr id="66564" name="Slide Number Placeholder 3">
            <a:extLst>
              <a:ext uri="{FF2B5EF4-FFF2-40B4-BE49-F238E27FC236}">
                <a16:creationId xmlns:a16="http://schemas.microsoft.com/office/drawing/2014/main" id="{5B3598BA-6121-C9F1-CE52-8203A8B8E55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3AA711A-F843-4257-AAA8-3D54118861A5}" type="slidenum">
              <a:rPr lang="en-GB" altLang="en-US" sz="1400" smtClean="0"/>
              <a:pPr>
                <a:spcBef>
                  <a:spcPct val="0"/>
                </a:spcBef>
                <a:buFontTx/>
                <a:buNone/>
              </a:pPr>
              <a:t>19</a:t>
            </a:fld>
            <a:endParaRPr lang="en-GB" altLang="en-US" sz="140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5A50E58-94AA-A0D5-1859-54520B9C186D}"/>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Introduction</a:t>
            </a:r>
            <a:r>
              <a:rPr lang="en-GB" altLang="en-US">
                <a:latin typeface="Arial" panose="020B0604020202020204" pitchFamily="34" charset="0"/>
              </a:rPr>
              <a:t>	</a:t>
            </a:r>
          </a:p>
        </p:txBody>
      </p:sp>
      <p:sp>
        <p:nvSpPr>
          <p:cNvPr id="31747" name="Rectangle 3">
            <a:extLst>
              <a:ext uri="{FF2B5EF4-FFF2-40B4-BE49-F238E27FC236}">
                <a16:creationId xmlns:a16="http://schemas.microsoft.com/office/drawing/2014/main" id="{84AF4F0D-C473-9B55-C2F5-FFA18BE6EAB2}"/>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FFFFFF"/>
                </a:solidFill>
                <a:ea typeface="ＭＳ Ｐゴシック" panose="020B0600070205080204" pitchFamily="34" charset="-128"/>
              </a:rPr>
              <a:t>Add names of trainers</a:t>
            </a:r>
            <a:endParaRPr lang="en-US" altLang="en-US">
              <a:solidFill>
                <a:srgbClr val="FFFFFF"/>
              </a:solidFill>
              <a:ea typeface="ＭＳ Ｐゴシック" panose="020B0600070205080204" pitchFamily="34" charset="-128"/>
            </a:endParaRPr>
          </a:p>
        </p:txBody>
      </p:sp>
      <p:sp>
        <p:nvSpPr>
          <p:cNvPr id="31748" name="Slide Number Placeholder 1">
            <a:extLst>
              <a:ext uri="{FF2B5EF4-FFF2-40B4-BE49-F238E27FC236}">
                <a16:creationId xmlns:a16="http://schemas.microsoft.com/office/drawing/2014/main" id="{53E9D25B-2ACF-D443-272E-B08F431C244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87692D8-A2A0-4765-912A-214062F467DC}" type="slidenum">
              <a:rPr lang="en-GB" altLang="en-US" sz="1400" smtClean="0">
                <a:solidFill>
                  <a:srgbClr val="FFFFFF"/>
                </a:solidFill>
              </a:rPr>
              <a:pPr>
                <a:spcBef>
                  <a:spcPct val="0"/>
                </a:spcBef>
                <a:buFontTx/>
                <a:buNone/>
              </a:pPr>
              <a:t>2</a:t>
            </a:fld>
            <a:endParaRPr lang="en-GB" altLang="en-US" sz="1400">
              <a:solidFill>
                <a:srgbClr val="FFFFFF"/>
              </a:solidFill>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15FE8F4-F075-E452-9009-1DB6CD8B987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following up with canvass non-responders</a:t>
            </a:r>
          </a:p>
        </p:txBody>
      </p:sp>
      <p:sp>
        <p:nvSpPr>
          <p:cNvPr id="68611" name="Slide Number Placeholder 3">
            <a:extLst>
              <a:ext uri="{FF2B5EF4-FFF2-40B4-BE49-F238E27FC236}">
                <a16:creationId xmlns:a16="http://schemas.microsoft.com/office/drawing/2014/main" id="{B7DC8472-4E2C-5871-8873-0A0AF5E19D3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4DDC58F-6DC2-4208-A909-D5D7E4575443}" type="slidenum">
              <a:rPr lang="en-GB" altLang="en-US" sz="1400" smtClean="0"/>
              <a:pPr>
                <a:spcBef>
                  <a:spcPct val="0"/>
                </a:spcBef>
                <a:buFontTx/>
                <a:buNone/>
              </a:pPr>
              <a:t>20</a:t>
            </a:fld>
            <a:endParaRPr lang="en-GB" altLang="en-US" sz="1400"/>
          </a:p>
        </p:txBody>
      </p:sp>
      <p:sp>
        <p:nvSpPr>
          <p:cNvPr id="68612" name="Content Placeholder 2">
            <a:extLst>
              <a:ext uri="{FF2B5EF4-FFF2-40B4-BE49-F238E27FC236}">
                <a16:creationId xmlns:a16="http://schemas.microsoft.com/office/drawing/2014/main" id="{E0BA02B1-36AF-39CA-2FE4-D4E4766DDB1C}"/>
              </a:ext>
            </a:extLst>
          </p:cNvPr>
          <p:cNvSpPr>
            <a:spLocks noChangeArrowheads="1"/>
          </p:cNvSpPr>
          <p:nvPr/>
        </p:nvSpPr>
        <p:spPr bwMode="auto">
          <a:xfrm>
            <a:off x="3308350" y="4356100"/>
            <a:ext cx="5384800" cy="18002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a:t>Returning the information requested is straightforward. </a:t>
            </a:r>
            <a:r>
              <a:rPr lang="en-GB" altLang="en-US" b="0"/>
              <a:t>I have a form which I can help you complete now, or I can come back later to pick it up. </a:t>
            </a:r>
            <a:r>
              <a:rPr lang="en-GB" altLang="en-US" b="0">
                <a:solidFill>
                  <a:srgbClr val="CC0066"/>
                </a:solidFill>
              </a:rPr>
              <a:t>[add any online response options]</a:t>
            </a:r>
            <a:endParaRPr lang="en-GB" altLang="en-US">
              <a:solidFill>
                <a:srgbClr val="000000"/>
              </a:solidFill>
            </a:endParaRPr>
          </a:p>
        </p:txBody>
      </p:sp>
      <p:sp>
        <p:nvSpPr>
          <p:cNvPr id="68613" name="Content Placeholder 2">
            <a:extLst>
              <a:ext uri="{FF2B5EF4-FFF2-40B4-BE49-F238E27FC236}">
                <a16:creationId xmlns:a16="http://schemas.microsoft.com/office/drawing/2014/main" id="{B8C602EA-C9B2-BD9D-2C6C-C0631E26794F}"/>
              </a:ext>
            </a:extLst>
          </p:cNvPr>
          <p:cNvSpPr>
            <a:spLocks noChangeArrowheads="1"/>
          </p:cNvSpPr>
          <p:nvPr/>
        </p:nvSpPr>
        <p:spPr bwMode="auto">
          <a:xfrm>
            <a:off x="3308350" y="1866900"/>
            <a:ext cx="5345113" cy="2297113"/>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a:t>It is important that this form is completed and returned. </a:t>
            </a:r>
            <a:r>
              <a:rPr lang="en-GB" altLang="en-US" b="0"/>
              <a:t>In order to know who is eligible to register to vote, we need to know who lives at your address. This form is to collect this information.</a:t>
            </a:r>
          </a:p>
          <a:p>
            <a:pPr>
              <a:buFontTx/>
              <a:buNone/>
            </a:pPr>
            <a:endParaRPr lang="en-GB" altLang="en-US" b="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B4AA120-37D5-7113-1161-7C20219D9B8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(1)</a:t>
            </a:r>
            <a:br>
              <a:rPr lang="en-GB" altLang="en-US" dirty="0">
                <a:latin typeface="Arial" panose="020B0604020202020204" pitchFamily="34" charset="0"/>
              </a:rPr>
            </a:br>
            <a:endParaRPr lang="en-GB" altLang="en-US" dirty="0">
              <a:solidFill>
                <a:srgbClr val="FF0000"/>
              </a:solidFill>
              <a:latin typeface="Arial" panose="020B0604020202020204" pitchFamily="34" charset="0"/>
            </a:endParaRPr>
          </a:p>
        </p:txBody>
      </p:sp>
      <p:sp>
        <p:nvSpPr>
          <p:cNvPr id="70659" name="Rectangle 3">
            <a:extLst>
              <a:ext uri="{FF2B5EF4-FFF2-40B4-BE49-F238E27FC236}">
                <a16:creationId xmlns:a16="http://schemas.microsoft.com/office/drawing/2014/main" id="{4670204A-B6BC-B01A-C5D8-C79BB88A1634}"/>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lnSpc>
                <a:spcPct val="90000"/>
              </a:lnSpc>
              <a:buClr>
                <a:srgbClr val="CC6600"/>
              </a:buClr>
              <a:buSzPct val="50000"/>
              <a:buFont typeface="Wingdings" panose="05000000000000000000" pitchFamily="2" charset="2"/>
              <a:buNone/>
            </a:pPr>
            <a:r>
              <a:rPr lang="en-GB" altLang="en-US" b="1" dirty="0">
                <a:ea typeface="ＭＳ Ｐゴシック" panose="020B0600070205080204" pitchFamily="34" charset="-128"/>
              </a:rPr>
              <a:t>Address</a:t>
            </a:r>
            <a:endParaRPr lang="en-GB" altLang="en-US" u="sng" dirty="0">
              <a:ea typeface="ＭＳ Ｐゴシック" panose="020B0600070205080204" pitchFamily="34" charset="-128"/>
            </a:endParaRPr>
          </a:p>
          <a:p>
            <a:pPr eaLnBrk="1" hangingPunct="1">
              <a:lnSpc>
                <a:spcPct val="90000"/>
              </a:lnSpc>
              <a:buClr>
                <a:srgbClr val="003366"/>
              </a:buClr>
            </a:pPr>
            <a:r>
              <a:rPr lang="en-GB" altLang="en-US" dirty="0">
                <a:ea typeface="ＭＳ Ｐゴシック" panose="020B0600070205080204" pitchFamily="34" charset="-128"/>
              </a:rPr>
              <a:t>Pre-printed with address details in most cases</a:t>
            </a:r>
          </a:p>
          <a:p>
            <a:pPr eaLnBrk="1" hangingPunct="1">
              <a:lnSpc>
                <a:spcPct val="90000"/>
              </a:lnSpc>
              <a:buClr>
                <a:srgbClr val="003366"/>
              </a:buClr>
            </a:pPr>
            <a:r>
              <a:rPr lang="en-GB" altLang="en-US" dirty="0">
                <a:ea typeface="ＭＳ Ｐゴシック" panose="020B0600070205080204" pitchFamily="34" charset="-128"/>
              </a:rPr>
              <a:t>Make any corrections to the address if advised to you by a member of the household</a:t>
            </a:r>
          </a:p>
          <a:p>
            <a:pPr eaLnBrk="1" hangingPunct="1">
              <a:lnSpc>
                <a:spcPct val="90000"/>
              </a:lnSpc>
              <a:buClr>
                <a:srgbClr val="003366"/>
              </a:buClr>
            </a:pPr>
            <a:r>
              <a:rPr lang="en-GB" altLang="en-US" dirty="0">
                <a:ea typeface="ＭＳ Ｐゴシック" panose="020B0600070205080204" pitchFamily="34" charset="-128"/>
              </a:rPr>
              <a:t>If you have to use a completely blank form (e.g. if you have identified a new property) please fill in address, including the code for that particular polling district</a:t>
            </a:r>
          </a:p>
          <a:p>
            <a:pPr marL="0" indent="0" eaLnBrk="1" hangingPunct="1">
              <a:lnSpc>
                <a:spcPct val="90000"/>
              </a:lnSpc>
              <a:buClr>
                <a:srgbClr val="003366"/>
              </a:buClr>
              <a:buFontTx/>
              <a:buNone/>
            </a:pPr>
            <a:endParaRPr lang="en-GB" altLang="en-US" dirty="0">
              <a:ea typeface="ＭＳ Ｐゴシック" panose="020B0600070205080204" pitchFamily="34" charset="-128"/>
            </a:endParaRPr>
          </a:p>
          <a:p>
            <a:pPr marL="0" indent="0" eaLnBrk="1" hangingPunct="1">
              <a:lnSpc>
                <a:spcPct val="90000"/>
              </a:lnSpc>
              <a:buClr>
                <a:srgbClr val="003366"/>
              </a:buClr>
            </a:pPr>
            <a:endParaRPr lang="en-GB" altLang="en-US" dirty="0">
              <a:ea typeface="ＭＳ Ｐゴシック" panose="020B0600070205080204" pitchFamily="34" charset="-128"/>
            </a:endParaRPr>
          </a:p>
          <a:p>
            <a:pPr marL="0" indent="0" eaLnBrk="1" hangingPunct="1">
              <a:lnSpc>
                <a:spcPct val="90000"/>
              </a:lnSpc>
              <a:buClr>
                <a:srgbClr val="CC6600"/>
              </a:buClr>
              <a:buSzPct val="50000"/>
              <a:buFont typeface="Wingdings" panose="05000000000000000000" pitchFamily="2" charset="2"/>
              <a:buNone/>
            </a:pPr>
            <a:endParaRPr lang="en-GB" altLang="en-US" dirty="0">
              <a:ea typeface="ＭＳ Ｐゴシック" panose="020B0600070205080204" pitchFamily="34" charset="-128"/>
            </a:endParaRPr>
          </a:p>
          <a:p>
            <a:pPr marL="0" indent="0" eaLnBrk="1" hangingPunct="1">
              <a:lnSpc>
                <a:spcPct val="90000"/>
              </a:lnSpc>
            </a:pPr>
            <a:endParaRPr lang="en-GB" altLang="en-US" dirty="0">
              <a:ea typeface="ＭＳ Ｐゴシック" panose="020B0600070205080204" pitchFamily="34" charset="-128"/>
            </a:endParaRPr>
          </a:p>
        </p:txBody>
      </p:sp>
      <p:sp>
        <p:nvSpPr>
          <p:cNvPr id="70660" name="Slide Number Placeholder 1">
            <a:extLst>
              <a:ext uri="{FF2B5EF4-FFF2-40B4-BE49-F238E27FC236}">
                <a16:creationId xmlns:a16="http://schemas.microsoft.com/office/drawing/2014/main" id="{326AA989-DDA9-4ACA-256E-0412383AC18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B340609-9E7E-40A1-B823-92E3B810A4C4}" type="slidenum">
              <a:rPr lang="en-GB" altLang="en-US" sz="1400" smtClean="0"/>
              <a:pPr>
                <a:spcBef>
                  <a:spcPct val="0"/>
                </a:spcBef>
                <a:buFontTx/>
                <a:buNone/>
              </a:pPr>
              <a:t>21</a:t>
            </a:fld>
            <a:endParaRPr lang="en-GB" altLang="en-US" sz="140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1DFBB50-598F-18A6-7D77-719C39E380E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(2)</a:t>
            </a: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50179" name="Rectangle 3">
            <a:extLst>
              <a:ext uri="{FF2B5EF4-FFF2-40B4-BE49-F238E27FC236}">
                <a16:creationId xmlns:a16="http://schemas.microsoft.com/office/drawing/2014/main" id="{32EA76CF-5A4E-05E7-4ECB-45CA2203D051}"/>
              </a:ext>
            </a:extLst>
          </p:cNvPr>
          <p:cNvSpPr>
            <a:spLocks noGrp="1" noChangeArrowheads="1"/>
          </p:cNvSpPr>
          <p:nvPr>
            <p:ph idx="1"/>
          </p:nvPr>
        </p:nvSpPr>
        <p:spPr>
          <a:xfrm>
            <a:off x="2908300" y="1676400"/>
            <a:ext cx="5943600" cy="4711700"/>
          </a:xfrm>
          <a:ln cap="flat" algn="ctr">
            <a:miter lim="800000"/>
            <a:headEnd type="none" w="med" len="med"/>
            <a:tailEnd type="none" w="med" len="med"/>
          </a:ln>
        </p:spPr>
        <p:txBody>
          <a:bodyPr/>
          <a:lstStyle/>
          <a:p>
            <a:pPr marL="0" indent="0" eaLnBrk="1" hangingPunct="1">
              <a:lnSpc>
                <a:spcPct val="90000"/>
              </a:lnSpc>
              <a:buSzTx/>
              <a:buFontTx/>
              <a:buNone/>
              <a:defRPr/>
            </a:pPr>
            <a:r>
              <a:rPr lang="en-GB" altLang="en-US" b="1" dirty="0">
                <a:solidFill>
                  <a:schemeClr val="tx1"/>
                </a:solidFill>
              </a:rPr>
              <a:t>Names </a:t>
            </a:r>
          </a:p>
          <a:p>
            <a:pPr eaLnBrk="1" hangingPunct="1">
              <a:lnSpc>
                <a:spcPct val="90000"/>
              </a:lnSpc>
              <a:buClr>
                <a:srgbClr val="003366"/>
              </a:buClr>
              <a:buSzTx/>
              <a:defRPr/>
            </a:pPr>
            <a:r>
              <a:rPr lang="en-GB" altLang="en-US" dirty="0">
                <a:solidFill>
                  <a:schemeClr val="tx1"/>
                </a:solidFill>
              </a:rPr>
              <a:t>Make sure any pre-printed names are correct, and cross out or amend any that are incorrect</a:t>
            </a:r>
          </a:p>
          <a:p>
            <a:pPr eaLnBrk="1" hangingPunct="1">
              <a:lnSpc>
                <a:spcPct val="90000"/>
              </a:lnSpc>
              <a:buClr>
                <a:srgbClr val="003366"/>
              </a:buClr>
              <a:buSzTx/>
              <a:defRPr/>
            </a:pPr>
            <a:r>
              <a:rPr lang="en-GB" altLang="en-US" dirty="0">
                <a:solidFill>
                  <a:schemeClr val="tx1"/>
                </a:solidFill>
              </a:rPr>
              <a:t>Add any names as appropriate</a:t>
            </a: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003366"/>
              </a:buClr>
              <a:buSzTx/>
              <a:buFontTx/>
              <a:buNone/>
              <a:defRPr/>
            </a:pPr>
            <a:r>
              <a:rPr lang="en-GB" altLang="en-US" b="1" dirty="0">
                <a:solidFill>
                  <a:schemeClr val="tx1"/>
                </a:solidFill>
              </a:rPr>
              <a:t>Nationality</a:t>
            </a:r>
          </a:p>
          <a:p>
            <a:pPr eaLnBrk="1" hangingPunct="1">
              <a:lnSpc>
                <a:spcPct val="90000"/>
              </a:lnSpc>
              <a:buClr>
                <a:srgbClr val="003366"/>
              </a:buClr>
              <a:buSzTx/>
              <a:defRPr/>
            </a:pPr>
            <a:r>
              <a:rPr lang="en-GB" altLang="en-US" dirty="0">
                <a:solidFill>
                  <a:schemeClr val="tx1"/>
                </a:solidFill>
              </a:rPr>
              <a:t>If pre-printed, check the nationality is correct</a:t>
            </a:r>
          </a:p>
          <a:p>
            <a:pPr eaLnBrk="1" hangingPunct="1">
              <a:lnSpc>
                <a:spcPct val="90000"/>
              </a:lnSpc>
              <a:buClr>
                <a:srgbClr val="003366"/>
              </a:buClr>
              <a:buSzTx/>
              <a:defRPr/>
            </a:pPr>
            <a:r>
              <a:rPr lang="en-GB" altLang="en-US" dirty="0">
                <a:solidFill>
                  <a:schemeClr val="tx1"/>
                </a:solidFill>
              </a:rPr>
              <a:t>If the nationality field is blank, ask ‘what is your nationality’?</a:t>
            </a:r>
          </a:p>
          <a:p>
            <a:pPr marL="0" indent="0" eaLnBrk="1" hangingPunct="1">
              <a:lnSpc>
                <a:spcPct val="90000"/>
              </a:lnSpc>
              <a:buClr>
                <a:srgbClr val="003366"/>
              </a:buClr>
              <a:buSzTx/>
              <a:buFontTx/>
              <a:buNone/>
              <a:defRPr/>
            </a:pPr>
            <a:endParaRPr lang="en-GB" altLang="en-US" dirty="0">
              <a:solidFill>
                <a:schemeClr val="tx1"/>
              </a:solidFill>
            </a:endParaRPr>
          </a:p>
          <a:p>
            <a:pPr marL="857250" lvl="2" indent="0" eaLnBrk="1" hangingPunct="1">
              <a:lnSpc>
                <a:spcPct val="90000"/>
              </a:lnSpc>
              <a:buClr>
                <a:srgbClr val="003300"/>
              </a:buClr>
              <a:buSzTx/>
              <a:buFontTx/>
              <a:buNone/>
              <a:defRPr/>
            </a:pPr>
            <a:endParaRPr lang="en-GB" altLang="en-US" sz="2400"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72708" name="Slide Number Placeholder 1">
            <a:extLst>
              <a:ext uri="{FF2B5EF4-FFF2-40B4-BE49-F238E27FC236}">
                <a16:creationId xmlns:a16="http://schemas.microsoft.com/office/drawing/2014/main" id="{33FABA1C-4096-69BF-6160-8E211F5E725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CA501A0-BEB1-45E4-ACB5-606C4BCCA61B}" type="slidenum">
              <a:rPr lang="en-GB" altLang="en-US" sz="1400" smtClean="0"/>
              <a:pPr>
                <a:spcBef>
                  <a:spcPct val="0"/>
                </a:spcBef>
                <a:buFontTx/>
                <a:buNone/>
              </a:pPr>
              <a:t>22</a:t>
            </a:fld>
            <a:endParaRPr lang="en-GB" altLang="en-US" sz="140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FCA97DB-7618-1539-E33D-ABD95EDC2DD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(3)</a:t>
            </a:r>
          </a:p>
        </p:txBody>
      </p:sp>
      <p:sp>
        <p:nvSpPr>
          <p:cNvPr id="52227" name="Content Placeholder 2">
            <a:extLst>
              <a:ext uri="{FF2B5EF4-FFF2-40B4-BE49-F238E27FC236}">
                <a16:creationId xmlns:a16="http://schemas.microsoft.com/office/drawing/2014/main" id="{906A9A96-6FD8-5AF4-1EC1-9B936DBA58EE}"/>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lnSpc>
                <a:spcPct val="90000"/>
              </a:lnSpc>
              <a:buClr>
                <a:srgbClr val="003366"/>
              </a:buClr>
              <a:buFontTx/>
              <a:buNone/>
              <a:defRPr/>
            </a:pPr>
            <a:r>
              <a:rPr b="1" kern="1200" dirty="0">
                <a:ln w="9525" cap="flat" cmpd="sng" algn="ctr">
                  <a:noFill/>
                  <a:prstDash val="solid"/>
                  <a:round/>
                  <a:headEnd type="none" w="med" len="med"/>
                  <a:tailEnd type="none" w="med" len="med"/>
                </a:ln>
                <a:solidFill>
                  <a:srgbClr val="003366"/>
                </a:solidFill>
                <a:sym typeface="Wingdings"/>
              </a:rPr>
              <a:t>Other information</a:t>
            </a:r>
          </a:p>
          <a:p>
            <a:pPr marL="1085850" lvl="2" eaLnBrk="1" hangingPunct="1">
              <a:lnSpc>
                <a:spcPct val="90000"/>
              </a:lnSpc>
              <a:buClr>
                <a:srgbClr val="003300"/>
              </a:buClr>
              <a:defRPr/>
            </a:pPr>
            <a:r>
              <a:rPr sz="2400" kern="1200" dirty="0">
                <a:ln w="9525" cap="flat" cmpd="sng" algn="ctr">
                  <a:noFill/>
                  <a:prstDash val="solid"/>
                  <a:round/>
                  <a:headEnd type="none" w="med" len="med"/>
                  <a:tailEnd type="none" w="med" len="med"/>
                </a:ln>
                <a:solidFill>
                  <a:srgbClr val="003366"/>
                </a:solidFill>
                <a:cs typeface="Arial"/>
                <a:sym typeface="Wingdings"/>
              </a:rPr>
              <a:t>postal / proxy vote</a:t>
            </a:r>
          </a:p>
          <a:p>
            <a:pPr marL="1085850" lvl="2" eaLnBrk="1" hangingPunct="1">
              <a:lnSpc>
                <a:spcPct val="90000"/>
              </a:lnSpc>
              <a:buClr>
                <a:srgbClr val="003300"/>
              </a:buClr>
              <a:defRPr/>
            </a:pPr>
            <a:r>
              <a:rPr sz="2400" kern="1200" dirty="0">
                <a:ln w="9525" cap="flat" cmpd="sng" algn="ctr">
                  <a:noFill/>
                  <a:prstDash val="solid"/>
                  <a:round/>
                  <a:headEnd type="none" w="med" len="med"/>
                  <a:tailEnd type="none" w="med" len="med"/>
                </a:ln>
                <a:solidFill>
                  <a:srgbClr val="003366"/>
                </a:solidFill>
                <a:cs typeface="Arial"/>
                <a:sym typeface="Wingdings"/>
              </a:rPr>
              <a:t>open register – see instructions on changing opt-out preference</a:t>
            </a:r>
          </a:p>
          <a:p>
            <a:pPr marL="0" indent="0" eaLnBrk="1" hangingPunct="1">
              <a:lnSpc>
                <a:spcPct val="90000"/>
              </a:lnSpc>
              <a:buClr>
                <a:srgbClr val="003366"/>
              </a:buClr>
              <a:buFontTx/>
              <a:buNone/>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lnSpc>
                <a:spcPct val="90000"/>
              </a:lnSpc>
              <a:buClr>
                <a:srgbClr val="003366"/>
              </a:buClr>
              <a:buFontTx/>
              <a:buNone/>
              <a:defRPr/>
            </a:pPr>
            <a:r>
              <a:rPr b="1" kern="1200" dirty="0">
                <a:ln w="9525" cap="flat" cmpd="sng" algn="ctr">
                  <a:noFill/>
                  <a:prstDash val="solid"/>
                  <a:round/>
                  <a:headEnd type="none" w="med" len="med"/>
                  <a:tailEnd type="none" w="med" len="med"/>
                </a:ln>
                <a:solidFill>
                  <a:srgbClr val="003366"/>
                </a:solidFill>
                <a:sym typeface="Wingdings"/>
              </a:rPr>
              <a:t>Contact details (e-mail / telephone) </a:t>
            </a:r>
          </a:p>
          <a:p>
            <a:pPr marL="0" indent="0" eaLnBrk="1" hangingPunct="1">
              <a:lnSpc>
                <a:spcPct val="90000"/>
              </a:lnSpc>
              <a:buClr>
                <a:srgbClr val="003366"/>
              </a:buClr>
              <a:buFontTx/>
              <a:buNone/>
              <a:defRPr/>
            </a:pPr>
            <a:r>
              <a:rPr kern="1200" dirty="0">
                <a:ln w="9525" cap="flat" cmpd="sng" algn="ctr">
                  <a:noFill/>
                  <a:prstDash val="solid"/>
                  <a:round/>
                  <a:headEnd type="none" w="med" len="med"/>
                  <a:tailEnd type="none" w="med" len="med"/>
                </a:ln>
                <a:solidFill>
                  <a:srgbClr val="003366"/>
                </a:solidFill>
                <a:sym typeface="Wingdings"/>
              </a:rPr>
              <a:t>Collect these if possible – they will help us contact electors quickly in case of further queries.</a:t>
            </a:r>
          </a:p>
          <a:p>
            <a:pPr marL="0" indent="0" eaLnBrk="1" hangingPunct="1">
              <a:buFontTx/>
              <a:buNone/>
              <a:defRPr/>
            </a:pPr>
            <a:endParaRPr dirty="0"/>
          </a:p>
        </p:txBody>
      </p:sp>
      <p:sp>
        <p:nvSpPr>
          <p:cNvPr id="74756" name="Slide Number Placeholder 3">
            <a:extLst>
              <a:ext uri="{FF2B5EF4-FFF2-40B4-BE49-F238E27FC236}">
                <a16:creationId xmlns:a16="http://schemas.microsoft.com/office/drawing/2014/main" id="{2109AF23-2FD8-3AF4-E20E-F08B3DCD753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96AC54A-9263-472F-B03D-A577D6C038BD}" type="slidenum">
              <a:rPr lang="en-GB" altLang="en-US" sz="1400" b="0" smtClean="0"/>
              <a:pPr>
                <a:spcBef>
                  <a:spcPct val="0"/>
                </a:spcBef>
                <a:buFontTx/>
                <a:buNone/>
              </a:pPr>
              <a:t>23</a:t>
            </a:fld>
            <a:endParaRPr lang="en-GB" altLang="en-US" sz="1400" b="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CC16072-BED2-109D-78AE-FED3CE8702D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(4)</a:t>
            </a:r>
            <a:endParaRPr lang="en-GB" altLang="en-US" b="1" dirty="0">
              <a:solidFill>
                <a:srgbClr val="FF0000"/>
              </a:solidFill>
              <a:latin typeface="Arial" panose="020B0604020202020204" pitchFamily="34" charset="0"/>
            </a:endParaRPr>
          </a:p>
        </p:txBody>
      </p:sp>
      <p:sp>
        <p:nvSpPr>
          <p:cNvPr id="76803" name="Rectangle 3">
            <a:extLst>
              <a:ext uri="{FF2B5EF4-FFF2-40B4-BE49-F238E27FC236}">
                <a16:creationId xmlns:a16="http://schemas.microsoft.com/office/drawing/2014/main" id="{ABBB41CF-25AD-99E5-92AE-554D12AD9D91}"/>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eaLnBrk="1" hangingPunct="1">
              <a:buSzTx/>
              <a:buFontTx/>
              <a:buNone/>
            </a:pPr>
            <a:r>
              <a:rPr lang="en-GB" altLang="en-US" b="1" dirty="0">
                <a:solidFill>
                  <a:srgbClr val="002060"/>
                </a:solidFill>
                <a:ea typeface="ＭＳ Ｐゴシック" panose="020B0600070205080204" pitchFamily="34" charset="-128"/>
              </a:rPr>
              <a:t>14 - 17 year olds</a:t>
            </a:r>
          </a:p>
          <a:p>
            <a:pPr marL="0" indent="0" eaLnBrk="1" hangingPunct="1">
              <a:buSzTx/>
              <a:buFontTx/>
              <a:buNone/>
            </a:pPr>
            <a:endParaRPr lang="en-GB" altLang="en-US" b="1" dirty="0">
              <a:solidFill>
                <a:schemeClr val="tx1"/>
              </a:solidFill>
              <a:ea typeface="ＭＳ Ｐゴシック" panose="020B0600070205080204" pitchFamily="34" charset="-128"/>
            </a:endParaRPr>
          </a:p>
          <a:p>
            <a:pPr eaLnBrk="1" hangingPunct="1">
              <a:buClr>
                <a:srgbClr val="003366"/>
              </a:buClr>
              <a:buSzTx/>
            </a:pPr>
            <a:r>
              <a:rPr lang="en-GB" altLang="en-US" dirty="0">
                <a:solidFill>
                  <a:srgbClr val="002060"/>
                </a:solidFill>
                <a:ea typeface="ＭＳ Ｐゴシック" panose="020B0600070205080204" pitchFamily="34" charset="-128"/>
              </a:rPr>
              <a:t>Always ask if there are any 14 to 17 year-olds,</a:t>
            </a:r>
            <a:r>
              <a:rPr lang="en-GB" altLang="en-US" dirty="0">
                <a:solidFill>
                  <a:schemeClr val="tx1"/>
                </a:solidFill>
                <a:ea typeface="ＭＳ Ｐゴシック" panose="020B0600070205080204" pitchFamily="34" charset="-128"/>
              </a:rPr>
              <a:t> and ensure they are included on the form</a:t>
            </a:r>
          </a:p>
          <a:p>
            <a:pPr marL="0" indent="0" eaLnBrk="1" hangingPunct="1">
              <a:buClr>
                <a:srgbClr val="003366"/>
              </a:buClr>
              <a:buSzTx/>
            </a:pPr>
            <a:endParaRPr lang="en-GB" altLang="en-US" dirty="0">
              <a:solidFill>
                <a:schemeClr val="tx1"/>
              </a:solidFill>
              <a:ea typeface="ＭＳ Ｐゴシック" panose="020B0600070205080204" pitchFamily="34" charset="-128"/>
            </a:endParaRPr>
          </a:p>
          <a:p>
            <a:pPr marL="0" indent="0" eaLnBrk="1" hangingPunct="1">
              <a:buClr>
                <a:srgbClr val="003366"/>
              </a:buClr>
              <a:buSzTx/>
              <a:buFontTx/>
              <a:buNone/>
            </a:pPr>
            <a:endParaRPr lang="en-GB" altLang="en-US" dirty="0">
              <a:solidFill>
                <a:schemeClr val="tx1"/>
              </a:solidFill>
              <a:ea typeface="ＭＳ Ｐゴシック" panose="020B0600070205080204" pitchFamily="34" charset="-128"/>
            </a:endParaRPr>
          </a:p>
          <a:p>
            <a:pPr marL="0" indent="0" eaLnBrk="1" hangingPunct="1">
              <a:buSzTx/>
            </a:pPr>
            <a:endParaRPr lang="en-GB" altLang="en-US" dirty="0">
              <a:solidFill>
                <a:schemeClr val="tx1"/>
              </a:solidFill>
              <a:ea typeface="ＭＳ Ｐゴシック" panose="020B0600070205080204" pitchFamily="34" charset="-128"/>
            </a:endParaRPr>
          </a:p>
        </p:txBody>
      </p:sp>
      <p:sp>
        <p:nvSpPr>
          <p:cNvPr id="76804" name="Slide Number Placeholder 1">
            <a:extLst>
              <a:ext uri="{FF2B5EF4-FFF2-40B4-BE49-F238E27FC236}">
                <a16:creationId xmlns:a16="http://schemas.microsoft.com/office/drawing/2014/main" id="{8F7AD147-2132-FA7A-E43F-CD6B46D4D61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60F74C7-0E47-4589-8B4B-00EFA34A4974}" type="slidenum">
              <a:rPr lang="en-GB" altLang="en-US" sz="1400" smtClean="0"/>
              <a:pPr>
                <a:spcBef>
                  <a:spcPct val="0"/>
                </a:spcBef>
                <a:buFontTx/>
                <a:buNone/>
              </a:pPr>
              <a:t>24</a:t>
            </a:fld>
            <a:endParaRPr lang="en-GB" altLang="en-US" sz="140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A0312D0-8108-E67D-0F7D-4EFFA05C23E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(5)</a:t>
            </a: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56323" name="Rectangle 3">
            <a:extLst>
              <a:ext uri="{FF2B5EF4-FFF2-40B4-BE49-F238E27FC236}">
                <a16:creationId xmlns:a16="http://schemas.microsoft.com/office/drawing/2014/main" id="{47D7B7C3-191F-8EB7-B34C-B12D14FDDD5D}"/>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buFontTx/>
              <a:buNone/>
              <a:defRPr/>
            </a:pPr>
            <a:r>
              <a:rPr b="1" kern="1200" dirty="0">
                <a:ln w="9525" cap="flat" cmpd="sng" algn="ctr">
                  <a:noFill/>
                  <a:prstDash val="solid"/>
                  <a:round/>
                  <a:headEnd type="none" w="med" len="med"/>
                  <a:tailEnd type="none" w="med" len="med"/>
                </a:ln>
                <a:solidFill>
                  <a:srgbClr val="003366"/>
                </a:solidFill>
                <a:sym typeface="Wingdings"/>
              </a:rPr>
              <a:t>Nobody eligible to vote?</a:t>
            </a:r>
          </a:p>
          <a:p>
            <a:pPr marL="0" indent="0" eaLnBrk="1" hangingPunct="1">
              <a:buFontTx/>
              <a:buNone/>
              <a:defRPr/>
            </a:pPr>
            <a:r>
              <a:rPr kern="1200" dirty="0">
                <a:ln w="9525" cap="flat" cmpd="sng" algn="ctr">
                  <a:noFill/>
                  <a:prstDash val="solid"/>
                  <a:round/>
                  <a:headEnd type="none" w="med" len="med"/>
                  <a:tailEnd type="none" w="med" len="med"/>
                </a:ln>
                <a:solidFill>
                  <a:srgbClr val="003366"/>
                </a:solidFill>
                <a:sym typeface="Wingdings"/>
              </a:rPr>
              <a:t>Section for recording the reason</a:t>
            </a:r>
          </a:p>
          <a:p>
            <a:pPr marL="0" indent="0" eaLnBrk="1" hangingPunct="1">
              <a:buClr>
                <a:srgbClr val="003366"/>
              </a:buClr>
              <a:defRPr/>
            </a:pPr>
            <a:r>
              <a:rPr kern="1200" dirty="0">
                <a:ln w="9525" cap="flat" cmpd="sng" algn="ctr">
                  <a:noFill/>
                  <a:prstDash val="solid"/>
                  <a:round/>
                  <a:headEnd type="none" w="med" len="med"/>
                  <a:tailEnd type="none" w="med" len="med"/>
                </a:ln>
                <a:solidFill>
                  <a:srgbClr val="003366"/>
                </a:solidFill>
                <a:sym typeface="Wingdings"/>
              </a:rPr>
              <a:t> Examples:</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property obviously empty </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business premises</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second home</a:t>
            </a:r>
          </a:p>
          <a:p>
            <a:pPr marL="0" indent="0" eaLnBrk="1" hangingPunct="1">
              <a:buFontTx/>
              <a:buNone/>
              <a:defRPr/>
            </a:pPr>
            <a:r>
              <a:rPr b="1" kern="1200" dirty="0">
                <a:ln w="9525" cap="flat" cmpd="sng" algn="ctr">
                  <a:noFill/>
                  <a:prstDash val="solid"/>
                  <a:round/>
                  <a:headEnd type="none" w="med" len="med"/>
                  <a:tailEnd type="none" w="med" len="med"/>
                </a:ln>
                <a:solidFill>
                  <a:srgbClr val="003366"/>
                </a:solidFill>
                <a:sym typeface="Wingdings"/>
              </a:rPr>
              <a:t>		</a:t>
            </a:r>
            <a:endParaRPr sz="3200"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78852" name="Slide Number Placeholder 1">
            <a:extLst>
              <a:ext uri="{FF2B5EF4-FFF2-40B4-BE49-F238E27FC236}">
                <a16:creationId xmlns:a16="http://schemas.microsoft.com/office/drawing/2014/main" id="{56234D85-6820-066D-90D0-09251665177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A7B7DCD-4265-4C24-8CA8-F4F01F8B6E61}" type="slidenum">
              <a:rPr lang="en-GB" altLang="en-US" sz="1400" smtClean="0"/>
              <a:pPr>
                <a:spcBef>
                  <a:spcPct val="0"/>
                </a:spcBef>
                <a:buFontTx/>
                <a:buNone/>
              </a:pPr>
              <a:t>25</a:t>
            </a:fld>
            <a:endParaRPr lang="en-GB" altLang="en-US" sz="140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E8F68ED-017E-DE15-BE38-7C132764682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(6)</a:t>
            </a:r>
            <a:endParaRPr lang="en-GB" altLang="en-US" b="1" dirty="0">
              <a:solidFill>
                <a:srgbClr val="FF0000"/>
              </a:solidFill>
              <a:latin typeface="Arial" panose="020B0604020202020204" pitchFamily="34" charset="0"/>
            </a:endParaRPr>
          </a:p>
        </p:txBody>
      </p:sp>
      <p:sp>
        <p:nvSpPr>
          <p:cNvPr id="80899" name="Rectangle 3">
            <a:extLst>
              <a:ext uri="{FF2B5EF4-FFF2-40B4-BE49-F238E27FC236}">
                <a16:creationId xmlns:a16="http://schemas.microsoft.com/office/drawing/2014/main" id="{4CB28BA3-FED6-8A62-CB60-90BB2E1ABDBD}"/>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buFontTx/>
              <a:buNone/>
            </a:pPr>
            <a:r>
              <a:rPr lang="en-GB" altLang="en-US" b="1" dirty="0">
                <a:ea typeface="ＭＳ Ｐゴシック" panose="020B0600070205080204" pitchFamily="34" charset="-128"/>
              </a:rPr>
              <a:t>Declaration and signature</a:t>
            </a:r>
          </a:p>
          <a:p>
            <a:pPr marL="0" indent="0" eaLnBrk="1" hangingPunct="1">
              <a:buFontTx/>
              <a:buNone/>
            </a:pPr>
            <a:endParaRPr lang="en-GB" altLang="en-US" b="1" dirty="0">
              <a:ea typeface="ＭＳ Ｐゴシック" panose="020B0600070205080204" pitchFamily="34" charset="-128"/>
            </a:endParaRPr>
          </a:p>
          <a:p>
            <a:pPr eaLnBrk="1" hangingPunct="1">
              <a:buClr>
                <a:srgbClr val="003366"/>
              </a:buClr>
            </a:pPr>
            <a:r>
              <a:rPr lang="en-GB" altLang="en-US" dirty="0">
                <a:ea typeface="ＭＳ Ｐゴシック" panose="020B0600070205080204" pitchFamily="34" charset="-128"/>
              </a:rPr>
              <a:t>The form </a:t>
            </a:r>
            <a:r>
              <a:rPr lang="en-GB" altLang="en-US" b="1" u="sng" dirty="0">
                <a:ea typeface="ＭＳ Ｐゴシック" panose="020B0600070205080204" pitchFamily="34" charset="-128"/>
              </a:rPr>
              <a:t>must</a:t>
            </a:r>
            <a:r>
              <a:rPr lang="en-GB" altLang="en-US" dirty="0">
                <a:ea typeface="ＭＳ Ｐゴシック" panose="020B0600070205080204" pitchFamily="34" charset="-128"/>
              </a:rPr>
              <a:t> be signed by the person supplying the information</a:t>
            </a:r>
          </a:p>
          <a:p>
            <a:pPr eaLnBrk="1" hangingPunct="1">
              <a:buClr>
                <a:srgbClr val="003366"/>
              </a:buClr>
            </a:pPr>
            <a:endParaRPr lang="en-GB" altLang="en-US" dirty="0">
              <a:ea typeface="ＭＳ Ｐゴシック" panose="020B0600070205080204" pitchFamily="34" charset="-128"/>
            </a:endParaRPr>
          </a:p>
          <a:p>
            <a:pPr eaLnBrk="1" hangingPunct="1">
              <a:buClr>
                <a:srgbClr val="003366"/>
              </a:buClr>
            </a:pPr>
            <a:r>
              <a:rPr lang="en-GB" altLang="en-US" dirty="0">
                <a:ea typeface="ＭＳ Ｐゴシック" panose="020B0600070205080204" pitchFamily="34" charset="-128"/>
              </a:rPr>
              <a:t>DO NOT sign on behalf of the occupier; you can only sign a form where the property is clearly empty or does not exist</a:t>
            </a:r>
          </a:p>
          <a:p>
            <a:pPr marL="0" indent="0" eaLnBrk="1" hangingPunct="1">
              <a:buClr>
                <a:srgbClr val="CC6600"/>
              </a:buClr>
              <a:buSzPct val="50000"/>
              <a:buFontTx/>
              <a:buNone/>
            </a:pPr>
            <a:endParaRPr lang="en-GB" altLang="en-US" dirty="0">
              <a:ea typeface="ＭＳ Ｐゴシック" panose="020B0600070205080204" pitchFamily="34" charset="-128"/>
            </a:endParaRPr>
          </a:p>
          <a:p>
            <a:pPr marL="0" indent="0" eaLnBrk="1" hangingPunct="1"/>
            <a:endParaRPr lang="en-GB" altLang="en-US" dirty="0">
              <a:ea typeface="ＭＳ Ｐゴシック" panose="020B0600070205080204" pitchFamily="34" charset="-128"/>
            </a:endParaRPr>
          </a:p>
        </p:txBody>
      </p:sp>
      <p:sp>
        <p:nvSpPr>
          <p:cNvPr id="80900" name="Slide Number Placeholder 1">
            <a:extLst>
              <a:ext uri="{FF2B5EF4-FFF2-40B4-BE49-F238E27FC236}">
                <a16:creationId xmlns:a16="http://schemas.microsoft.com/office/drawing/2014/main" id="{CF4ED32C-93A2-00F6-3217-52620D43A64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6A8B84D-1754-4793-8446-9F14FAA8C67F}" type="slidenum">
              <a:rPr lang="en-GB" altLang="en-US" sz="1400" smtClean="0"/>
              <a:pPr>
                <a:spcBef>
                  <a:spcPct val="0"/>
                </a:spcBef>
                <a:buFontTx/>
                <a:buNone/>
              </a:pPr>
              <a:t>26</a:t>
            </a:fld>
            <a:endParaRPr lang="en-GB" altLang="en-US" sz="140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34F8306-7D02-E540-56F6-C12BBC7CEE7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New properties</a:t>
            </a:r>
          </a:p>
        </p:txBody>
      </p:sp>
      <p:sp>
        <p:nvSpPr>
          <p:cNvPr id="60419" name="Rectangle 3">
            <a:extLst>
              <a:ext uri="{FF2B5EF4-FFF2-40B4-BE49-F238E27FC236}">
                <a16:creationId xmlns:a16="http://schemas.microsoft.com/office/drawing/2014/main" id="{900E9528-8872-472D-79B9-3B9B51DBFC6D}"/>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kern="1200" dirty="0">
                <a:ln w="9525" cap="flat" cmpd="sng" algn="ctr">
                  <a:noFill/>
                  <a:prstDash val="solid"/>
                  <a:round/>
                  <a:headEnd type="none" w="med" len="med"/>
                  <a:tailEnd type="none" w="med" len="med"/>
                </a:ln>
                <a:solidFill>
                  <a:srgbClr val="003366"/>
                </a:solidFill>
                <a:sym typeface="Wingdings"/>
              </a:rPr>
              <a:t>You can play an important role in identifying ‘new’ properties </a:t>
            </a:r>
          </a:p>
          <a:p>
            <a:pPr eaLnBrk="1" hangingPunct="1">
              <a:defRPr/>
            </a:pPr>
            <a:endParaRPr kern="1200" dirty="0">
              <a:ln w="9525" cap="flat" cmpd="sng" algn="ctr">
                <a:noFill/>
                <a:prstDash val="solid"/>
                <a:round/>
                <a:headEnd type="none" w="med" len="med"/>
                <a:tailEnd type="none" w="med" len="med"/>
              </a:ln>
              <a:solidFill>
                <a:srgbClr val="003366"/>
              </a:solidFill>
              <a:sym typeface="Wingdings"/>
            </a:endParaRPr>
          </a:p>
          <a:p>
            <a:pPr eaLnBrk="1" hangingPunct="1">
              <a:defRPr/>
            </a:pPr>
            <a:r>
              <a:rPr kern="1200" dirty="0">
                <a:ln w="9525" cap="flat" cmpd="sng" algn="ctr">
                  <a:noFill/>
                  <a:prstDash val="solid"/>
                  <a:round/>
                  <a:headEnd type="none" w="med" len="med"/>
                  <a:tailEnd type="none" w="med" len="med"/>
                </a:ln>
                <a:solidFill>
                  <a:srgbClr val="003366"/>
                </a:solidFill>
                <a:sym typeface="Wingdings"/>
              </a:rPr>
              <a:t>If a new property (or conversion) is identified and it is not on your list, obtain a completed Canvass Form from that property and update your list with the ‘new’ property information</a:t>
            </a:r>
          </a:p>
          <a:p>
            <a:pPr marL="0" indent="0" eaLnBrk="1" hangingPunct="1">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spcBef>
                <a:spcPct val="0"/>
              </a:spcBef>
              <a:buClr>
                <a:srgbClr val="B7FFD7"/>
              </a:buClr>
              <a:buFont typeface="Wingdings" pitchFamily="2" charset="2"/>
              <a:buChar char="§"/>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buClr>
                <a:srgbClr val="CC6600"/>
              </a:buClr>
              <a:buSzPct val="50000"/>
              <a:buFont typeface="Wingdings" pitchFamily="2" charset="2"/>
              <a:buChar char="Ø"/>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82948" name="Slide Number Placeholder 1">
            <a:extLst>
              <a:ext uri="{FF2B5EF4-FFF2-40B4-BE49-F238E27FC236}">
                <a16:creationId xmlns:a16="http://schemas.microsoft.com/office/drawing/2014/main" id="{C704A431-47A9-AA28-3113-0E355A23F0E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AB460D0-7D3E-47B6-92A0-18ED83875226}" type="slidenum">
              <a:rPr lang="en-GB" altLang="en-US" sz="1400" smtClean="0"/>
              <a:pPr>
                <a:spcBef>
                  <a:spcPct val="0"/>
                </a:spcBef>
                <a:buFontTx/>
                <a:buNone/>
              </a:pPr>
              <a:t>27</a:t>
            </a:fld>
            <a:endParaRPr lang="en-GB" altLang="en-US" sz="140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1A0B6EF-7A23-25E3-67DC-8C3444231C0A}"/>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Invitations to register and the registration form</a:t>
            </a:r>
            <a:endParaRPr lang="en-GB" altLang="en-US" sz="5200">
              <a:latin typeface="Arial" panose="020B0604020202020204" pitchFamily="34" charset="0"/>
            </a:endParaRPr>
          </a:p>
        </p:txBody>
      </p:sp>
      <p:sp>
        <p:nvSpPr>
          <p:cNvPr id="84995" name="Slide Number Placeholder 1">
            <a:extLst>
              <a:ext uri="{FF2B5EF4-FFF2-40B4-BE49-F238E27FC236}">
                <a16:creationId xmlns:a16="http://schemas.microsoft.com/office/drawing/2014/main" id="{2A839BD5-C841-E079-0739-93B588CAE17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97FEEFE-DD40-45FB-AF9F-EA8D873AEFCF}" type="slidenum">
              <a:rPr lang="en-GB" altLang="en-US" sz="1400" smtClean="0">
                <a:solidFill>
                  <a:srgbClr val="FFFFFF"/>
                </a:solidFill>
              </a:rPr>
              <a:pPr>
                <a:spcBef>
                  <a:spcPct val="0"/>
                </a:spcBef>
                <a:buFontTx/>
                <a:buNone/>
              </a:pPr>
              <a:t>28</a:t>
            </a:fld>
            <a:endParaRPr lang="en-GB" altLang="en-US" sz="1400">
              <a:solidFill>
                <a:srgbClr val="FFFFFF"/>
              </a:solidFill>
            </a:endParaRP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910199C5-1AF7-3807-13B7-BD92EF6B7CD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Who will receive an invitation to register?</a:t>
            </a:r>
          </a:p>
        </p:txBody>
      </p:sp>
      <p:sp>
        <p:nvSpPr>
          <p:cNvPr id="64515" name="Content Placeholder 2">
            <a:extLst>
              <a:ext uri="{FF2B5EF4-FFF2-40B4-BE49-F238E27FC236}">
                <a16:creationId xmlns:a16="http://schemas.microsoft.com/office/drawing/2014/main" id="{59615E54-9D96-3BDC-BA2E-72D09D3E7976}"/>
              </a:ext>
            </a:extLst>
          </p:cNvPr>
          <p:cNvSpPr>
            <a:spLocks noGrp="1"/>
          </p:cNvSpPr>
          <p:nvPr>
            <p:ph idx="1"/>
          </p:nvPr>
        </p:nvSpPr>
        <p:spPr>
          <a:xfrm>
            <a:off x="2933700" y="1600200"/>
            <a:ext cx="5943600" cy="43434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endParaRPr b="1" kern="1200">
              <a:ln w="9525" cap="flat" cmpd="sng" algn="ctr">
                <a:noFill/>
                <a:prstDash val="solid"/>
                <a:round/>
                <a:headEnd type="none" w="med" len="med"/>
                <a:tailEnd type="none" w="med" len="med"/>
              </a:ln>
              <a:solidFill>
                <a:srgbClr val="003366"/>
              </a:solidFill>
              <a:sym typeface="Wingdings"/>
            </a:endParaRPr>
          </a:p>
          <a:p>
            <a:pPr eaLnBrk="1" hangingPunct="1">
              <a:defRPr/>
            </a:pPr>
            <a:r>
              <a:rPr b="1" kern="1200">
                <a:ln w="9525" cap="flat" cmpd="sng" algn="ctr">
                  <a:noFill/>
                  <a:prstDash val="solid"/>
                  <a:round/>
                  <a:headEnd type="none" w="med" len="med"/>
                  <a:tailEnd type="none" w="med" len="med"/>
                </a:ln>
                <a:solidFill>
                  <a:srgbClr val="003366"/>
                </a:solidFill>
                <a:sym typeface="Wingdings"/>
              </a:rPr>
              <a:t>Potential new electors </a:t>
            </a:r>
            <a:r>
              <a:rPr kern="1200">
                <a:ln w="9525" cap="flat" cmpd="sng" algn="ctr">
                  <a:noFill/>
                  <a:prstDash val="solid"/>
                  <a:round/>
                  <a:headEnd type="none" w="med" len="med"/>
                  <a:tailEnd type="none" w="med" len="med"/>
                </a:ln>
                <a:solidFill>
                  <a:srgbClr val="003366"/>
                </a:solidFill>
                <a:sym typeface="Wingdings"/>
              </a:rPr>
              <a:t>– identified through, for example, the Canvass Form, your personal visit or local data.</a:t>
            </a:r>
            <a:endParaRPr/>
          </a:p>
        </p:txBody>
      </p:sp>
      <p:sp>
        <p:nvSpPr>
          <p:cNvPr id="87044" name="Slide Number Placeholder 1">
            <a:extLst>
              <a:ext uri="{FF2B5EF4-FFF2-40B4-BE49-F238E27FC236}">
                <a16:creationId xmlns:a16="http://schemas.microsoft.com/office/drawing/2014/main" id="{E9666158-68CD-FC27-E16A-5D75FD2E9F4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E3C509C-4A6D-4C6A-B9F2-FB0654E59E68}" type="slidenum">
              <a:rPr lang="en-GB" altLang="en-US" sz="1400" smtClean="0"/>
              <a:pPr>
                <a:spcBef>
                  <a:spcPct val="0"/>
                </a:spcBef>
                <a:buFontTx/>
                <a:buNone/>
              </a:pPr>
              <a:t>29</a:t>
            </a:fld>
            <a:endParaRPr lang="en-GB" altLang="en-US" sz="140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EB1F9BA9-6B01-2BBD-5C7A-2EC9740B5DC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Objectives of the training</a:t>
            </a:r>
            <a:br>
              <a:rPr lang="en-GB" altLang="en-US">
                <a:latin typeface="Arial" panose="020B0604020202020204" pitchFamily="34" charset="0"/>
              </a:rPr>
            </a:br>
            <a:r>
              <a:rPr lang="en-GB" altLang="en-US">
                <a:latin typeface="Arial" panose="020B0604020202020204" pitchFamily="34" charset="0"/>
              </a:rPr>
              <a:t>session</a:t>
            </a:r>
            <a:endParaRPr lang="en-US" altLang="en-US">
              <a:latin typeface="Arial" panose="020B0604020202020204" pitchFamily="34" charset="0"/>
            </a:endParaRPr>
          </a:p>
        </p:txBody>
      </p:sp>
      <p:sp>
        <p:nvSpPr>
          <p:cNvPr id="33795" name="Rectangle 1027">
            <a:extLst>
              <a:ext uri="{FF2B5EF4-FFF2-40B4-BE49-F238E27FC236}">
                <a16:creationId xmlns:a16="http://schemas.microsoft.com/office/drawing/2014/main" id="{9F295665-56FF-0426-8A9A-F1242878EC68}"/>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To outline your duties as a canvasser</a:t>
            </a:r>
            <a:br>
              <a:rPr lang="en-GB" altLang="en-US">
                <a:ea typeface="ＭＳ Ｐゴシック" panose="020B0600070205080204" pitchFamily="34" charset="-128"/>
              </a:rPr>
            </a:br>
            <a:br>
              <a:rPr lang="en-GB" altLang="en-US">
                <a:ea typeface="ＭＳ Ｐゴシック" panose="020B0600070205080204" pitchFamily="34" charset="-128"/>
              </a:rPr>
            </a:br>
            <a:endParaRPr lang="en-GB" altLang="en-US">
              <a:ea typeface="ＭＳ Ｐゴシック" panose="020B0600070205080204" pitchFamily="34" charset="-128"/>
            </a:endParaRPr>
          </a:p>
          <a:p>
            <a:pPr eaLnBrk="1" hangingPunct="1"/>
            <a:r>
              <a:rPr lang="en-GB" altLang="en-US">
                <a:ea typeface="ＭＳ Ｐゴシック" panose="020B0600070205080204" pitchFamily="34" charset="-128"/>
              </a:rPr>
              <a:t>To ensure that you are confident about all aspects of your role</a:t>
            </a:r>
          </a:p>
          <a:p>
            <a:pPr eaLnBrk="1" hangingPunct="1"/>
            <a:endParaRPr lang="en-GB" altLang="en-US">
              <a:ea typeface="ＭＳ Ｐゴシック" panose="020B0600070205080204" pitchFamily="34" charset="-128"/>
            </a:endParaRPr>
          </a:p>
          <a:p>
            <a:pPr eaLnBrk="1" hangingPunct="1"/>
            <a:endParaRPr lang="en-GB"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3796" name="Slide Number Placeholder 1">
            <a:extLst>
              <a:ext uri="{FF2B5EF4-FFF2-40B4-BE49-F238E27FC236}">
                <a16:creationId xmlns:a16="http://schemas.microsoft.com/office/drawing/2014/main" id="{CF2419DF-A94E-E1FA-C1B8-F8164992B9D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5EF0108-7D50-4C58-A269-0D585859A1E4}" type="slidenum">
              <a:rPr lang="en-GB" altLang="en-US" sz="1400" smtClean="0"/>
              <a:pPr>
                <a:spcBef>
                  <a:spcPct val="0"/>
                </a:spcBef>
                <a:buFontTx/>
                <a:buNone/>
              </a:pPr>
              <a:t>3</a:t>
            </a:fld>
            <a:endParaRPr lang="en-GB" altLang="en-US" sz="140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6C9BF88D-8CA4-7F9B-172B-544E56C6AC02}"/>
              </a:ext>
              <a:ext uri="{C183D7F6-B498-43B3-948B-1728B52AA6E4}">
                <adec:decorative xmlns:adec="http://schemas.microsoft.com/office/drawing/2017/decorative" val="1"/>
              </a:ext>
            </a:extLst>
          </p:cNvPr>
          <p:cNvSpPr>
            <a:spLocks noChangeArrowheads="1"/>
          </p:cNvSpPr>
          <p:nvPr/>
        </p:nvSpPr>
        <p:spPr bwMode="auto">
          <a:xfrm>
            <a:off x="6662738" y="304800"/>
            <a:ext cx="2317750" cy="15462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89091" name="Title 1">
            <a:extLst>
              <a:ext uri="{FF2B5EF4-FFF2-40B4-BE49-F238E27FC236}">
                <a16:creationId xmlns:a16="http://schemas.microsoft.com/office/drawing/2014/main" id="{2321A34E-B5F4-E6C3-32F3-D1E3AD9A29F9}"/>
              </a:ext>
            </a:extLst>
          </p:cNvPr>
          <p:cNvSpPr>
            <a:spLocks noGrp="1" noChangeArrowheads="1"/>
          </p:cNvSpPr>
          <p:nvPr>
            <p:ph type="title"/>
          </p:nvPr>
        </p:nvSpPr>
        <p:spPr>
          <a:xfrm>
            <a:off x="584200" y="228600"/>
            <a:ext cx="8331200" cy="5969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application form</a:t>
            </a:r>
          </a:p>
        </p:txBody>
      </p:sp>
      <p:pic>
        <p:nvPicPr>
          <p:cNvPr id="89094" name="Picture 1" descr="Example ITR page 1">
            <a:extLst>
              <a:ext uri="{FF2B5EF4-FFF2-40B4-BE49-F238E27FC236}">
                <a16:creationId xmlns:a16="http://schemas.microsoft.com/office/drawing/2014/main" id="{52562ABD-B5D0-2B67-4464-8D464DB51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825500"/>
            <a:ext cx="3894138"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9095" name="Picture 2" descr="Example ITR page 2">
            <a:extLst>
              <a:ext uri="{FF2B5EF4-FFF2-40B4-BE49-F238E27FC236}">
                <a16:creationId xmlns:a16="http://schemas.microsoft.com/office/drawing/2014/main" id="{38A5C980-7159-7E67-1D2A-204ECBB40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820738"/>
            <a:ext cx="388937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9092" name="Slide Number Placeholder 3">
            <a:extLst>
              <a:ext uri="{FF2B5EF4-FFF2-40B4-BE49-F238E27FC236}">
                <a16:creationId xmlns:a16="http://schemas.microsoft.com/office/drawing/2014/main" id="{D7F0635C-132A-3A7D-5754-EE4A2A652F3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E6473F8-5D91-4E57-9145-88353E52DF09}" type="slidenum">
              <a:rPr lang="en-GB" altLang="en-US" sz="1400" smtClean="0"/>
              <a:pPr>
                <a:spcBef>
                  <a:spcPct val="0"/>
                </a:spcBef>
                <a:buFontTx/>
                <a:buNone/>
              </a:pPr>
              <a:t>30</a:t>
            </a:fld>
            <a:endParaRPr lang="en-GB" altLang="en-US" sz="140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AF195433-75C5-2081-5CD4-D7E500E6223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delivering the first ITR</a:t>
            </a:r>
          </a:p>
        </p:txBody>
      </p:sp>
      <p:sp>
        <p:nvSpPr>
          <p:cNvPr id="91139" name="Slide Number Placeholder 3">
            <a:extLst>
              <a:ext uri="{FF2B5EF4-FFF2-40B4-BE49-F238E27FC236}">
                <a16:creationId xmlns:a16="http://schemas.microsoft.com/office/drawing/2014/main" id="{1167CFE2-0808-0DC3-A1B7-1C89AA276C7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D0E1AD1-5D9A-4768-A75A-E0543B3779B7}" type="slidenum">
              <a:rPr lang="en-GB" altLang="en-US" sz="1400" smtClean="0"/>
              <a:pPr>
                <a:spcBef>
                  <a:spcPct val="0"/>
                </a:spcBef>
                <a:buFontTx/>
                <a:buNone/>
              </a:pPr>
              <a:t>31</a:t>
            </a:fld>
            <a:endParaRPr lang="en-GB" altLang="en-US" sz="1400"/>
          </a:p>
        </p:txBody>
      </p:sp>
      <p:sp>
        <p:nvSpPr>
          <p:cNvPr id="91140" name="Content Placeholder 2">
            <a:extLst>
              <a:ext uri="{FF2B5EF4-FFF2-40B4-BE49-F238E27FC236}">
                <a16:creationId xmlns:a16="http://schemas.microsoft.com/office/drawing/2014/main" id="{BF82B6E2-2824-E82F-6026-C2FB5968B333}"/>
              </a:ext>
            </a:extLst>
          </p:cNvPr>
          <p:cNvSpPr>
            <a:spLocks noChangeArrowheads="1"/>
          </p:cNvSpPr>
          <p:nvPr/>
        </p:nvSpPr>
        <p:spPr bwMode="auto">
          <a:xfrm>
            <a:off x="3703637" y="3773488"/>
            <a:ext cx="4872037" cy="2649537"/>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Registering to vote is straightforward - </a:t>
            </a:r>
            <a:r>
              <a:rPr lang="en-GB" altLang="en-US" b="0" dirty="0"/>
              <a:t>you can register online, though, if you prefer, you can still complete and post back the completed application </a:t>
            </a:r>
            <a:r>
              <a:rPr lang="en-GB" altLang="en-US" b="0" dirty="0">
                <a:solidFill>
                  <a:srgbClr val="CC0066"/>
                </a:solidFill>
              </a:rPr>
              <a:t>[add registration by phone/in person if offered]</a:t>
            </a:r>
            <a:r>
              <a:rPr lang="en-GB" altLang="en-US" b="0" dirty="0"/>
              <a:t>.</a:t>
            </a:r>
          </a:p>
        </p:txBody>
      </p:sp>
      <p:sp>
        <p:nvSpPr>
          <p:cNvPr id="91141" name="Content Placeholder 2">
            <a:extLst>
              <a:ext uri="{FF2B5EF4-FFF2-40B4-BE49-F238E27FC236}">
                <a16:creationId xmlns:a16="http://schemas.microsoft.com/office/drawing/2014/main" id="{7128D77E-3E07-D492-B194-1EF96D41D2F6}"/>
              </a:ext>
            </a:extLst>
          </p:cNvPr>
          <p:cNvSpPr>
            <a:spLocks noChangeArrowheads="1"/>
          </p:cNvSpPr>
          <p:nvPr/>
        </p:nvSpPr>
        <p:spPr bwMode="auto">
          <a:xfrm>
            <a:off x="3673475" y="1982788"/>
            <a:ext cx="4902200" cy="12096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en-GB" altLang="en-US" dirty="0"/>
              <a:t>Your vote matters. It is important that you complete the application to register so you don’t lose out.</a:t>
            </a:r>
            <a:endParaRPr lang="en-GB" altLang="en-US" dirty="0">
              <a:solidFill>
                <a:schemeClr val="tx1"/>
              </a:solidFill>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E6E8D00B-CDD2-96CB-3BB0-FF1F25DFD9C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delivering ITRs during the reminder stage, speaking to non-responders</a:t>
            </a:r>
          </a:p>
        </p:txBody>
      </p:sp>
      <p:sp>
        <p:nvSpPr>
          <p:cNvPr id="93187" name="Slide Number Placeholder 3">
            <a:extLst>
              <a:ext uri="{FF2B5EF4-FFF2-40B4-BE49-F238E27FC236}">
                <a16:creationId xmlns:a16="http://schemas.microsoft.com/office/drawing/2014/main" id="{D560C1C8-03F3-D118-2F7C-939EBA4ACAA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7F1E8F7-887C-4B94-A609-73BEE95047C5}" type="slidenum">
              <a:rPr lang="en-GB" altLang="en-US" sz="1400" smtClean="0"/>
              <a:pPr>
                <a:spcBef>
                  <a:spcPct val="0"/>
                </a:spcBef>
                <a:buFontTx/>
                <a:buNone/>
              </a:pPr>
              <a:t>32</a:t>
            </a:fld>
            <a:endParaRPr lang="en-GB" altLang="en-US" sz="1400"/>
          </a:p>
        </p:txBody>
      </p:sp>
      <p:sp>
        <p:nvSpPr>
          <p:cNvPr id="93188" name="Content Placeholder 2">
            <a:extLst>
              <a:ext uri="{FF2B5EF4-FFF2-40B4-BE49-F238E27FC236}">
                <a16:creationId xmlns:a16="http://schemas.microsoft.com/office/drawing/2014/main" id="{AAE63F4A-4A09-6999-0D29-7AAB55DCA431}"/>
              </a:ext>
            </a:extLst>
          </p:cNvPr>
          <p:cNvSpPr>
            <a:spLocks noChangeArrowheads="1"/>
          </p:cNvSpPr>
          <p:nvPr/>
        </p:nvSpPr>
        <p:spPr bwMode="auto">
          <a:xfrm>
            <a:off x="3482975" y="4665663"/>
            <a:ext cx="4541838" cy="1585912"/>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a:t>I have a form with me which I can help you complete now, or I can come back later to pick it up.</a:t>
            </a:r>
          </a:p>
        </p:txBody>
      </p:sp>
      <p:sp>
        <p:nvSpPr>
          <p:cNvPr id="93189" name="Content Placeholder 2">
            <a:extLst>
              <a:ext uri="{FF2B5EF4-FFF2-40B4-BE49-F238E27FC236}">
                <a16:creationId xmlns:a16="http://schemas.microsoft.com/office/drawing/2014/main" id="{4A5F1391-AE91-9F0E-9BFC-ABABAFC5302B}"/>
              </a:ext>
            </a:extLst>
          </p:cNvPr>
          <p:cNvSpPr txBox="1">
            <a:spLocks noChangeArrowheads="1"/>
          </p:cNvSpPr>
          <p:nvPr/>
        </p:nvSpPr>
        <p:spPr bwMode="auto">
          <a:xfrm>
            <a:off x="3481388" y="1843088"/>
            <a:ext cx="4543425" cy="2378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20574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en-GB" altLang="en-US">
                <a:solidFill>
                  <a:schemeClr val="tx1"/>
                </a:solidFill>
              </a:rPr>
              <a:t>Registering to vote is straightforward – </a:t>
            </a:r>
            <a:r>
              <a:rPr lang="en-GB" altLang="en-US" b="0">
                <a:solidFill>
                  <a:schemeClr val="tx1"/>
                </a:solidFill>
              </a:rPr>
              <a:t>it only takes a few minutes, but you will need your National Insurance Number. </a:t>
            </a:r>
          </a:p>
          <a:p>
            <a:pPr>
              <a:buSzTx/>
              <a:buFontTx/>
              <a:buNone/>
            </a:pPr>
            <a:r>
              <a:rPr lang="en-GB" altLang="en-US" b="0">
                <a:solidFill>
                  <a:srgbClr val="002060"/>
                </a:solidFill>
              </a:rPr>
              <a:t>(the requirement does not apply to 14/15 year-olds.)</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C1BC6E0-F48F-F1AE-337C-7E565563C24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(1)</a:t>
            </a: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endParaRPr lang="en-GB" altLang="en-US" dirty="0">
              <a:solidFill>
                <a:srgbClr val="FF0000"/>
              </a:solidFill>
              <a:latin typeface="Arial" panose="020B0604020202020204" pitchFamily="34" charset="0"/>
            </a:endParaRPr>
          </a:p>
        </p:txBody>
      </p:sp>
      <p:sp>
        <p:nvSpPr>
          <p:cNvPr id="72707" name="Rectangle 3">
            <a:extLst>
              <a:ext uri="{FF2B5EF4-FFF2-40B4-BE49-F238E27FC236}">
                <a16:creationId xmlns:a16="http://schemas.microsoft.com/office/drawing/2014/main" id="{903237FC-62EE-00AE-D22E-021EE89098AA}"/>
              </a:ext>
            </a:extLst>
          </p:cNvPr>
          <p:cNvSpPr>
            <a:spLocks noGrp="1" noChangeArrowheads="1"/>
          </p:cNvSpPr>
          <p:nvPr>
            <p:ph idx="1"/>
          </p:nvPr>
        </p:nvSpPr>
        <p:spPr>
          <a:xfrm>
            <a:off x="2913063" y="1712913"/>
            <a:ext cx="5943600" cy="4686300"/>
          </a:xfrm>
          <a:ln cap="flat" algn="ctr">
            <a:miter lim="800000"/>
            <a:headEnd type="none" w="med" len="med"/>
            <a:tailEnd type="none" w="med" len="med"/>
          </a:ln>
        </p:spPr>
        <p:txBody>
          <a:bodyPr/>
          <a:lstStyle/>
          <a:p>
            <a:pPr marL="0" indent="0" eaLnBrk="1" hangingPunct="1">
              <a:lnSpc>
                <a:spcPct val="90000"/>
              </a:lnSpc>
              <a:buSzTx/>
              <a:buFontTx/>
              <a:buNone/>
              <a:defRPr/>
            </a:pPr>
            <a:r>
              <a:rPr lang="en-GB" altLang="en-US" b="1" dirty="0">
                <a:solidFill>
                  <a:schemeClr val="tx1"/>
                </a:solidFill>
                <a:ea typeface="ＭＳ Ｐゴシック" pitchFamily="34" charset="-128"/>
              </a:rPr>
              <a:t>Name</a:t>
            </a:r>
          </a:p>
          <a:p>
            <a:pPr eaLnBrk="1" hangingPunct="1">
              <a:lnSpc>
                <a:spcPct val="90000"/>
              </a:lnSpc>
              <a:buClr>
                <a:srgbClr val="003366"/>
              </a:buClr>
              <a:buSzTx/>
              <a:defRPr/>
            </a:pPr>
            <a:r>
              <a:rPr lang="en-GB" altLang="en-US" dirty="0">
                <a:solidFill>
                  <a:schemeClr val="tx1"/>
                </a:solidFill>
                <a:ea typeface="ＭＳ Ｐゴシック" pitchFamily="34" charset="-128"/>
              </a:rPr>
              <a:t>Make sure that you are speaking to the individual named on the form and that any pre-printed name is correct; applicant to make any changes where necessary</a:t>
            </a:r>
          </a:p>
          <a:p>
            <a:pPr marL="0" indent="0" eaLnBrk="1" hangingPunct="1">
              <a:lnSpc>
                <a:spcPct val="90000"/>
              </a:lnSpc>
              <a:buClr>
                <a:srgbClr val="003366"/>
              </a:buClr>
              <a:buSzTx/>
              <a:buFontTx/>
              <a:buNone/>
              <a:defRPr/>
            </a:pPr>
            <a:endParaRPr lang="en-GB" altLang="en-US" sz="1050" dirty="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r>
              <a:rPr lang="en-GB" altLang="en-US" b="1" dirty="0">
                <a:solidFill>
                  <a:schemeClr val="tx1"/>
                </a:solidFill>
                <a:ea typeface="ＭＳ Ｐゴシック" pitchFamily="34" charset="-128"/>
              </a:rPr>
              <a:t>Address</a:t>
            </a:r>
            <a:endParaRPr lang="en-GB" altLang="en-US" u="sng" dirty="0">
              <a:solidFill>
                <a:schemeClr val="tx1"/>
              </a:solidFill>
              <a:ea typeface="ＭＳ Ｐゴシック" pitchFamily="34" charset="-128"/>
            </a:endParaRPr>
          </a:p>
          <a:p>
            <a:pPr eaLnBrk="1" hangingPunct="1">
              <a:lnSpc>
                <a:spcPct val="90000"/>
              </a:lnSpc>
              <a:buClr>
                <a:srgbClr val="003366"/>
              </a:buClr>
              <a:buSzTx/>
              <a:defRPr/>
            </a:pPr>
            <a:r>
              <a:rPr lang="en-GB" altLang="en-US" dirty="0">
                <a:solidFill>
                  <a:schemeClr val="tx1"/>
                </a:solidFill>
                <a:ea typeface="ＭＳ Ｐゴシック" pitchFamily="34" charset="-128"/>
              </a:rPr>
              <a:t>Applicant to check pre-printed address is accurate and make corrections if necessary</a:t>
            </a:r>
          </a:p>
          <a:p>
            <a:pPr eaLnBrk="1" hangingPunct="1">
              <a:lnSpc>
                <a:spcPct val="90000"/>
              </a:lnSpc>
              <a:buClr>
                <a:srgbClr val="003366"/>
              </a:buClr>
              <a:buSzTx/>
              <a:defRPr/>
            </a:pPr>
            <a:r>
              <a:rPr lang="en-GB" altLang="en-US" dirty="0">
                <a:solidFill>
                  <a:schemeClr val="tx1"/>
                </a:solidFill>
                <a:ea typeface="ＭＳ Ｐゴシック" pitchFamily="34" charset="-128"/>
              </a:rPr>
              <a:t>The applicant should also indicate whether they live at another address</a:t>
            </a:r>
          </a:p>
          <a:p>
            <a:pPr marL="0" indent="0" eaLnBrk="1" hangingPunct="1">
              <a:lnSpc>
                <a:spcPct val="90000"/>
              </a:lnSpc>
              <a:buClr>
                <a:srgbClr val="003366"/>
              </a:buClr>
              <a:buSzTx/>
              <a:defRPr/>
            </a:pPr>
            <a:endParaRPr lang="en-GB" altLang="en-US" dirty="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endParaRPr lang="en-GB" altLang="en-US" dirty="0">
              <a:solidFill>
                <a:schemeClr val="tx1"/>
              </a:solidFill>
              <a:ea typeface="ＭＳ Ｐゴシック" pitchFamily="34" charset="-128"/>
            </a:endParaRPr>
          </a:p>
          <a:p>
            <a:pPr marL="0" indent="0" eaLnBrk="1" hangingPunct="1">
              <a:lnSpc>
                <a:spcPct val="90000"/>
              </a:lnSpc>
              <a:buSzTx/>
              <a:defRPr/>
            </a:pPr>
            <a:endParaRPr lang="en-GB" altLang="en-US" dirty="0">
              <a:solidFill>
                <a:schemeClr val="tx1"/>
              </a:solidFill>
              <a:ea typeface="ＭＳ Ｐゴシック" pitchFamily="34" charset="-128"/>
            </a:endParaRPr>
          </a:p>
        </p:txBody>
      </p:sp>
      <p:sp>
        <p:nvSpPr>
          <p:cNvPr id="95236" name="Slide Number Placeholder 1">
            <a:extLst>
              <a:ext uri="{FF2B5EF4-FFF2-40B4-BE49-F238E27FC236}">
                <a16:creationId xmlns:a16="http://schemas.microsoft.com/office/drawing/2014/main" id="{2AC038FD-BFFB-4D61-720B-92353B21D42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09ECFAA-5632-4209-B3DB-1161589B6825}" type="slidenum">
              <a:rPr lang="en-GB" altLang="en-US" sz="1400" smtClean="0"/>
              <a:pPr>
                <a:spcBef>
                  <a:spcPct val="0"/>
                </a:spcBef>
                <a:buFontTx/>
                <a:buNone/>
              </a:pPr>
              <a:t>33</a:t>
            </a:fld>
            <a:endParaRPr lang="en-GB" altLang="en-US" sz="140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1A3ADC3-5A9F-F73B-9EC4-D7F2D6A95092}"/>
              </a:ext>
            </a:extLst>
          </p:cNvPr>
          <p:cNvSpPr>
            <a:spLocks noGrp="1" noChangeArrowheads="1"/>
          </p:cNvSpPr>
          <p:nvPr>
            <p:ph type="title"/>
          </p:nvPr>
        </p:nvSpPr>
        <p:spPr>
          <a:xfrm>
            <a:off x="334963" y="1874838"/>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(2)</a:t>
            </a:r>
            <a:br>
              <a:rPr lang="en-GB" altLang="en-US" dirty="0">
                <a:latin typeface="Arial" panose="020B0604020202020204" pitchFamily="34" charset="0"/>
              </a:rPr>
            </a:b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74755" name="Rectangle 3">
            <a:extLst>
              <a:ext uri="{FF2B5EF4-FFF2-40B4-BE49-F238E27FC236}">
                <a16:creationId xmlns:a16="http://schemas.microsoft.com/office/drawing/2014/main" id="{87D12F6F-9685-E64D-4E02-0308EF57C3BE}"/>
              </a:ext>
            </a:extLst>
          </p:cNvPr>
          <p:cNvSpPr>
            <a:spLocks noGrp="1" noChangeArrowheads="1"/>
          </p:cNvSpPr>
          <p:nvPr>
            <p:ph idx="1"/>
          </p:nvPr>
        </p:nvSpPr>
        <p:spPr>
          <a:xfrm>
            <a:off x="2924175" y="1784350"/>
            <a:ext cx="5943600" cy="42291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b="1" dirty="0">
                <a:solidFill>
                  <a:schemeClr val="tx1"/>
                </a:solidFill>
              </a:rPr>
              <a:t>Change of name / recently moved</a:t>
            </a:r>
          </a:p>
          <a:p>
            <a:pPr eaLnBrk="1" hangingPunct="1">
              <a:lnSpc>
                <a:spcPct val="90000"/>
              </a:lnSpc>
              <a:buClr>
                <a:srgbClr val="003366"/>
              </a:buClr>
              <a:buSzTx/>
              <a:defRPr/>
            </a:pPr>
            <a:r>
              <a:rPr lang="en-GB" altLang="en-US" dirty="0">
                <a:solidFill>
                  <a:schemeClr val="tx1"/>
                </a:solidFill>
              </a:rPr>
              <a:t>Their previous name if it has changed</a:t>
            </a:r>
          </a:p>
          <a:p>
            <a:pPr eaLnBrk="1" hangingPunct="1">
              <a:lnSpc>
                <a:spcPct val="90000"/>
              </a:lnSpc>
              <a:buClr>
                <a:srgbClr val="003366"/>
              </a:buClr>
              <a:buSzTx/>
              <a:defRPr/>
            </a:pPr>
            <a:r>
              <a:rPr lang="en-GB" altLang="en-US" dirty="0">
                <a:solidFill>
                  <a:schemeClr val="tx1"/>
                </a:solidFill>
              </a:rPr>
              <a:t>Their previous address if they have moved in the last 12 months</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r>
              <a:rPr lang="en-GB" altLang="en-US" b="1" dirty="0">
                <a:solidFill>
                  <a:schemeClr val="tx1"/>
                </a:solidFill>
              </a:rPr>
              <a:t>Other personal information</a:t>
            </a:r>
          </a:p>
          <a:p>
            <a:pPr eaLnBrk="1" hangingPunct="1">
              <a:lnSpc>
                <a:spcPct val="90000"/>
              </a:lnSpc>
              <a:buClr>
                <a:srgbClr val="003366"/>
              </a:buClr>
              <a:buSzTx/>
              <a:defRPr/>
            </a:pPr>
            <a:r>
              <a:rPr lang="en-GB" altLang="en-US" dirty="0">
                <a:solidFill>
                  <a:schemeClr val="tx1"/>
                </a:solidFill>
              </a:rPr>
              <a:t>Date of birth</a:t>
            </a:r>
          </a:p>
          <a:p>
            <a:pPr eaLnBrk="1" hangingPunct="1">
              <a:lnSpc>
                <a:spcPct val="90000"/>
              </a:lnSpc>
              <a:buClr>
                <a:srgbClr val="003366"/>
              </a:buClr>
              <a:buSzTx/>
              <a:defRPr/>
            </a:pPr>
            <a:r>
              <a:rPr lang="en-GB" altLang="en-US" dirty="0">
                <a:solidFill>
                  <a:schemeClr val="tx1"/>
                </a:solidFill>
              </a:rPr>
              <a:t>Nationality</a:t>
            </a:r>
          </a:p>
          <a:p>
            <a:pPr eaLnBrk="1" hangingPunct="1">
              <a:lnSpc>
                <a:spcPct val="90000"/>
              </a:lnSpc>
              <a:buClr>
                <a:srgbClr val="003366"/>
              </a:buClr>
              <a:buSzTx/>
              <a:defRPr/>
            </a:pPr>
            <a:r>
              <a:rPr lang="en-GB" altLang="en-US" dirty="0">
                <a:solidFill>
                  <a:schemeClr val="tx1"/>
                </a:solidFill>
              </a:rPr>
              <a:t>National Insurance number</a:t>
            </a:r>
          </a:p>
          <a:p>
            <a:pPr lvl="1" eaLnBrk="1" hangingPunct="1">
              <a:lnSpc>
                <a:spcPct val="90000"/>
              </a:lnSpc>
              <a:buClr>
                <a:srgbClr val="003366"/>
              </a:buClr>
              <a:buSzTx/>
              <a:defRPr/>
            </a:pPr>
            <a:r>
              <a:rPr lang="en-GB" altLang="en-US" dirty="0">
                <a:solidFill>
                  <a:schemeClr val="tx1"/>
                </a:solidFill>
              </a:rPr>
              <a:t>Or reasons these cannot be provided</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97284" name="Slide Number Placeholder 1">
            <a:extLst>
              <a:ext uri="{FF2B5EF4-FFF2-40B4-BE49-F238E27FC236}">
                <a16:creationId xmlns:a16="http://schemas.microsoft.com/office/drawing/2014/main" id="{6B3D99CF-B1F5-3B18-5DCD-7C16DA2ECE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A71C5D1-5623-49FD-93CA-DF0C3304B181}" type="slidenum">
              <a:rPr lang="en-GB" altLang="en-US" sz="1400" smtClean="0"/>
              <a:pPr>
                <a:spcBef>
                  <a:spcPct val="0"/>
                </a:spcBef>
                <a:buFontTx/>
                <a:buNone/>
              </a:pPr>
              <a:t>34</a:t>
            </a:fld>
            <a:endParaRPr lang="en-GB" altLang="en-US" sz="140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E258EB1E-EE64-1ADD-15E5-852C7D88641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(3)</a:t>
            </a: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endParaRPr lang="en-GB" altLang="en-US" dirty="0">
              <a:latin typeface="Arial" panose="020B0604020202020204" pitchFamily="34" charset="0"/>
            </a:endParaRPr>
          </a:p>
        </p:txBody>
      </p:sp>
      <p:sp>
        <p:nvSpPr>
          <p:cNvPr id="76803" name="Content Placeholder 2">
            <a:extLst>
              <a:ext uri="{FF2B5EF4-FFF2-40B4-BE49-F238E27FC236}">
                <a16:creationId xmlns:a16="http://schemas.microsoft.com/office/drawing/2014/main" id="{CC76679B-0221-5EDB-0A4C-5573DCC1C923}"/>
              </a:ext>
            </a:extLst>
          </p:cNvPr>
          <p:cNvSpPr>
            <a:spLocks noGrp="1"/>
          </p:cNvSpPr>
          <p:nvPr>
            <p:ph idx="1"/>
          </p:nvPr>
        </p:nvSpPr>
        <p:spPr>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b="1" dirty="0">
                <a:solidFill>
                  <a:schemeClr val="tx1"/>
                </a:solidFill>
              </a:rPr>
              <a:t>Contact details</a:t>
            </a:r>
          </a:p>
          <a:p>
            <a:pPr eaLnBrk="1" hangingPunct="1">
              <a:lnSpc>
                <a:spcPct val="90000"/>
              </a:lnSpc>
              <a:buClr>
                <a:srgbClr val="003366"/>
              </a:buClr>
              <a:buSzTx/>
              <a:defRPr/>
            </a:pPr>
            <a:r>
              <a:rPr lang="en-GB" altLang="en-US" dirty="0">
                <a:solidFill>
                  <a:schemeClr val="tx1"/>
                </a:solidFill>
              </a:rPr>
              <a:t>Not required, but very useful if we need to make contact about their registration</a:t>
            </a:r>
          </a:p>
          <a:p>
            <a:pPr marL="0" indent="0" eaLnBrk="1" hangingPunct="1">
              <a:lnSpc>
                <a:spcPct val="90000"/>
              </a:lnSpc>
              <a:buClr>
                <a:srgbClr val="003366"/>
              </a:buClr>
              <a:buSzTx/>
              <a:buFontTx/>
              <a:buNone/>
              <a:defRPr/>
            </a:pPr>
            <a:r>
              <a:rPr lang="en-GB" altLang="en-US" b="1" dirty="0">
                <a:solidFill>
                  <a:schemeClr val="tx1"/>
                </a:solidFill>
              </a:rPr>
              <a:t>Other information</a:t>
            </a:r>
          </a:p>
          <a:p>
            <a:pPr eaLnBrk="1" hangingPunct="1">
              <a:lnSpc>
                <a:spcPct val="90000"/>
              </a:lnSpc>
              <a:buClr>
                <a:srgbClr val="003366"/>
              </a:buClr>
              <a:buSzTx/>
              <a:defRPr/>
            </a:pPr>
            <a:r>
              <a:rPr lang="en-GB" altLang="en-US" dirty="0">
                <a:solidFill>
                  <a:schemeClr val="tx1"/>
                </a:solidFill>
              </a:rPr>
              <a:t>Whether they want to be included in the open register</a:t>
            </a:r>
          </a:p>
          <a:p>
            <a:pPr eaLnBrk="1" hangingPunct="1">
              <a:lnSpc>
                <a:spcPct val="90000"/>
              </a:lnSpc>
              <a:buClr>
                <a:srgbClr val="003366"/>
              </a:buClr>
              <a:buSzTx/>
              <a:defRPr/>
            </a:pPr>
            <a:r>
              <a:rPr lang="en-GB" altLang="en-US" dirty="0">
                <a:solidFill>
                  <a:schemeClr val="tx1"/>
                </a:solidFill>
              </a:rPr>
              <a:t>Whether they wish to apply for a postal or proxy vote</a:t>
            </a:r>
          </a:p>
          <a:p>
            <a:pPr marL="0" indent="0" eaLnBrk="1" hangingPunct="1">
              <a:buSzTx/>
              <a:buFontTx/>
              <a:buNone/>
              <a:defRPr/>
            </a:pPr>
            <a:r>
              <a:rPr lang="en-GB" altLang="en-US" b="1" dirty="0">
                <a:solidFill>
                  <a:schemeClr val="tx1"/>
                </a:solidFill>
              </a:rPr>
              <a:t>Declaration </a:t>
            </a:r>
          </a:p>
          <a:p>
            <a:pPr eaLnBrk="1" hangingPunct="1">
              <a:buSzTx/>
              <a:defRPr/>
            </a:pPr>
            <a:r>
              <a:rPr lang="en-GB" altLang="en-US" dirty="0">
                <a:solidFill>
                  <a:schemeClr val="tx1"/>
                </a:solidFill>
              </a:rPr>
              <a:t>The form </a:t>
            </a:r>
            <a:r>
              <a:rPr lang="en-GB" altLang="en-US" b="1" u="sng" dirty="0">
                <a:solidFill>
                  <a:schemeClr val="tx1"/>
                </a:solidFill>
              </a:rPr>
              <a:t>must</a:t>
            </a:r>
            <a:r>
              <a:rPr lang="en-GB" altLang="en-US" dirty="0">
                <a:solidFill>
                  <a:schemeClr val="tx1"/>
                </a:solidFill>
              </a:rPr>
              <a:t> include a declaration of truth made by the applicant</a:t>
            </a:r>
          </a:p>
          <a:p>
            <a:pPr eaLnBrk="1" hangingPunct="1">
              <a:buSzTx/>
              <a:defRPr/>
            </a:pPr>
            <a:endParaRPr lang="en-GB" altLang="en-US" dirty="0">
              <a:solidFill>
                <a:schemeClr val="tx1"/>
              </a:solidFill>
            </a:endParaRPr>
          </a:p>
        </p:txBody>
      </p:sp>
      <p:sp>
        <p:nvSpPr>
          <p:cNvPr id="99332" name="Slide Number Placeholder 1">
            <a:extLst>
              <a:ext uri="{FF2B5EF4-FFF2-40B4-BE49-F238E27FC236}">
                <a16:creationId xmlns:a16="http://schemas.microsoft.com/office/drawing/2014/main" id="{95C785BB-2F5F-A4DC-18F6-3DF02D70DB1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8D28017-6823-4512-A70D-0936DDB9E461}" type="slidenum">
              <a:rPr lang="en-GB" altLang="en-US" sz="1400" smtClean="0"/>
              <a:pPr>
                <a:spcBef>
                  <a:spcPct val="0"/>
                </a:spcBef>
                <a:buFontTx/>
                <a:buNone/>
              </a:pPr>
              <a:t>35</a:t>
            </a:fld>
            <a:endParaRPr lang="en-GB" altLang="en-US" sz="140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165BC157-A931-AAE5-3DFE-C0DAB16CA4C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Using tablets / smartphones to collect identifiers and submit an application</a:t>
            </a:r>
          </a:p>
        </p:txBody>
      </p:sp>
      <p:sp>
        <p:nvSpPr>
          <p:cNvPr id="101379" name="Content Placeholder 2">
            <a:extLst>
              <a:ext uri="{FF2B5EF4-FFF2-40B4-BE49-F238E27FC236}">
                <a16:creationId xmlns:a16="http://schemas.microsoft.com/office/drawing/2014/main" id="{55465091-27B3-D916-C71D-01389514649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CC0066"/>
                </a:solidFill>
                <a:ea typeface="ＭＳ Ｐゴシック" panose="020B0600070205080204" pitchFamily="34" charset="-128"/>
              </a:rPr>
              <a:t>[To be included if you are providing canvassers with electronic equipment to complete and submit applications directly via the </a:t>
            </a:r>
            <a:r>
              <a:rPr lang="en-GB" altLang="en-US" u="sng">
                <a:solidFill>
                  <a:srgbClr val="CC0066"/>
                </a:solidFill>
                <a:ea typeface="ＭＳ Ｐゴシック" panose="020B0600070205080204" pitchFamily="34" charset="-128"/>
                <a:hlinkClick r:id="rId3"/>
              </a:rPr>
              <a:t>https://www.gov.uk/register-to-vote</a:t>
            </a:r>
            <a:r>
              <a:rPr lang="en-GB" altLang="en-US">
                <a:solidFill>
                  <a:srgbClr val="CC0066"/>
                </a:solidFill>
                <a:ea typeface="ＭＳ Ｐゴシック" panose="020B0600070205080204" pitchFamily="34" charset="-128"/>
              </a:rPr>
              <a:t> website - to cover, for example: How should the equipment be operated? How to log in and keep passwords secure? What are your policies on canvassers using the equipment for other purposes?]</a:t>
            </a:r>
            <a:endParaRPr lang="en-GB" altLang="en-US">
              <a:solidFill>
                <a:srgbClr val="000000"/>
              </a:solidFill>
              <a:ea typeface="ＭＳ Ｐゴシック" panose="020B0600070205080204" pitchFamily="34" charset="-128"/>
            </a:endParaRPr>
          </a:p>
        </p:txBody>
      </p:sp>
      <p:sp>
        <p:nvSpPr>
          <p:cNvPr id="101380" name="Slide Number Placeholder 3">
            <a:extLst>
              <a:ext uri="{FF2B5EF4-FFF2-40B4-BE49-F238E27FC236}">
                <a16:creationId xmlns:a16="http://schemas.microsoft.com/office/drawing/2014/main" id="{691C6065-1104-818B-426A-6E5A1335FA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9BC1CB8-7D40-4DF5-BC08-D0C83E572A82}" type="slidenum">
              <a:rPr lang="en-GB" altLang="en-US" sz="1400" smtClean="0"/>
              <a:pPr>
                <a:spcBef>
                  <a:spcPct val="0"/>
                </a:spcBef>
                <a:buFontTx/>
                <a:buNone/>
              </a:pPr>
              <a:t>36</a:t>
            </a:fld>
            <a:endParaRPr lang="en-GB" altLang="en-US" sz="140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DBFCD7A6-A51C-C3C4-56B2-CDDEC44A488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If you identify a new potential elector not on your list</a:t>
            </a:r>
            <a:br>
              <a:rPr lang="en-GB" altLang="en-US">
                <a:latin typeface="Arial" panose="020B0604020202020204" pitchFamily="34" charset="0"/>
              </a:rPr>
            </a:br>
            <a:endParaRPr lang="en-GB" altLang="en-US">
              <a:latin typeface="Arial" panose="020B0604020202020204" pitchFamily="34" charset="0"/>
            </a:endParaRPr>
          </a:p>
        </p:txBody>
      </p:sp>
      <p:sp>
        <p:nvSpPr>
          <p:cNvPr id="80899" name="Content Placeholder 2">
            <a:extLst>
              <a:ext uri="{FF2B5EF4-FFF2-40B4-BE49-F238E27FC236}">
                <a16:creationId xmlns:a16="http://schemas.microsoft.com/office/drawing/2014/main" id="{59F3E57D-4D3F-3A8C-5902-CB2B243866E9}"/>
              </a:ext>
            </a:extLst>
          </p:cNvPr>
          <p:cNvSpPr>
            <a:spLocks noGrp="1"/>
          </p:cNvSpPr>
          <p:nvPr>
            <p:ph idx="1"/>
          </p:nvPr>
        </p:nvSpPr>
        <p:spPr>
          <a:xfrm>
            <a:off x="2971800" y="1709738"/>
            <a:ext cx="5943600" cy="4643437"/>
          </a:xfrm>
          <a:ln cap="flat" algn="ctr">
            <a:miter lim="800000"/>
            <a:headEnd type="none" w="med" len="med"/>
            <a:tailEnd type="none" w="med" len="med"/>
          </a:ln>
        </p:spPr>
        <p:txBody>
          <a:bodyPr>
            <a:normAutofit lnSpcReduction="10000"/>
          </a:bodyPr>
          <a:lstStyle/>
          <a:p>
            <a:pPr eaLnBrk="1" hangingPunct="1">
              <a:buSzTx/>
              <a:defRPr/>
            </a:pPr>
            <a:r>
              <a:rPr lang="en-GB" altLang="en-US" sz="2800" dirty="0">
                <a:solidFill>
                  <a:schemeClr val="tx1"/>
                </a:solidFill>
                <a:ea typeface="ＭＳ Ｐゴシック" pitchFamily="34" charset="-128"/>
              </a:rPr>
              <a:t>Give a blank form and encourage the person to apply, explaining the various methods for registering available.</a:t>
            </a:r>
          </a:p>
          <a:p>
            <a:pPr eaLnBrk="1" hangingPunct="1">
              <a:buSzTx/>
              <a:defRPr/>
            </a:pPr>
            <a:r>
              <a:rPr lang="en-GB" altLang="en-US" sz="2800" dirty="0">
                <a:solidFill>
                  <a:schemeClr val="tx1"/>
                </a:solidFill>
                <a:ea typeface="ＭＳ Ｐゴシック" pitchFamily="34" charset="-128"/>
              </a:rPr>
              <a:t>If not collecting the completed application on the doorstep, make a note of: </a:t>
            </a:r>
          </a:p>
          <a:p>
            <a:pPr lvl="1" eaLnBrk="1" hangingPunct="1">
              <a:buSzTx/>
              <a:defRPr/>
            </a:pPr>
            <a:r>
              <a:rPr lang="en-GB" altLang="en-US" sz="2600" dirty="0">
                <a:solidFill>
                  <a:schemeClr val="tx1"/>
                </a:solidFill>
                <a:ea typeface="ＭＳ Ｐゴシック" pitchFamily="34" charset="-128"/>
              </a:rPr>
              <a:t>their name </a:t>
            </a:r>
          </a:p>
          <a:p>
            <a:pPr lvl="1" eaLnBrk="1" hangingPunct="1">
              <a:buSzTx/>
              <a:defRPr/>
            </a:pPr>
            <a:r>
              <a:rPr lang="en-GB" altLang="en-US" sz="2600" dirty="0">
                <a:solidFill>
                  <a:schemeClr val="tx1"/>
                </a:solidFill>
                <a:ea typeface="ＭＳ Ｐゴシック" pitchFamily="34" charset="-128"/>
              </a:rPr>
              <a:t>email address (if they have one) </a:t>
            </a:r>
            <a:r>
              <a:rPr lang="en-GB" altLang="en-US" sz="2600" dirty="0">
                <a:solidFill>
                  <a:schemeClr val="tx1">
                    <a:lumMod val="75000"/>
                  </a:schemeClr>
                </a:solidFill>
                <a:ea typeface="ＭＳ Ｐゴシック" pitchFamily="34" charset="-128"/>
              </a:rPr>
              <a:t> </a:t>
            </a:r>
          </a:p>
          <a:p>
            <a:pPr lvl="1" eaLnBrk="1" hangingPunct="1">
              <a:buSzTx/>
              <a:defRPr/>
            </a:pPr>
            <a:r>
              <a:rPr lang="en-GB" altLang="en-US" sz="2600" dirty="0">
                <a:solidFill>
                  <a:schemeClr val="tx1"/>
                </a:solidFill>
                <a:ea typeface="ＭＳ Ｐゴシック" pitchFamily="34" charset="-128"/>
              </a:rPr>
              <a:t>the date the potential new elector has been identified</a:t>
            </a:r>
          </a:p>
        </p:txBody>
      </p:sp>
      <p:sp>
        <p:nvSpPr>
          <p:cNvPr id="103428" name="Slide Number Placeholder 1">
            <a:extLst>
              <a:ext uri="{FF2B5EF4-FFF2-40B4-BE49-F238E27FC236}">
                <a16:creationId xmlns:a16="http://schemas.microsoft.com/office/drawing/2014/main" id="{5B1E25FD-13CD-D126-32E9-F9C21A0E34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E46F341-A9EF-46B0-86D3-13D8B1666F2D}" type="slidenum">
              <a:rPr lang="en-GB" altLang="en-US" sz="1400" smtClean="0"/>
              <a:pPr>
                <a:spcBef>
                  <a:spcPct val="0"/>
                </a:spcBef>
                <a:buFontTx/>
                <a:buNone/>
              </a:pPr>
              <a:t>37</a:t>
            </a:fld>
            <a:endParaRPr lang="en-GB" altLang="en-US" sz="140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2E19967-6B8C-E4CB-2F4B-14A0862ADC32}"/>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Health and safety</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05475" name="Slide Number Placeholder 1">
            <a:extLst>
              <a:ext uri="{FF2B5EF4-FFF2-40B4-BE49-F238E27FC236}">
                <a16:creationId xmlns:a16="http://schemas.microsoft.com/office/drawing/2014/main" id="{EA403627-25C8-B5B7-D403-82AB93E236E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1861C94-67DB-431C-906C-6FDECDFC7369}" type="slidenum">
              <a:rPr lang="en-GB" altLang="en-US" sz="1400" smtClean="0">
                <a:solidFill>
                  <a:srgbClr val="FFFFFF"/>
                </a:solidFill>
              </a:rPr>
              <a:pPr>
                <a:spcBef>
                  <a:spcPct val="0"/>
                </a:spcBef>
                <a:buFontTx/>
                <a:buNone/>
              </a:pPr>
              <a:t>38</a:t>
            </a:fld>
            <a:endParaRPr lang="en-GB" altLang="en-US" sz="1400">
              <a:solidFill>
                <a:srgbClr val="FFFFFF"/>
              </a:solidFill>
            </a:endParaRP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6D03825-A187-C199-10DD-4EBB04E018A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Lone working </a:t>
            </a:r>
            <a:endParaRPr lang="en-US" altLang="en-US">
              <a:latin typeface="Arial" panose="020B0604020202020204" pitchFamily="34" charset="0"/>
            </a:endParaRPr>
          </a:p>
        </p:txBody>
      </p:sp>
      <p:sp>
        <p:nvSpPr>
          <p:cNvPr id="107523" name="Rectangle 3">
            <a:extLst>
              <a:ext uri="{FF2B5EF4-FFF2-40B4-BE49-F238E27FC236}">
                <a16:creationId xmlns:a16="http://schemas.microsoft.com/office/drawing/2014/main" id="{CF9D1517-05AF-1B26-1A8B-3BED066321C1}"/>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2800" dirty="0">
                <a:ea typeface="ＭＳ Ｐゴシック" panose="020B0600070205080204" pitchFamily="34" charset="-128"/>
              </a:rPr>
              <a:t>We have a responsibility for your safety</a:t>
            </a:r>
          </a:p>
          <a:p>
            <a:pPr eaLnBrk="1" hangingPunct="1"/>
            <a:r>
              <a:rPr lang="en-GB" altLang="en-US" sz="2800" dirty="0">
                <a:ea typeface="ＭＳ Ｐゴシック" panose="020B0600070205080204" pitchFamily="34" charset="-128"/>
              </a:rPr>
              <a:t>Assess risks when visiting locations</a:t>
            </a:r>
          </a:p>
          <a:p>
            <a:pPr eaLnBrk="1" hangingPunct="1"/>
            <a:r>
              <a:rPr lang="en-GB" altLang="en-US" sz="2800" dirty="0">
                <a:ea typeface="ＭＳ Ｐゴシック" panose="020B0600070205080204" pitchFamily="34" charset="-128"/>
                <a:cs typeface="Times New Roman" panose="02020603050405020304" pitchFamily="18" charset="0"/>
              </a:rPr>
              <a:t>Let someone know where you are going and what time you expect to be home</a:t>
            </a:r>
            <a:endParaRPr lang="en-GB" altLang="en-US" sz="2800" dirty="0">
              <a:ea typeface="ＭＳ Ｐゴシック" panose="020B0600070205080204" pitchFamily="34" charset="-128"/>
            </a:endParaRPr>
          </a:p>
          <a:p>
            <a:pPr eaLnBrk="1" hangingPunct="1"/>
            <a:r>
              <a:rPr lang="en-GB" altLang="en-US" sz="2800" dirty="0">
                <a:ea typeface="ＭＳ Ｐゴシック" panose="020B0600070205080204" pitchFamily="34" charset="-128"/>
              </a:rPr>
              <a:t>Take a mobile phone</a:t>
            </a:r>
          </a:p>
          <a:p>
            <a:pPr eaLnBrk="1" hangingPunct="1">
              <a:spcBef>
                <a:spcPct val="0"/>
              </a:spcBef>
              <a:buClr>
                <a:srgbClr val="B7FFD7"/>
              </a:buClr>
              <a:buFont typeface="Wingdings" panose="05000000000000000000" pitchFamily="2" charset="2"/>
              <a:buNone/>
            </a:pPr>
            <a:endParaRPr lang="en-GB"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07524" name="Slide Number Placeholder 1">
            <a:extLst>
              <a:ext uri="{FF2B5EF4-FFF2-40B4-BE49-F238E27FC236}">
                <a16:creationId xmlns:a16="http://schemas.microsoft.com/office/drawing/2014/main" id="{C2BF37BD-94B3-674C-70EC-4DDB4B0D83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83B7033-849B-412B-B692-98F2A6B780ED}" type="slidenum">
              <a:rPr lang="en-GB" altLang="en-US" sz="1400" smtClean="0"/>
              <a:pPr>
                <a:spcBef>
                  <a:spcPct val="0"/>
                </a:spcBef>
                <a:buFontTx/>
                <a:buNone/>
              </a:pPr>
              <a:t>39</a:t>
            </a:fld>
            <a:endParaRPr lang="en-GB" altLang="en-US" sz="140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4755F8E-6BB8-242E-EFC0-D6607B3AD06B}"/>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en-GB" altLang="en-US" sz="6000">
                <a:latin typeface="Arial" panose="020B0604020202020204" pitchFamily="34" charset="0"/>
              </a:rPr>
              <a:t>Overview of the canvass</a:t>
            </a:r>
            <a:endParaRPr lang="en-GB" altLang="en-US">
              <a:latin typeface="Arial" panose="020B0604020202020204" pitchFamily="34" charset="0"/>
            </a:endParaRPr>
          </a:p>
        </p:txBody>
      </p:sp>
      <p:sp>
        <p:nvSpPr>
          <p:cNvPr id="35843" name="Slide Number Placeholder 1">
            <a:extLst>
              <a:ext uri="{FF2B5EF4-FFF2-40B4-BE49-F238E27FC236}">
                <a16:creationId xmlns:a16="http://schemas.microsoft.com/office/drawing/2014/main" id="{F1B6B5A8-19BF-3670-9C60-216EE48A521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04D7F8C-A7C2-4E9F-BEBD-60CB58905141}" type="slidenum">
              <a:rPr lang="en-GB" altLang="en-US" sz="1400" smtClean="0">
                <a:solidFill>
                  <a:srgbClr val="FFFFFF"/>
                </a:solidFill>
              </a:rPr>
              <a:pPr>
                <a:spcBef>
                  <a:spcPct val="0"/>
                </a:spcBef>
                <a:buFontTx/>
                <a:buNone/>
              </a:pPr>
              <a:t>4</a:t>
            </a:fld>
            <a:endParaRPr lang="en-GB" altLang="en-US" sz="1400">
              <a:solidFill>
                <a:srgbClr val="FFFFFF"/>
              </a:solidFill>
            </a:endParaRPr>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9C670F5-10DC-FDB2-48D1-94D46A1FC6FB}"/>
              </a:ext>
            </a:extLst>
          </p:cNvPr>
          <p:cNvSpPr>
            <a:spLocks noGrp="1" noChangeArrowheads="1"/>
          </p:cNvSpPr>
          <p:nvPr>
            <p:ph type="title"/>
          </p:nvPr>
        </p:nvSpPr>
        <p:spPr>
          <a:xfrm>
            <a:off x="381000" y="1819275"/>
            <a:ext cx="21717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3200">
                <a:latin typeface="Arial" panose="020B0604020202020204" pitchFamily="34" charset="0"/>
              </a:rPr>
              <a:t>Minimising risk</a:t>
            </a:r>
          </a:p>
        </p:txBody>
      </p:sp>
      <p:sp>
        <p:nvSpPr>
          <p:cNvPr id="87043" name="Rectangle 3">
            <a:extLst>
              <a:ext uri="{FF2B5EF4-FFF2-40B4-BE49-F238E27FC236}">
                <a16:creationId xmlns:a16="http://schemas.microsoft.com/office/drawing/2014/main" id="{91B71916-2F2E-A5CB-85C0-837A3E395FFE}"/>
              </a:ext>
            </a:extLst>
          </p:cNvPr>
          <p:cNvSpPr>
            <a:spLocks noGrp="1" noChangeArrowheads="1"/>
          </p:cNvSpPr>
          <p:nvPr>
            <p:ph idx="1"/>
          </p:nvPr>
        </p:nvSpPr>
        <p:spPr>
          <a:xfrm>
            <a:off x="2933700" y="1962150"/>
            <a:ext cx="5943600" cy="45339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a:solidFill>
                  <a:schemeClr val="tx1"/>
                </a:solidFill>
                <a:cs typeface="Times New Roman" pitchFamily="18" charset="0"/>
              </a:rPr>
              <a:t> </a:t>
            </a:r>
            <a:r>
              <a:rPr lang="en-GB" altLang="en-US" sz="2800" b="1">
                <a:solidFill>
                  <a:schemeClr val="tx1"/>
                </a:solidFill>
              </a:rPr>
              <a:t>NEVER</a:t>
            </a:r>
            <a:r>
              <a:rPr lang="en-GB" altLang="en-US" sz="2800">
                <a:solidFill>
                  <a:schemeClr val="tx1"/>
                </a:solidFill>
              </a:rPr>
              <a:t> go into anyone’s house </a:t>
            </a:r>
          </a:p>
          <a:p>
            <a:pPr eaLnBrk="1" hangingPunct="1">
              <a:lnSpc>
                <a:spcPct val="90000"/>
              </a:lnSpc>
              <a:buClr>
                <a:srgbClr val="003366"/>
              </a:buClr>
              <a:buSzTx/>
              <a:defRPr/>
            </a:pPr>
            <a:r>
              <a:rPr lang="en-GB" altLang="en-US" sz="2800">
                <a:solidFill>
                  <a:schemeClr val="tx1"/>
                </a:solidFill>
              </a:rPr>
              <a:t>Take care when carrying and lifting large quantities of forms</a:t>
            </a:r>
          </a:p>
          <a:p>
            <a:pPr eaLnBrk="1" hangingPunct="1">
              <a:lnSpc>
                <a:spcPct val="90000"/>
              </a:lnSpc>
              <a:buClr>
                <a:srgbClr val="003366"/>
              </a:buClr>
              <a:buSzTx/>
              <a:defRPr/>
            </a:pPr>
            <a:r>
              <a:rPr lang="en-GB" altLang="en-US" sz="2800">
                <a:solidFill>
                  <a:schemeClr val="tx1"/>
                </a:solidFill>
                <a:cs typeface="Times New Roman" pitchFamily="18" charset="0"/>
              </a:rPr>
              <a:t>Walk away from verbal abuse or aggression</a:t>
            </a:r>
          </a:p>
          <a:p>
            <a:pPr eaLnBrk="1" hangingPunct="1">
              <a:lnSpc>
                <a:spcPct val="90000"/>
              </a:lnSpc>
              <a:buClr>
                <a:srgbClr val="003366"/>
              </a:buClr>
              <a:buSzTx/>
              <a:defRPr/>
            </a:pPr>
            <a:r>
              <a:rPr lang="en-GB" altLang="en-US" sz="2800">
                <a:solidFill>
                  <a:schemeClr val="tx1"/>
                </a:solidFill>
                <a:cs typeface="Times New Roman" pitchFamily="18" charset="0"/>
              </a:rPr>
              <a:t>Beware of dogs and other animals</a:t>
            </a:r>
          </a:p>
          <a:p>
            <a:pPr eaLnBrk="1" hangingPunct="1">
              <a:lnSpc>
                <a:spcPct val="90000"/>
              </a:lnSpc>
              <a:buClr>
                <a:srgbClr val="003366"/>
              </a:buClr>
              <a:buSzTx/>
              <a:defRPr/>
            </a:pPr>
            <a:r>
              <a:rPr lang="en-GB" altLang="en-US" sz="2800">
                <a:solidFill>
                  <a:schemeClr val="accent2"/>
                </a:solidFill>
                <a:cs typeface="Times New Roman" pitchFamily="18" charset="0"/>
              </a:rPr>
              <a:t>Keep any electronic equipment and other valuables secure</a:t>
            </a:r>
          </a:p>
          <a:p>
            <a:pPr eaLnBrk="1" hangingPunct="1">
              <a:lnSpc>
                <a:spcPct val="90000"/>
              </a:lnSpc>
              <a:buClr>
                <a:srgbClr val="003366"/>
              </a:buClr>
              <a:buSzTx/>
              <a:defRPr/>
            </a:pPr>
            <a:r>
              <a:rPr lang="en-GB" altLang="en-US" sz="2800">
                <a:solidFill>
                  <a:schemeClr val="tx1"/>
                </a:solidFill>
                <a:cs typeface="Times New Roman" pitchFamily="18" charset="0"/>
              </a:rPr>
              <a:t>Report any incidents to your Ward Supervisor</a:t>
            </a:r>
            <a:r>
              <a:rPr lang="en-GB" altLang="en-US" sz="2800">
                <a:solidFill>
                  <a:schemeClr val="tx1"/>
                </a:solidFill>
              </a:rPr>
              <a:t> / the office</a:t>
            </a:r>
          </a:p>
          <a:p>
            <a:pPr marL="0" indent="0" eaLnBrk="1" hangingPunct="1">
              <a:lnSpc>
                <a:spcPct val="90000"/>
              </a:lnSpc>
              <a:buSzTx/>
              <a:buFontTx/>
              <a:buNone/>
              <a:defRPr/>
            </a:pPr>
            <a:endParaRPr lang="en-GB" altLang="en-US" sz="2600">
              <a:solidFill>
                <a:schemeClr val="tx1"/>
              </a:solidFill>
            </a:endParaRPr>
          </a:p>
          <a:p>
            <a:pPr marL="0" indent="0" eaLnBrk="1" hangingPunct="1">
              <a:lnSpc>
                <a:spcPct val="90000"/>
              </a:lnSpc>
              <a:spcBef>
                <a:spcPct val="0"/>
              </a:spcBef>
              <a:buClr>
                <a:srgbClr val="B7FFD7"/>
              </a:buClr>
              <a:buSzTx/>
              <a:buFont typeface="Wingdings" pitchFamily="2" charset="2"/>
              <a:buChar char="§"/>
              <a:defRPr/>
            </a:pPr>
            <a:endParaRPr lang="en-GB" altLang="en-US" sz="260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sz="2000">
              <a:solidFill>
                <a:schemeClr val="tx1"/>
              </a:solidFill>
            </a:endParaRPr>
          </a:p>
          <a:p>
            <a:pPr marL="0" indent="0" eaLnBrk="1" hangingPunct="1">
              <a:lnSpc>
                <a:spcPct val="90000"/>
              </a:lnSpc>
              <a:buSzTx/>
              <a:defRPr/>
            </a:pPr>
            <a:endParaRPr lang="en-GB" altLang="en-US" sz="2000">
              <a:solidFill>
                <a:schemeClr val="tx1"/>
              </a:solidFill>
            </a:endParaRPr>
          </a:p>
        </p:txBody>
      </p:sp>
      <p:sp>
        <p:nvSpPr>
          <p:cNvPr id="109572" name="Slide Number Placeholder 1">
            <a:extLst>
              <a:ext uri="{FF2B5EF4-FFF2-40B4-BE49-F238E27FC236}">
                <a16:creationId xmlns:a16="http://schemas.microsoft.com/office/drawing/2014/main" id="{15C766E7-A549-F343-8E22-5CAAD9D045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97661A5-6996-4DC2-9167-08C42E72DF9F}" type="slidenum">
              <a:rPr lang="en-GB" altLang="en-US" sz="1400" smtClean="0"/>
              <a:pPr>
                <a:spcBef>
                  <a:spcPct val="0"/>
                </a:spcBef>
                <a:buFontTx/>
                <a:buNone/>
              </a:pPr>
              <a:t>40</a:t>
            </a:fld>
            <a:endParaRPr lang="en-GB" altLang="en-US" sz="140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8455E6B-0B46-C316-D8E3-FBD081E00B47}"/>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Data protection</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11619" name="Slide Number Placeholder 1">
            <a:extLst>
              <a:ext uri="{FF2B5EF4-FFF2-40B4-BE49-F238E27FC236}">
                <a16:creationId xmlns:a16="http://schemas.microsoft.com/office/drawing/2014/main" id="{74ADE000-074A-7E29-E057-FECE3E7FA14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8DEC97F-4A00-433B-B43D-D6E374703AA5}" type="slidenum">
              <a:rPr lang="en-GB" altLang="en-US" sz="1400" smtClean="0">
                <a:solidFill>
                  <a:srgbClr val="FFFFFF"/>
                </a:solidFill>
              </a:rPr>
              <a:pPr>
                <a:spcBef>
                  <a:spcPct val="0"/>
                </a:spcBef>
                <a:buFontTx/>
                <a:buNone/>
              </a:pPr>
              <a:t>41</a:t>
            </a:fld>
            <a:endParaRPr lang="en-GB" altLang="en-US" sz="1400">
              <a:solidFill>
                <a:srgbClr val="FFFFFF"/>
              </a:solidFill>
            </a:endParaRPr>
          </a:p>
        </p:txBody>
      </p:sp>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E2CFF0B-BFD3-9B38-D9DB-6AB43C43082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Security of personal information (1)</a:t>
            </a:r>
          </a:p>
        </p:txBody>
      </p:sp>
      <p:sp>
        <p:nvSpPr>
          <p:cNvPr id="91139" name="Content Placeholder 2">
            <a:extLst>
              <a:ext uri="{FF2B5EF4-FFF2-40B4-BE49-F238E27FC236}">
                <a16:creationId xmlns:a16="http://schemas.microsoft.com/office/drawing/2014/main" id="{50B45286-41EA-AE1B-D696-08AD681DE69F}"/>
              </a:ext>
            </a:extLst>
          </p:cNvPr>
          <p:cNvSpPr>
            <a:spLocks noGrp="1"/>
          </p:cNvSpPr>
          <p:nvPr>
            <p:ph idx="1"/>
          </p:nvPr>
        </p:nvSpPr>
        <p:spPr>
          <a:ln cap="flat" algn="ctr">
            <a:miter lim="800000"/>
            <a:headEnd type="none" w="med" len="med"/>
            <a:tailEnd type="none" w="med" len="med"/>
          </a:ln>
        </p:spPr>
        <p:txBody>
          <a:bodyPr/>
          <a:lstStyle/>
          <a:p>
            <a:pPr lvl="1" eaLnBrk="1" hangingPunct="1">
              <a:buSzTx/>
              <a:buFont typeface="Arial"/>
              <a:buChar char="•"/>
              <a:defRPr/>
            </a:pPr>
            <a:r>
              <a:rPr lang="en-GB" altLang="en-US" sz="2400">
                <a:solidFill>
                  <a:schemeClr val="tx1"/>
                </a:solidFill>
              </a:rPr>
              <a:t>Responsible for forms and personal information in your care</a:t>
            </a:r>
          </a:p>
          <a:p>
            <a:pPr lvl="1" eaLnBrk="1" hangingPunct="1">
              <a:buSzTx/>
              <a:buFont typeface="Arial"/>
              <a:buChar char="•"/>
              <a:defRPr/>
            </a:pPr>
            <a:r>
              <a:rPr lang="en-GB" altLang="en-US" sz="2400">
                <a:solidFill>
                  <a:schemeClr val="tx1"/>
                </a:solidFill>
              </a:rPr>
              <a:t>Personal data must be kept safe from unauthorised access, accidental loss or destruction.</a:t>
            </a:r>
          </a:p>
          <a:p>
            <a:pPr lvl="1" eaLnBrk="1" hangingPunct="1">
              <a:buSzTx/>
              <a:buFont typeface="Arial"/>
              <a:buChar char="•"/>
              <a:defRPr/>
            </a:pPr>
            <a:r>
              <a:rPr lang="en-GB" altLang="en-US" sz="2400">
                <a:solidFill>
                  <a:schemeClr val="tx1"/>
                </a:solidFill>
              </a:rPr>
              <a:t>Instances of unauthorised access, loss or destruction must be </a:t>
            </a:r>
            <a:r>
              <a:rPr lang="en-GB" altLang="en-US" sz="2400" b="1">
                <a:solidFill>
                  <a:schemeClr val="tx1"/>
                </a:solidFill>
              </a:rPr>
              <a:t>immediately</a:t>
            </a:r>
            <a:r>
              <a:rPr lang="en-GB" altLang="en-US" sz="2400">
                <a:solidFill>
                  <a:schemeClr val="tx1"/>
                </a:solidFill>
              </a:rPr>
              <a:t> communicated to your supervisor.</a:t>
            </a:r>
          </a:p>
          <a:p>
            <a:pPr marL="342900" lvl="1" indent="0" eaLnBrk="1" hangingPunct="1">
              <a:buSzTx/>
              <a:buFontTx/>
              <a:buNone/>
              <a:defRPr/>
            </a:pPr>
            <a:endParaRPr lang="en-GB" altLang="en-US" sz="2400">
              <a:solidFill>
                <a:schemeClr val="tx1"/>
              </a:solidFill>
            </a:endParaRPr>
          </a:p>
          <a:p>
            <a:pPr marL="342900" lvl="1" indent="0" eaLnBrk="1" hangingPunct="1">
              <a:buSzTx/>
              <a:buFontTx/>
              <a:buNone/>
              <a:defRPr/>
            </a:pPr>
            <a:endParaRPr lang="en-GB" altLang="en-US" sz="2400">
              <a:solidFill>
                <a:schemeClr val="tx1"/>
              </a:solidFill>
            </a:endParaRPr>
          </a:p>
          <a:p>
            <a:pPr marL="0" indent="0" eaLnBrk="1" hangingPunct="1">
              <a:buSzTx/>
              <a:buFontTx/>
              <a:buNone/>
              <a:defRPr/>
            </a:pPr>
            <a:endParaRPr lang="en-GB" altLang="en-US">
              <a:solidFill>
                <a:schemeClr val="tx1"/>
              </a:solidFill>
            </a:endParaRPr>
          </a:p>
        </p:txBody>
      </p:sp>
      <p:sp>
        <p:nvSpPr>
          <p:cNvPr id="113668" name="Slide Number Placeholder 1">
            <a:extLst>
              <a:ext uri="{FF2B5EF4-FFF2-40B4-BE49-F238E27FC236}">
                <a16:creationId xmlns:a16="http://schemas.microsoft.com/office/drawing/2014/main" id="{8E6E3EB0-5130-6845-893F-7CB3020D41C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9381088-9B3D-40F6-8CE9-A07155DDEAFA}" type="slidenum">
              <a:rPr lang="en-GB" altLang="en-US" sz="1400" smtClean="0"/>
              <a:pPr>
                <a:spcBef>
                  <a:spcPct val="0"/>
                </a:spcBef>
                <a:buFontTx/>
                <a:buNone/>
              </a:pPr>
              <a:t>42</a:t>
            </a:fld>
            <a:endParaRPr lang="en-GB" altLang="en-US" sz="140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9AC22707-1211-9FA5-FDBE-BA84C97B7A1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Security of personal information (2)</a:t>
            </a:r>
          </a:p>
        </p:txBody>
      </p:sp>
      <p:sp>
        <p:nvSpPr>
          <p:cNvPr id="93187" name="Content Placeholder 2">
            <a:extLst>
              <a:ext uri="{FF2B5EF4-FFF2-40B4-BE49-F238E27FC236}">
                <a16:creationId xmlns:a16="http://schemas.microsoft.com/office/drawing/2014/main" id="{8CDEEA9E-F178-1558-834F-FCED76AF46D8}"/>
              </a:ext>
            </a:extLst>
          </p:cNvPr>
          <p:cNvSpPr>
            <a:spLocks noGrp="1"/>
          </p:cNvSpPr>
          <p:nvPr>
            <p:ph idx="1"/>
          </p:nvPr>
        </p:nvSpPr>
        <p:spPr>
          <a:xfrm>
            <a:off x="2857500" y="1828800"/>
            <a:ext cx="5943600" cy="4381500"/>
          </a:xfrm>
          <a:ln cap="flat" algn="ctr">
            <a:miter lim="800000"/>
            <a:headEnd type="none" w="med" len="med"/>
            <a:tailEnd type="none" w="med" len="med"/>
          </a:ln>
        </p:spPr>
        <p:txBody>
          <a:bodyPr/>
          <a:lstStyle/>
          <a:p>
            <a:pPr eaLnBrk="1" hangingPunct="1">
              <a:buSzTx/>
              <a:defRPr/>
            </a:pPr>
            <a:r>
              <a:rPr lang="en-GB" altLang="en-US">
                <a:solidFill>
                  <a:schemeClr val="accent6"/>
                </a:solidFill>
              </a:rPr>
              <a:t>[Cover local security measures, e.g. use of lockable cases / satchels for carrying forms – don’t carry more forms than you can fit into the secure case/satchel, etc.].</a:t>
            </a:r>
          </a:p>
          <a:p>
            <a:pPr eaLnBrk="1" hangingPunct="1">
              <a:buSzTx/>
              <a:defRPr/>
            </a:pPr>
            <a:r>
              <a:rPr lang="en-GB" altLang="en-US">
                <a:solidFill>
                  <a:schemeClr val="accent6"/>
                </a:solidFill>
              </a:rPr>
              <a:t>[Completed forms must be delivered to the office by X, within X hours/days].</a:t>
            </a:r>
          </a:p>
          <a:p>
            <a:pPr eaLnBrk="1" hangingPunct="1">
              <a:buSzTx/>
              <a:defRPr/>
            </a:pPr>
            <a:r>
              <a:rPr lang="en-GB" altLang="en-US">
                <a:solidFill>
                  <a:schemeClr val="accent6"/>
                </a:solidFill>
              </a:rPr>
              <a:t>[If providing canvassers with a smartphone or tablet to access </a:t>
            </a:r>
            <a:r>
              <a:rPr lang="en-GB" altLang="en-US">
                <a:solidFill>
                  <a:schemeClr val="accent6"/>
                </a:solidFill>
                <a:hlinkClick r:id="rId3"/>
              </a:rPr>
              <a:t>https://www.gov.uk/register-to-vote</a:t>
            </a:r>
            <a:r>
              <a:rPr lang="en-GB" altLang="en-US">
                <a:solidFill>
                  <a:schemeClr val="accent6"/>
                </a:solidFill>
              </a:rPr>
              <a:t>: the application must be submitted directly and not stored on the device]</a:t>
            </a:r>
          </a:p>
          <a:p>
            <a:pPr marL="0" indent="0" eaLnBrk="1" hangingPunct="1">
              <a:buSzTx/>
              <a:buFontTx/>
              <a:buNone/>
              <a:defRPr/>
            </a:pPr>
            <a:endParaRPr lang="en-GB" altLang="en-US">
              <a:solidFill>
                <a:schemeClr val="tx1"/>
              </a:solidFill>
            </a:endParaRPr>
          </a:p>
        </p:txBody>
      </p:sp>
      <p:sp>
        <p:nvSpPr>
          <p:cNvPr id="115716" name="Slide Number Placeholder 3">
            <a:extLst>
              <a:ext uri="{FF2B5EF4-FFF2-40B4-BE49-F238E27FC236}">
                <a16:creationId xmlns:a16="http://schemas.microsoft.com/office/drawing/2014/main" id="{BA295FD1-A2F7-3A05-2798-554FDFF8AE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B377E69-6F55-4E4C-B22C-5AD3A229A603}" type="slidenum">
              <a:rPr lang="en-GB" altLang="en-US" sz="1400" smtClean="0"/>
              <a:pPr>
                <a:spcBef>
                  <a:spcPct val="0"/>
                </a:spcBef>
                <a:buFontTx/>
                <a:buNone/>
              </a:pPr>
              <a:t>43</a:t>
            </a:fld>
            <a:endParaRPr lang="en-GB" altLang="en-US" sz="140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636BA275-CA87-FCCA-2174-763DE4F6C07B}"/>
              </a:ext>
            </a:extLst>
          </p:cNvPr>
          <p:cNvSpPr>
            <a:spLocks noGrp="1" noChangeArrowheads="1"/>
          </p:cNvSpPr>
          <p:nvPr>
            <p:ph type="title"/>
          </p:nvPr>
        </p:nvSpPr>
        <p:spPr>
          <a:xfrm>
            <a:off x="381000" y="1828800"/>
            <a:ext cx="23050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Collecting personal data on the doorstep (1)</a:t>
            </a:r>
          </a:p>
        </p:txBody>
      </p:sp>
      <p:sp>
        <p:nvSpPr>
          <p:cNvPr id="95235" name="Content Placeholder 2">
            <a:extLst>
              <a:ext uri="{FF2B5EF4-FFF2-40B4-BE49-F238E27FC236}">
                <a16:creationId xmlns:a16="http://schemas.microsoft.com/office/drawing/2014/main" id="{ABFFEC9C-43A2-3C73-32B1-12E6A48ACC93}"/>
              </a:ext>
            </a:extLst>
          </p:cNvPr>
          <p:cNvSpPr>
            <a:spLocks noGrp="1"/>
          </p:cNvSpPr>
          <p:nvPr>
            <p:ph idx="1"/>
          </p:nvPr>
        </p:nvSpPr>
        <p:spPr>
          <a:ln cap="flat" algn="ctr">
            <a:miter lim="800000"/>
            <a:headEnd type="none" w="med" len="med"/>
            <a:tailEnd type="none" w="med" len="med"/>
          </a:ln>
        </p:spPr>
        <p:txBody>
          <a:bodyPr/>
          <a:lstStyle/>
          <a:p>
            <a:pPr eaLnBrk="1" hangingPunct="1">
              <a:buSzTx/>
              <a:defRPr/>
            </a:pPr>
            <a:r>
              <a:rPr lang="en-GB" altLang="en-US">
                <a:solidFill>
                  <a:schemeClr val="tx1"/>
                </a:solidFill>
              </a:rPr>
              <a:t>Always wear and show your official identification to the elector</a:t>
            </a:r>
          </a:p>
          <a:p>
            <a:pPr marL="0" indent="0" eaLnBrk="1" hangingPunct="1">
              <a:buSzTx/>
              <a:buFontTx/>
              <a:buNone/>
              <a:defRPr/>
            </a:pPr>
            <a:endParaRPr lang="en-GB" altLang="en-US">
              <a:solidFill>
                <a:schemeClr val="tx1"/>
              </a:solidFill>
            </a:endParaRPr>
          </a:p>
          <a:p>
            <a:pPr eaLnBrk="1" hangingPunct="1">
              <a:buSzTx/>
              <a:defRPr/>
            </a:pPr>
            <a:r>
              <a:rPr lang="en-GB" altLang="en-US">
                <a:solidFill>
                  <a:schemeClr val="tx1"/>
                </a:solidFill>
              </a:rPr>
              <a:t>Be aware of other people around you and take precautions so that nobody else can overhear any personal information you are collecting</a:t>
            </a:r>
          </a:p>
        </p:txBody>
      </p:sp>
      <p:sp>
        <p:nvSpPr>
          <p:cNvPr id="117764" name="Slide Number Placeholder 3">
            <a:extLst>
              <a:ext uri="{FF2B5EF4-FFF2-40B4-BE49-F238E27FC236}">
                <a16:creationId xmlns:a16="http://schemas.microsoft.com/office/drawing/2014/main" id="{52FABE1F-0219-1696-387E-057FA2DCA6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6780E7E-BD91-41B5-B845-6A77013FE634}" type="slidenum">
              <a:rPr lang="en-GB" altLang="en-US" sz="1400" smtClean="0"/>
              <a:pPr>
                <a:spcBef>
                  <a:spcPct val="0"/>
                </a:spcBef>
                <a:buFontTx/>
                <a:buNone/>
              </a:pPr>
              <a:t>44</a:t>
            </a:fld>
            <a:endParaRPr lang="en-GB" altLang="en-US" sz="1400"/>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BDD16F54-CADA-FAE1-30CA-5499FF9DF352}"/>
              </a:ext>
            </a:extLst>
          </p:cNvPr>
          <p:cNvSpPr>
            <a:spLocks noGrp="1" noChangeArrowheads="1"/>
          </p:cNvSpPr>
          <p:nvPr>
            <p:ph type="title"/>
          </p:nvPr>
        </p:nvSpPr>
        <p:spPr>
          <a:xfrm>
            <a:off x="381000" y="1828800"/>
            <a:ext cx="20002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Collecting personal data on the doorstep (2)</a:t>
            </a:r>
          </a:p>
        </p:txBody>
      </p:sp>
      <p:sp>
        <p:nvSpPr>
          <p:cNvPr id="97283" name="Content Placeholder 2">
            <a:extLst>
              <a:ext uri="{FF2B5EF4-FFF2-40B4-BE49-F238E27FC236}">
                <a16:creationId xmlns:a16="http://schemas.microsoft.com/office/drawing/2014/main" id="{209FC0FC-5C19-C4B9-DF65-2EDB8DC86793}"/>
              </a:ext>
            </a:extLst>
          </p:cNvPr>
          <p:cNvSpPr>
            <a:spLocks noGrp="1"/>
          </p:cNvSpPr>
          <p:nvPr>
            <p:ph idx="1"/>
          </p:nvPr>
        </p:nvSpPr>
        <p:spPr>
          <a:xfrm>
            <a:off x="2914650" y="1790700"/>
            <a:ext cx="5943600" cy="4610100"/>
          </a:xfrm>
          <a:ln cap="flat" algn="ctr">
            <a:miter lim="800000"/>
            <a:headEnd type="none" w="med" len="med"/>
            <a:tailEnd type="none" w="med" len="med"/>
          </a:ln>
        </p:spPr>
        <p:txBody>
          <a:bodyPr/>
          <a:lstStyle/>
          <a:p>
            <a:pPr eaLnBrk="1" hangingPunct="1">
              <a:buSzTx/>
              <a:defRPr/>
            </a:pPr>
            <a:r>
              <a:rPr lang="en-GB" altLang="en-US" sz="2600">
                <a:solidFill>
                  <a:schemeClr val="tx1"/>
                </a:solidFill>
              </a:rPr>
              <a:t>When collecting information on a </a:t>
            </a:r>
            <a:r>
              <a:rPr lang="en-GB" altLang="en-US" sz="2600" b="1">
                <a:solidFill>
                  <a:schemeClr val="tx1"/>
                </a:solidFill>
              </a:rPr>
              <a:t>CF</a:t>
            </a:r>
            <a:r>
              <a:rPr lang="en-GB" altLang="en-US" sz="2600">
                <a:solidFill>
                  <a:schemeClr val="tx1"/>
                </a:solidFill>
              </a:rPr>
              <a:t>, make sure you are speaking to a member of the household (or landlord)</a:t>
            </a:r>
          </a:p>
          <a:p>
            <a:pPr eaLnBrk="1" hangingPunct="1">
              <a:buSzTx/>
              <a:defRPr/>
            </a:pPr>
            <a:r>
              <a:rPr lang="en-GB" altLang="en-US" sz="2600">
                <a:solidFill>
                  <a:schemeClr val="tx1"/>
                </a:solidFill>
              </a:rPr>
              <a:t>When collecting information on an </a:t>
            </a:r>
            <a:r>
              <a:rPr lang="en-GB" altLang="en-US" sz="2600" b="1">
                <a:solidFill>
                  <a:schemeClr val="tx1"/>
                </a:solidFill>
              </a:rPr>
              <a:t>ITR</a:t>
            </a:r>
            <a:r>
              <a:rPr lang="en-GB" altLang="en-US" sz="2600">
                <a:solidFill>
                  <a:schemeClr val="tx1"/>
                </a:solidFill>
              </a:rPr>
              <a:t>, make sure you are speaking to the relevant individual</a:t>
            </a: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lvl="1" eaLnBrk="1" hangingPunct="1">
              <a:buSzTx/>
              <a:defRPr/>
            </a:pPr>
            <a:r>
              <a:rPr lang="en-GB" altLang="en-US" sz="2400">
                <a:solidFill>
                  <a:schemeClr val="tx1"/>
                </a:solidFill>
              </a:rPr>
              <a:t>Not there? Do not share personal information, even with spouses or family members</a:t>
            </a:r>
            <a:endParaRPr lang="en-GB" altLang="en-US">
              <a:solidFill>
                <a:schemeClr val="tx1"/>
              </a:solidFill>
            </a:endParaRPr>
          </a:p>
        </p:txBody>
      </p:sp>
      <p:sp>
        <p:nvSpPr>
          <p:cNvPr id="119812" name="Slide Number Placeholder 3">
            <a:extLst>
              <a:ext uri="{FF2B5EF4-FFF2-40B4-BE49-F238E27FC236}">
                <a16:creationId xmlns:a16="http://schemas.microsoft.com/office/drawing/2014/main" id="{24883996-BD36-B3D4-CA36-1A550848C5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4DB837F-1985-4805-8CFD-BCAD430624FD}" type="slidenum">
              <a:rPr lang="en-GB" altLang="en-US" sz="1400" smtClean="0"/>
              <a:pPr>
                <a:spcBef>
                  <a:spcPct val="0"/>
                </a:spcBef>
                <a:buFontTx/>
                <a:buNone/>
              </a:pPr>
              <a:t>45</a:t>
            </a:fld>
            <a:endParaRPr lang="en-GB" altLang="en-US" sz="140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82929F15-2076-C997-3A47-19C48589767B}"/>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Putting it into practice</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1859" name="Slide Number Placeholder 1">
            <a:extLst>
              <a:ext uri="{FF2B5EF4-FFF2-40B4-BE49-F238E27FC236}">
                <a16:creationId xmlns:a16="http://schemas.microsoft.com/office/drawing/2014/main" id="{D32EF9EE-C2B7-666F-419E-0D0134671EF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D0FAF96-E8C6-442C-A20C-6BC7D7CA4C8E}" type="slidenum">
              <a:rPr lang="en-GB" altLang="en-US" sz="1400" smtClean="0">
                <a:solidFill>
                  <a:srgbClr val="FFFFFF"/>
                </a:solidFill>
              </a:rPr>
              <a:pPr>
                <a:spcBef>
                  <a:spcPct val="0"/>
                </a:spcBef>
                <a:buFontTx/>
                <a:buNone/>
              </a:pPr>
              <a:t>46</a:t>
            </a:fld>
            <a:endParaRPr lang="en-GB" altLang="en-US" sz="1400">
              <a:solidFill>
                <a:srgbClr val="FFFFFF"/>
              </a:solidFill>
            </a:endParaRPr>
          </a:p>
        </p:txBody>
      </p:sp>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AA7386D-5C6C-8831-50BA-606FDBAB7057}"/>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Contacts</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3907" name="Slide Number Placeholder 1">
            <a:extLst>
              <a:ext uri="{FF2B5EF4-FFF2-40B4-BE49-F238E27FC236}">
                <a16:creationId xmlns:a16="http://schemas.microsoft.com/office/drawing/2014/main" id="{2410D33C-EF10-853D-CA7C-41114D38FDD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94109F2-141F-48D1-B2D7-3F0BDDEB8880}" type="slidenum">
              <a:rPr lang="en-GB" altLang="en-US" sz="1400" smtClean="0">
                <a:solidFill>
                  <a:srgbClr val="FFFFFF"/>
                </a:solidFill>
              </a:rPr>
              <a:pPr>
                <a:spcBef>
                  <a:spcPct val="0"/>
                </a:spcBef>
                <a:buFontTx/>
                <a:buNone/>
              </a:pPr>
              <a:t>47</a:t>
            </a:fld>
            <a:endParaRPr lang="en-GB" altLang="en-US" sz="1400">
              <a:solidFill>
                <a:srgbClr val="FFFFFF"/>
              </a:solidFill>
            </a:endParaRPr>
          </a:p>
        </p:txBody>
      </p:sp>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6779700C-4FAF-3C41-8F97-8213048AC72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Out of hours contacts</a:t>
            </a:r>
          </a:p>
        </p:txBody>
      </p:sp>
      <p:sp>
        <p:nvSpPr>
          <p:cNvPr id="125955" name="Rectangle 3">
            <a:extLst>
              <a:ext uri="{FF2B5EF4-FFF2-40B4-BE49-F238E27FC236}">
                <a16:creationId xmlns:a16="http://schemas.microsoft.com/office/drawing/2014/main" id="{A7F79B08-0B3B-5EF2-2B50-35622A8171E6}"/>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Between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on weekdays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am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Saturday/Sunday there will be a contact number available for queries.  </a:t>
            </a:r>
            <a:r>
              <a:rPr lang="en-GB" altLang="en-US">
                <a:solidFill>
                  <a:srgbClr val="CC0066"/>
                </a:solidFill>
                <a:ea typeface="ＭＳ Ｐゴシック" panose="020B0600070205080204" pitchFamily="34" charset="-128"/>
              </a:rPr>
              <a:t>[01234 567890]</a:t>
            </a:r>
          </a:p>
          <a:p>
            <a:pPr eaLnBrk="1" hangingPunct="1"/>
            <a:r>
              <a:rPr lang="en-GB" altLang="en-US">
                <a:ea typeface="ＭＳ Ｐゴシック" panose="020B0600070205080204" pitchFamily="34" charset="-128"/>
              </a:rPr>
              <a:t>This number will be staffed by office staff; we advise that you restrict your working hours to match these</a:t>
            </a:r>
          </a:p>
          <a:p>
            <a:pPr eaLnBrk="1" hangingPunct="1"/>
            <a:r>
              <a:rPr lang="en-GB" altLang="en-US">
                <a:ea typeface="ＭＳ Ｐゴシック" panose="020B0600070205080204" pitchFamily="34" charset="-128"/>
              </a:rPr>
              <a:t>Members of the public can also call this number to check that you are working on behalf of the ERO</a:t>
            </a:r>
          </a:p>
        </p:txBody>
      </p:sp>
      <p:sp>
        <p:nvSpPr>
          <p:cNvPr id="125956" name="Slide Number Placeholder 1">
            <a:extLst>
              <a:ext uri="{FF2B5EF4-FFF2-40B4-BE49-F238E27FC236}">
                <a16:creationId xmlns:a16="http://schemas.microsoft.com/office/drawing/2014/main" id="{63C21AB1-2D2E-C6E3-D8EB-B839018C687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8C99BDF-01FB-40E8-A988-68DFA19499A7}" type="slidenum">
              <a:rPr lang="en-GB" altLang="en-US" sz="1400" smtClean="0"/>
              <a:pPr>
                <a:spcBef>
                  <a:spcPct val="0"/>
                </a:spcBef>
                <a:buFontTx/>
                <a:buNone/>
              </a:pPr>
              <a:t>48</a:t>
            </a:fld>
            <a:endParaRPr lang="en-GB" altLang="en-US" sz="140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3E4677B-0A27-8577-C35C-53BDA75A0D4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Area supervisors</a:t>
            </a:r>
          </a:p>
        </p:txBody>
      </p:sp>
      <p:sp>
        <p:nvSpPr>
          <p:cNvPr id="128003" name="Rectangle 3">
            <a:extLst>
              <a:ext uri="{FF2B5EF4-FFF2-40B4-BE49-F238E27FC236}">
                <a16:creationId xmlns:a16="http://schemas.microsoft.com/office/drawing/2014/main" id="{86CEE1AF-5085-8A0B-97B3-74EABD8EEF0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Please note your area supervisor</a:t>
            </a:r>
          </a:p>
          <a:p>
            <a:pPr lvl="1" eaLnBrk="1" hangingPunct="1"/>
            <a:r>
              <a:rPr lang="en-GB" altLang="en-US">
                <a:solidFill>
                  <a:srgbClr val="CC0066"/>
                </a:solidFill>
                <a:ea typeface="ＭＳ Ｐゴシック" panose="020B0600070205080204" pitchFamily="34" charset="-128"/>
              </a:rPr>
              <a:t>Canvass area 1-4 </a:t>
            </a:r>
          </a:p>
          <a:p>
            <a:pPr lvl="2" eaLnBrk="1" hangingPunct="1"/>
            <a:r>
              <a:rPr lang="en-GB" altLang="en-US">
                <a:solidFill>
                  <a:srgbClr val="CC0066"/>
                </a:solidFill>
                <a:ea typeface="ＭＳ Ｐゴシック" panose="020B0600070205080204" pitchFamily="34" charset="-128"/>
              </a:rPr>
              <a:t>Contact John Smith 01234 567891</a:t>
            </a:r>
          </a:p>
          <a:p>
            <a:pPr lvl="1" eaLnBrk="1" hangingPunct="1"/>
            <a:r>
              <a:rPr lang="en-GB" altLang="en-US">
                <a:solidFill>
                  <a:srgbClr val="CC0066"/>
                </a:solidFill>
                <a:ea typeface="ＭＳ Ｐゴシック" panose="020B0600070205080204" pitchFamily="34" charset="-128"/>
              </a:rPr>
              <a:t>Canvass area 5-8</a:t>
            </a:r>
          </a:p>
          <a:p>
            <a:pPr lvl="2" eaLnBrk="1" hangingPunct="1"/>
            <a:r>
              <a:rPr lang="en-GB" altLang="en-US">
                <a:solidFill>
                  <a:srgbClr val="CC0066"/>
                </a:solidFill>
                <a:ea typeface="ＭＳ Ｐゴシック" panose="020B0600070205080204" pitchFamily="34" charset="-128"/>
              </a:rPr>
              <a:t>Contact Jack Brown 01234 567892</a:t>
            </a:r>
          </a:p>
          <a:p>
            <a:pPr lvl="1" eaLnBrk="1" hangingPunct="1"/>
            <a:r>
              <a:rPr lang="en-GB" altLang="en-US">
                <a:solidFill>
                  <a:srgbClr val="CC0066"/>
                </a:solidFill>
                <a:ea typeface="ＭＳ Ｐゴシック" panose="020B0600070205080204" pitchFamily="34" charset="-128"/>
              </a:rPr>
              <a:t>Canvass area 9-13</a:t>
            </a:r>
          </a:p>
          <a:p>
            <a:pPr lvl="2" eaLnBrk="1" hangingPunct="1"/>
            <a:r>
              <a:rPr lang="en-GB" altLang="en-US">
                <a:solidFill>
                  <a:srgbClr val="CC0066"/>
                </a:solidFill>
                <a:ea typeface="ＭＳ Ｐゴシック" panose="020B0600070205080204" pitchFamily="34" charset="-128"/>
              </a:rPr>
              <a:t>Contact Jane Black 01234 567893</a:t>
            </a:r>
          </a:p>
          <a:p>
            <a:pPr eaLnBrk="1" hangingPunct="1"/>
            <a:r>
              <a:rPr lang="en-GB" altLang="en-US">
                <a:ea typeface="ＭＳ Ｐゴシック" panose="020B0600070205080204" pitchFamily="34" charset="-128"/>
              </a:rPr>
              <a:t>These people are your first contact in case of query and they be will contacting you during the canvass period to check your progress</a:t>
            </a:r>
          </a:p>
        </p:txBody>
      </p:sp>
      <p:sp>
        <p:nvSpPr>
          <p:cNvPr id="128004" name="Slide Number Placeholder 1">
            <a:extLst>
              <a:ext uri="{FF2B5EF4-FFF2-40B4-BE49-F238E27FC236}">
                <a16:creationId xmlns:a16="http://schemas.microsoft.com/office/drawing/2014/main" id="{A5CA2BB6-8C25-E44D-3FBA-918A5ABEDE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128AA40-DC7C-4EA8-B885-5DBE5B309331}" type="slidenum">
              <a:rPr lang="en-GB" altLang="en-US" sz="1400" smtClean="0"/>
              <a:pPr>
                <a:spcBef>
                  <a:spcPct val="0"/>
                </a:spcBef>
                <a:buFontTx/>
                <a:buNone/>
              </a:pPr>
              <a:t>49</a:t>
            </a:fld>
            <a:endParaRPr lang="en-GB" altLang="en-US" sz="140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F66F8A4-EE77-DD03-C503-35C4A5D9199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Eligibility to register</a:t>
            </a:r>
          </a:p>
        </p:txBody>
      </p:sp>
      <p:sp>
        <p:nvSpPr>
          <p:cNvPr id="15363" name="Content Placeholder 2">
            <a:extLst>
              <a:ext uri="{FF2B5EF4-FFF2-40B4-BE49-F238E27FC236}">
                <a16:creationId xmlns:a16="http://schemas.microsoft.com/office/drawing/2014/main" id="{21B8BEA2-81B1-15B4-D9C7-AB745688DB0C}"/>
              </a:ext>
            </a:extLst>
          </p:cNvPr>
          <p:cNvSpPr>
            <a:spLocks noGrp="1"/>
          </p:cNvSpPr>
          <p:nvPr>
            <p:ph idx="1"/>
          </p:nvPr>
        </p:nvSpPr>
        <p:spPr>
          <a:xfrm>
            <a:off x="2971800" y="1828800"/>
            <a:ext cx="5943600" cy="4648200"/>
          </a:xfrm>
          <a:ln cap="flat" algn="ctr">
            <a:miter lim="800000"/>
            <a:headEnd type="none" w="med" len="med"/>
            <a:tailEnd type="none" w="med" len="med"/>
          </a:ln>
        </p:spPr>
        <p:txBody>
          <a:bodyPr/>
          <a:lstStyle/>
          <a:p>
            <a:pPr eaLnBrk="1" hangingPunct="1">
              <a:buSzTx/>
              <a:defRPr/>
            </a:pPr>
            <a:r>
              <a:rPr lang="en-GB" altLang="en-US" dirty="0">
                <a:solidFill>
                  <a:schemeClr val="tx1"/>
                </a:solidFill>
              </a:rPr>
              <a:t>Resident in </a:t>
            </a:r>
            <a:r>
              <a:rPr lang="en-GB" altLang="en-US" dirty="0">
                <a:solidFill>
                  <a:schemeClr val="accent2">
                    <a:lumMod val="75000"/>
                  </a:schemeClr>
                </a:solidFill>
              </a:rPr>
              <a:t>[add registration area]</a:t>
            </a:r>
          </a:p>
          <a:p>
            <a:pPr eaLnBrk="1" hangingPunct="1">
              <a:buSzTx/>
              <a:defRPr/>
            </a:pPr>
            <a:r>
              <a:rPr lang="en-GB" altLang="en-US" dirty="0">
                <a:solidFill>
                  <a:srgbClr val="002060"/>
                </a:solidFill>
              </a:rPr>
              <a:t>Aged 14 or over</a:t>
            </a:r>
          </a:p>
          <a:p>
            <a:pPr eaLnBrk="1" hangingPunct="1">
              <a:buSzTx/>
              <a:defRPr/>
            </a:pPr>
            <a:r>
              <a:rPr lang="en-US" dirty="0">
                <a:solidFill>
                  <a:srgbClr val="002C57"/>
                </a:solidFill>
                <a:highlight>
                  <a:srgbClr val="FFFFFF"/>
                </a:highlight>
                <a:latin typeface="+mj-lt"/>
              </a:rPr>
              <a:t>Electors of any </a:t>
            </a:r>
            <a:r>
              <a:rPr lang="en-US" u="sng" dirty="0">
                <a:solidFill>
                  <a:srgbClr val="19809E"/>
                </a:solidFill>
                <a:highlight>
                  <a:srgbClr val="FFFFFF"/>
                </a:highlight>
                <a:latin typeface="+mj-lt"/>
                <a:hlinkClick r:id="rId3" tooltip="What are the nationality requirements to register to vote?"/>
              </a:rPr>
              <a:t>nationality</a:t>
            </a:r>
            <a:r>
              <a:rPr lang="en-US" dirty="0">
                <a:solidFill>
                  <a:srgbClr val="002C57"/>
                </a:solidFill>
                <a:highlight>
                  <a:srgbClr val="FFFFFF"/>
                </a:highlight>
                <a:latin typeface="+mj-lt"/>
              </a:rPr>
              <a:t> are eligible to register to vote </a:t>
            </a:r>
          </a:p>
          <a:p>
            <a:pPr eaLnBrk="1" hangingPunct="1">
              <a:buSzTx/>
              <a:defRPr/>
            </a:pPr>
            <a:r>
              <a:rPr lang="en-GB" altLang="en-US" dirty="0">
                <a:solidFill>
                  <a:schemeClr val="tx1"/>
                </a:solidFill>
              </a:rPr>
              <a:t>British, Irish, </a:t>
            </a:r>
            <a:r>
              <a:rPr lang="en-GB" dirty="0">
                <a:ea typeface="Arial" panose="020B0604020202020204" pitchFamily="34" charset="0"/>
                <a:cs typeface="Times New Roman" panose="02020603050405020304" pitchFamily="18" charset="0"/>
              </a:rPr>
              <a:t>EU citizen, </a:t>
            </a:r>
            <a:r>
              <a:rPr lang="en-GB" altLang="en-US" dirty="0">
                <a:solidFill>
                  <a:schemeClr val="tx1"/>
                </a:solidFill>
              </a:rPr>
              <a:t>Commonwealth citizen or </a:t>
            </a:r>
            <a:r>
              <a:rPr lang="en-GB" dirty="0">
                <a:solidFill>
                  <a:srgbClr val="002C57"/>
                </a:solidFill>
                <a:highlight>
                  <a:srgbClr val="FFFFFF"/>
                </a:highlight>
              </a:rPr>
              <a:t>qualifying foreign national </a:t>
            </a:r>
            <a:r>
              <a:rPr lang="en-GB" altLang="en-US" dirty="0">
                <a:solidFill>
                  <a:schemeClr val="tx1"/>
                </a:solidFill>
              </a:rPr>
              <a:t>who has permission to remain in the UK or who does not require permission to remain</a:t>
            </a:r>
          </a:p>
          <a:p>
            <a:pPr eaLnBrk="1" hangingPunct="1">
              <a:buSzTx/>
              <a:defRPr/>
            </a:pPr>
            <a:endParaRPr lang="en-GB" altLang="en-US" dirty="0">
              <a:solidFill>
                <a:srgbClr val="002060"/>
              </a:solidFill>
            </a:endParaRPr>
          </a:p>
          <a:p>
            <a:pPr marL="0" indent="0" eaLnBrk="1" hangingPunct="1">
              <a:buSzTx/>
              <a:buFontTx/>
              <a:buNone/>
              <a:defRPr/>
            </a:pPr>
            <a:endParaRPr lang="en-GB" altLang="en-US" dirty="0">
              <a:solidFill>
                <a:schemeClr val="tx1"/>
              </a:solidFill>
            </a:endParaRPr>
          </a:p>
        </p:txBody>
      </p:sp>
      <p:sp>
        <p:nvSpPr>
          <p:cNvPr id="37892" name="Slide Number Placeholder 1">
            <a:extLst>
              <a:ext uri="{FF2B5EF4-FFF2-40B4-BE49-F238E27FC236}">
                <a16:creationId xmlns:a16="http://schemas.microsoft.com/office/drawing/2014/main" id="{562D3C40-4427-2A36-CC9D-FC740736570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3D3A530-175A-4987-AE11-D7A7E219C3E9}" type="slidenum">
              <a:rPr lang="en-GB" altLang="en-US" sz="1400" smtClean="0"/>
              <a:pPr>
                <a:spcBef>
                  <a:spcPct val="0"/>
                </a:spcBef>
                <a:buFontTx/>
                <a:buNone/>
              </a:pPr>
              <a:t>5</a:t>
            </a:fld>
            <a:endParaRPr lang="en-GB" altLang="en-US" sz="1400"/>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005B6CCE-127E-5861-3DF8-8ABC1F0C924E}"/>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Questions?	</a:t>
            </a:r>
          </a:p>
        </p:txBody>
      </p:sp>
      <p:sp>
        <p:nvSpPr>
          <p:cNvPr id="130051" name="Slide Number Placeholder 1">
            <a:extLst>
              <a:ext uri="{FF2B5EF4-FFF2-40B4-BE49-F238E27FC236}">
                <a16:creationId xmlns:a16="http://schemas.microsoft.com/office/drawing/2014/main" id="{5A829A7E-178C-3F89-093D-54E1E602416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6CED12E-6CD7-42EB-B81D-AA48449B59B3}" type="slidenum">
              <a:rPr lang="en-GB" altLang="en-US" sz="1400" smtClean="0">
                <a:solidFill>
                  <a:srgbClr val="FFFFFF"/>
                </a:solidFill>
              </a:rPr>
              <a:pPr>
                <a:spcBef>
                  <a:spcPct val="0"/>
                </a:spcBef>
                <a:buFontTx/>
                <a:buNone/>
              </a:pPr>
              <a:t>50</a:t>
            </a:fld>
            <a:endParaRPr lang="en-GB" altLang="en-US" sz="1400">
              <a:solidFill>
                <a:srgbClr val="FFFFFF"/>
              </a:solidFill>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CAEF0EA-670F-7B9E-4673-F2E87507A06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Electoral registration		</a:t>
            </a:r>
          </a:p>
        </p:txBody>
      </p:sp>
      <p:sp>
        <p:nvSpPr>
          <p:cNvPr id="17411" name="Content Placeholder 2">
            <a:extLst>
              <a:ext uri="{FF2B5EF4-FFF2-40B4-BE49-F238E27FC236}">
                <a16:creationId xmlns:a16="http://schemas.microsoft.com/office/drawing/2014/main" id="{A88C0747-615A-82A3-640B-35F86C4C9E67}"/>
              </a:ext>
            </a:extLst>
          </p:cNvPr>
          <p:cNvSpPr>
            <a:spLocks noGrp="1"/>
          </p:cNvSpPr>
          <p:nvPr>
            <p:ph idx="1"/>
          </p:nvPr>
        </p:nvSpPr>
        <p:spPr>
          <a:xfrm>
            <a:off x="2971800" y="1690688"/>
            <a:ext cx="5943600" cy="4405312"/>
          </a:xfrm>
          <a:ln cap="flat" algn="ctr">
            <a:miter lim="800000"/>
            <a:headEnd type="none" w="med" len="med"/>
            <a:tailEnd type="none" w="med" len="med"/>
          </a:ln>
        </p:spPr>
        <p:txBody>
          <a:bodyPr/>
          <a:lstStyle/>
          <a:p>
            <a:pPr eaLnBrk="1" hangingPunct="1">
              <a:buSzTx/>
              <a:defRPr/>
            </a:pPr>
            <a:r>
              <a:rPr lang="en-GB" altLang="en-US" dirty="0">
                <a:solidFill>
                  <a:schemeClr val="tx1"/>
                </a:solidFill>
              </a:rPr>
              <a:t>Applicants can apply to register online</a:t>
            </a:r>
          </a:p>
          <a:p>
            <a:pPr marL="228600" lvl="1" indent="-228600" eaLnBrk="1" hangingPunct="1">
              <a:buSzTx/>
              <a:buFontTx/>
              <a:buChar char="•"/>
              <a:defRPr/>
            </a:pPr>
            <a:r>
              <a:rPr lang="en-GB" altLang="en-US" sz="2400" dirty="0">
                <a:solidFill>
                  <a:schemeClr val="accent2"/>
                </a:solidFill>
              </a:rPr>
              <a:t>By phone [if offered] / in person [if offered]</a:t>
            </a:r>
            <a:endParaRPr lang="en-GB" altLang="en-US" sz="2400" dirty="0">
              <a:solidFill>
                <a:schemeClr val="tx1"/>
              </a:solidFill>
            </a:endParaRPr>
          </a:p>
          <a:p>
            <a:pPr eaLnBrk="1" hangingPunct="1">
              <a:buSzTx/>
              <a:defRPr/>
            </a:pPr>
            <a:r>
              <a:rPr lang="en-GB" altLang="en-US" dirty="0">
                <a:solidFill>
                  <a:schemeClr val="tx1"/>
                </a:solidFill>
              </a:rPr>
              <a:t>All applicants must be ‘verified’ – their </a:t>
            </a:r>
            <a:r>
              <a:rPr lang="en-GB" altLang="en-US" b="1" dirty="0">
                <a:solidFill>
                  <a:schemeClr val="tx1"/>
                </a:solidFill>
              </a:rPr>
              <a:t>National Insurance number </a:t>
            </a:r>
            <a:r>
              <a:rPr lang="en-GB" altLang="en-US" dirty="0">
                <a:solidFill>
                  <a:schemeClr val="tx1"/>
                </a:solidFill>
              </a:rPr>
              <a:t>and </a:t>
            </a:r>
            <a:r>
              <a:rPr lang="en-GB" altLang="en-US" b="1" dirty="0">
                <a:solidFill>
                  <a:schemeClr val="tx1"/>
                </a:solidFill>
              </a:rPr>
              <a:t>date of birth </a:t>
            </a:r>
            <a:r>
              <a:rPr lang="en-GB" altLang="en-US" dirty="0">
                <a:solidFill>
                  <a:schemeClr val="tx1"/>
                </a:solidFill>
              </a:rPr>
              <a:t>are checked against official records</a:t>
            </a:r>
          </a:p>
          <a:p>
            <a:pPr marL="228600" lvl="1" indent="-228600" eaLnBrk="1" hangingPunct="1">
              <a:buSzTx/>
              <a:buFontTx/>
              <a:buChar char="•"/>
              <a:defRPr/>
            </a:pPr>
            <a:r>
              <a:rPr lang="en-GB" altLang="en-US" sz="2400" dirty="0">
                <a:solidFill>
                  <a:srgbClr val="002060"/>
                </a:solidFill>
              </a:rPr>
              <a:t>14 and 15 year-olds will not be asked to provide a National Insurance number. They will be verified using education records or other local data</a:t>
            </a:r>
          </a:p>
          <a:p>
            <a:pPr eaLnBrk="1" hangingPunct="1">
              <a:buSzTx/>
              <a:defRPr/>
            </a:pPr>
            <a:endParaRPr lang="en-GB" altLang="en-US" dirty="0">
              <a:solidFill>
                <a:schemeClr val="tx1"/>
              </a:solidFill>
            </a:endParaRPr>
          </a:p>
          <a:p>
            <a:pPr marL="0" indent="0" eaLnBrk="1" hangingPunct="1">
              <a:buSzTx/>
              <a:buFontTx/>
              <a:buNone/>
              <a:defRPr/>
            </a:pPr>
            <a:endParaRPr lang="en-GB" altLang="en-US" dirty="0">
              <a:solidFill>
                <a:schemeClr val="tx1"/>
              </a:solidFill>
            </a:endParaRPr>
          </a:p>
        </p:txBody>
      </p:sp>
      <p:sp>
        <p:nvSpPr>
          <p:cNvPr id="39940" name="Slide Number Placeholder 1">
            <a:extLst>
              <a:ext uri="{FF2B5EF4-FFF2-40B4-BE49-F238E27FC236}">
                <a16:creationId xmlns:a16="http://schemas.microsoft.com/office/drawing/2014/main" id="{6740C388-D359-1561-5E93-8C699D0D83C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0416332-6A21-4C9D-B54F-02B23592A99F}" type="slidenum">
              <a:rPr lang="en-GB" altLang="en-US" sz="1400" smtClean="0"/>
              <a:pPr>
                <a:spcBef>
                  <a:spcPct val="0"/>
                </a:spcBef>
                <a:buFontTx/>
                <a:buNone/>
              </a:pPr>
              <a:t>6</a:t>
            </a:fld>
            <a:endParaRPr lang="en-GB" altLang="en-US" sz="140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629791F-F044-7966-C7C5-7DB88E9CB9C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The annual canvass (1)</a:t>
            </a:r>
          </a:p>
        </p:txBody>
      </p:sp>
      <p:sp>
        <p:nvSpPr>
          <p:cNvPr id="19459" name="Content Placeholder 2">
            <a:extLst>
              <a:ext uri="{FF2B5EF4-FFF2-40B4-BE49-F238E27FC236}">
                <a16:creationId xmlns:a16="http://schemas.microsoft.com/office/drawing/2014/main" id="{C8095521-A011-7BCD-4134-E1DAC7148D36}"/>
              </a:ext>
            </a:extLst>
          </p:cNvPr>
          <p:cNvSpPr>
            <a:spLocks noGrp="1"/>
          </p:cNvSpPr>
          <p:nvPr>
            <p:ph idx="1"/>
          </p:nvPr>
        </p:nvSpPr>
        <p:spPr>
          <a:xfrm>
            <a:off x="2411413" y="1828800"/>
            <a:ext cx="6503987" cy="4267200"/>
          </a:xfrm>
          <a:ln cap="flat" algn="ctr">
            <a:miter lim="800000"/>
            <a:headEnd type="none" w="med" len="med"/>
            <a:tailEnd type="none" w="med" len="med"/>
          </a:ln>
        </p:spPr>
        <p:txBody>
          <a:bodyPr/>
          <a:lstStyle/>
          <a:p>
            <a:pPr eaLnBrk="1" hangingPunct="1">
              <a:buSzTx/>
              <a:defRPr/>
            </a:pPr>
            <a:r>
              <a:rPr lang="en-GB" altLang="en-US" dirty="0">
                <a:solidFill>
                  <a:schemeClr val="tx1"/>
                </a:solidFill>
                <a:ea typeface="ＭＳ Ｐゴシック" pitchFamily="34" charset="-128"/>
              </a:rPr>
              <a:t>Legal requirement to conduct the canvass and for certain households to respond</a:t>
            </a:r>
          </a:p>
          <a:p>
            <a:pPr eaLnBrk="1" hangingPunct="1">
              <a:buSzTx/>
              <a:defRPr/>
            </a:pPr>
            <a:r>
              <a:rPr lang="en-GB" altLang="en-US" dirty="0">
                <a:solidFill>
                  <a:schemeClr val="tx1"/>
                </a:solidFill>
                <a:ea typeface="ＭＳ Ｐゴシック" pitchFamily="34" charset="-128"/>
              </a:rPr>
              <a:t>A </a:t>
            </a:r>
            <a:r>
              <a:rPr lang="en-GB" altLang="en-US" b="1" dirty="0">
                <a:solidFill>
                  <a:schemeClr val="tx1"/>
                </a:solidFill>
                <a:ea typeface="ＭＳ Ｐゴシック" pitchFamily="34" charset="-128"/>
              </a:rPr>
              <a:t>canvass communication </a:t>
            </a:r>
            <a:r>
              <a:rPr lang="en-GB" altLang="en-US" dirty="0">
                <a:solidFill>
                  <a:schemeClr val="tx1"/>
                </a:solidFill>
                <a:ea typeface="ＭＳ Ｐゴシック" pitchFamily="34" charset="-128"/>
              </a:rPr>
              <a:t>must be sent to every address where the ERO thinks there is a change(s)</a:t>
            </a:r>
          </a:p>
          <a:p>
            <a:pPr lvl="1" eaLnBrk="1" hangingPunct="1">
              <a:buSzTx/>
              <a:defRPr/>
            </a:pPr>
            <a:r>
              <a:rPr lang="en-GB" altLang="en-US" dirty="0">
                <a:solidFill>
                  <a:schemeClr val="tx1"/>
                </a:solidFill>
                <a:ea typeface="ＭＳ Ｐゴシック" pitchFamily="34" charset="-128"/>
              </a:rPr>
              <a:t>No response = follow up, choice of method</a:t>
            </a:r>
          </a:p>
          <a:p>
            <a:pPr lvl="1" eaLnBrk="1" hangingPunct="1">
              <a:buSzTx/>
              <a:defRPr/>
            </a:pPr>
            <a:r>
              <a:rPr lang="en-GB" altLang="en-US" dirty="0">
                <a:solidFill>
                  <a:schemeClr val="tx1"/>
                </a:solidFill>
                <a:ea typeface="ＭＳ Ｐゴシック" pitchFamily="34" charset="-128"/>
              </a:rPr>
              <a:t>Still no response = visit by canvasser</a:t>
            </a:r>
          </a:p>
          <a:p>
            <a:pPr lvl="1" eaLnBrk="1" hangingPunct="1">
              <a:buSzTx/>
              <a:defRPr/>
            </a:pPr>
            <a:r>
              <a:rPr lang="en-GB" altLang="en-US" dirty="0">
                <a:solidFill>
                  <a:schemeClr val="tx1"/>
                </a:solidFill>
                <a:ea typeface="ＭＳ Ｐゴシック" pitchFamily="34" charset="-128"/>
              </a:rPr>
              <a:t>New potential electors </a:t>
            </a:r>
            <a:r>
              <a:rPr lang="en-GB" altLang="en-US" b="1" dirty="0">
                <a:solidFill>
                  <a:schemeClr val="tx1"/>
                </a:solidFill>
                <a:ea typeface="ＭＳ Ｐゴシック" pitchFamily="34" charset="-128"/>
              </a:rPr>
              <a:t>cannot</a:t>
            </a:r>
            <a:r>
              <a:rPr lang="en-GB" altLang="en-US" dirty="0">
                <a:solidFill>
                  <a:schemeClr val="tx1"/>
                </a:solidFill>
                <a:ea typeface="ＭＳ Ｐゴシック" pitchFamily="34" charset="-128"/>
              </a:rPr>
              <a:t> register via a canvass communication</a:t>
            </a:r>
          </a:p>
          <a:p>
            <a:pPr marL="228600" lvl="1" indent="-228600" eaLnBrk="1" hangingPunct="1">
              <a:buSzTx/>
              <a:buFont typeface="Arial" panose="020B0604020202020204" pitchFamily="34" charset="0"/>
              <a:buChar char="•"/>
              <a:defRPr/>
            </a:pPr>
            <a:r>
              <a:rPr lang="en-GB" altLang="en-US" sz="2400" dirty="0">
                <a:solidFill>
                  <a:schemeClr val="tx1"/>
                </a:solidFill>
                <a:ea typeface="ＭＳ Ｐゴシック" pitchFamily="34" charset="-128"/>
                <a:cs typeface="+mn-cs"/>
              </a:rPr>
              <a:t>Households must respond to the canvass, even if residents have made a successful application to register online</a:t>
            </a:r>
          </a:p>
        </p:txBody>
      </p:sp>
      <p:sp>
        <p:nvSpPr>
          <p:cNvPr id="41988" name="Slide Number Placeholder 1">
            <a:extLst>
              <a:ext uri="{FF2B5EF4-FFF2-40B4-BE49-F238E27FC236}">
                <a16:creationId xmlns:a16="http://schemas.microsoft.com/office/drawing/2014/main" id="{A1DED2EC-B222-B123-AE48-26089357C05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7578B57-2D91-46B3-A264-44A1EFFE141D}" type="slidenum">
              <a:rPr lang="en-GB" altLang="en-US" sz="1400" smtClean="0"/>
              <a:pPr>
                <a:spcBef>
                  <a:spcPct val="0"/>
                </a:spcBef>
                <a:buFontTx/>
                <a:buNone/>
              </a:pPr>
              <a:t>7</a:t>
            </a:fld>
            <a:endParaRPr lang="en-GB" altLang="en-US" sz="140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99D133F-584A-DD5C-F721-2D9D72D1E21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dirty="0">
                <a:latin typeface="Arial" panose="020B0604020202020204" pitchFamily="34" charset="0"/>
              </a:rPr>
              <a:t>The annual canvass (2)</a:t>
            </a:r>
          </a:p>
        </p:txBody>
      </p:sp>
      <p:sp>
        <p:nvSpPr>
          <p:cNvPr id="44035" name="Content Placeholder 2">
            <a:extLst>
              <a:ext uri="{FF2B5EF4-FFF2-40B4-BE49-F238E27FC236}">
                <a16:creationId xmlns:a16="http://schemas.microsoft.com/office/drawing/2014/main" id="{A72AA4E8-FD01-4808-C163-88381FDE0B2C}"/>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a:buSzTx/>
            </a:pPr>
            <a:r>
              <a:rPr lang="en-GB" altLang="en-US" dirty="0">
                <a:solidFill>
                  <a:schemeClr val="tx1"/>
                </a:solidFill>
                <a:ea typeface="ＭＳ Ｐゴシック" panose="020B0600070205080204" pitchFamily="34" charset="-128"/>
              </a:rPr>
              <a:t>An </a:t>
            </a:r>
            <a:r>
              <a:rPr lang="en-GB" altLang="en-US" b="1" dirty="0">
                <a:solidFill>
                  <a:schemeClr val="tx1"/>
                </a:solidFill>
                <a:ea typeface="ＭＳ Ｐゴシック" panose="020B0600070205080204" pitchFamily="34" charset="-128"/>
              </a:rPr>
              <a:t>Invitation to Register (ITR) </a:t>
            </a:r>
            <a:r>
              <a:rPr lang="en-GB" altLang="en-US" dirty="0">
                <a:solidFill>
                  <a:schemeClr val="tx1"/>
                </a:solidFill>
                <a:ea typeface="ＭＳ Ｐゴシック" panose="020B0600070205080204" pitchFamily="34" charset="-128"/>
              </a:rPr>
              <a:t>must be sent to any potential electors (including those whose names are added to a canvass communication) with a registration form</a:t>
            </a:r>
          </a:p>
          <a:p>
            <a:pPr>
              <a:buSzTx/>
            </a:pPr>
            <a:r>
              <a:rPr lang="en-GB" altLang="en-US" dirty="0">
                <a:solidFill>
                  <a:schemeClr val="tx1"/>
                </a:solidFill>
                <a:ea typeface="ＭＳ Ｐゴシック" panose="020B0600070205080204" pitchFamily="34" charset="-128"/>
              </a:rPr>
              <a:t>Prescribed reminder process  - </a:t>
            </a:r>
            <a:r>
              <a:rPr lang="en-GB" altLang="en-US" dirty="0">
                <a:solidFill>
                  <a:srgbClr val="002060"/>
                </a:solidFill>
                <a:ea typeface="ＭＳ Ｐゴシック" panose="020B0600070205080204" pitchFamily="34" charset="-128"/>
              </a:rPr>
              <a:t>except that personal visits are not required if the person is 14 or 15 years old</a:t>
            </a:r>
          </a:p>
          <a:p>
            <a:pPr>
              <a:buSzTx/>
            </a:pPr>
            <a:endParaRPr lang="en-GB" altLang="en-US" dirty="0">
              <a:solidFill>
                <a:schemeClr val="tx1"/>
              </a:solidFill>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3C1BE85B-8A80-38E7-1308-EE05326EFE9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66B8B99-C51F-4547-A2D3-2244FE67EA61}" type="slidenum">
              <a:rPr lang="en-GB" altLang="en-US" sz="1400" smtClean="0"/>
              <a:pPr>
                <a:spcBef>
                  <a:spcPct val="0"/>
                </a:spcBef>
                <a:buFontTx/>
                <a:buNone/>
              </a:pPr>
              <a:t>8</a:t>
            </a:fld>
            <a:endParaRPr lang="en-GB" altLang="en-US" sz="140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1B39B66-9C04-0CE3-0F19-EFC000FB84D9}"/>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en-GB" altLang="en-US" sz="6000">
                <a:latin typeface="Arial" panose="020B0604020202020204" pitchFamily="34" charset="0"/>
              </a:rPr>
              <a:t>Your role as canvasser</a:t>
            </a:r>
            <a:r>
              <a:rPr lang="en-GB" altLang="en-US" sz="5200">
                <a:latin typeface="Arial" panose="020B0604020202020204" pitchFamily="34" charset="0"/>
              </a:rPr>
              <a:t>	</a:t>
            </a:r>
          </a:p>
        </p:txBody>
      </p:sp>
      <p:sp>
        <p:nvSpPr>
          <p:cNvPr id="46083" name="Slide Number Placeholder 1">
            <a:extLst>
              <a:ext uri="{FF2B5EF4-FFF2-40B4-BE49-F238E27FC236}">
                <a16:creationId xmlns:a16="http://schemas.microsoft.com/office/drawing/2014/main" id="{ED5C9594-9AF8-1C54-7B27-DFF12EFE4F9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8915159-73F7-4F68-AF0F-07C4C3BFEF00}" type="slidenum">
              <a:rPr lang="en-GB" altLang="en-US" sz="1400" smtClean="0">
                <a:solidFill>
                  <a:srgbClr val="FFFFFF"/>
                </a:solidFill>
              </a:rPr>
              <a:pPr>
                <a:spcBef>
                  <a:spcPct val="0"/>
                </a:spcBef>
                <a:buFontTx/>
                <a:buNone/>
              </a:pPr>
              <a:t>9</a:t>
            </a:fld>
            <a:endParaRPr lang="en-GB" altLang="en-US" sz="1400">
              <a:solidFill>
                <a:srgbClr val="FFFFFF"/>
              </a:solidFill>
            </a:endParaRPr>
          </a:p>
        </p:txBody>
      </p:sp>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resentation" ma:contentTypeID="0x010100AF3E272AA106CD4B8F8855EAE1DE43E30900C339F3D3BE1E0042B31F9D3F3B79E82E" ma:contentTypeVersion="24" ma:contentTypeDescription="Presentation Content Type" ma:contentTypeScope="" ma:versionID="4dcf977cd42656e694be621e75b5ddfd">
  <xsd:schema xmlns:xsd="http://www.w3.org/2001/XMLSchema" xmlns:xs="http://www.w3.org/2001/XMLSchema" xmlns:p="http://schemas.microsoft.com/office/2006/metadata/properties" xmlns:ns2="fc73922b-ee12-4d47-9fe9-79c993e89b0c" xmlns:ns3="493acf16-e4f6-4c9b-a835-13355f79d791" targetNamespace="http://schemas.microsoft.com/office/2006/metadata/properties" ma:root="true" ma:fieldsID="9d8ae46fb0fc7423e196baaf0cb3a220" ns2:_="" ns3:_="">
    <xsd:import namespace="fc73922b-ee12-4d47-9fe9-79c993e89b0c"/>
    <xsd:import namespace="493acf16-e4f6-4c9b-a835-13355f79d791"/>
    <xsd:element name="properties">
      <xsd:complexType>
        <xsd:sequence>
          <xsd:element name="documentManagement">
            <xsd:complexType>
              <xsd:all>
                <xsd:element ref="ns2:Owner" minOccurs="0"/>
                <xsd:element ref="ns2:Retention"/>
                <xsd:element ref="ns2:ArticleName" minOccurs="0"/>
                <xsd:element ref="ns2:TaxCatchAll" minOccurs="0"/>
                <xsd:element ref="ns3:Original_x0020_Modified_x0020_By" minOccurs="0"/>
                <xsd:element ref="ns3:Original_x0020_Creator" minOccurs="0"/>
                <xsd:element ref="ns2:j5093c87c62f4e2ea96105d295eed61a" minOccurs="0"/>
                <xsd:element ref="ns2:TaxCatchAllLabel" minOccurs="0"/>
                <xsd:element ref="ns2:k8d136f7c151492e9a8c9a3ff7eb0306" minOccurs="0"/>
                <xsd:element ref="ns2:o4f6c70134b64a99b8a9c18b6cabc6d3" minOccurs="0"/>
                <xsd:element ref="ns2:b78556a5ab004a83993a9660bce6152c" minOccurs="0"/>
                <xsd:element ref="ns2:b9ca678d06974d1b9a589aa70f41520a" minOccurs="0"/>
                <xsd:element ref="ns2:j4f12893337a4eac9e2d2c696f543b80" minOccurs="0"/>
                <xsd:element ref="ns2:_dlc_DocId" minOccurs="0"/>
                <xsd:element ref="ns2:_dlc_DocIdUrl" minOccurs="0"/>
                <xsd:element ref="ns2:_dlc_DocIdPersistId" minOccurs="0"/>
                <xsd:element ref="ns2:TaxKeywordTaxHTFiel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Owner" ma:index="3"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 ma:index="4" ma:displayName="Retention" ma:default="7 years" ma:format="Dropdown" ma:internalName="Retention" ma:readOnly="false">
      <xsd:simpleType>
        <xsd:restriction base="dms:Choice">
          <xsd:enumeration value="6 months"/>
          <xsd:enumeration value="1 year"/>
          <xsd:enumeration value="3 years"/>
          <xsd:enumeration value="7 years"/>
          <xsd:enumeration value="12 years"/>
          <xsd:enumeration value="100 years"/>
        </xsd:restriction>
      </xsd:simpleType>
    </xsd:element>
    <xsd:element name="ArticleName" ma:index="10" nillable="true" ma:displayName="Name" ma:hidden="true" ma:internalName="ArticleName" ma:readOnly="false">
      <xsd:simpleType>
        <xsd:restriction base="dms:Text"/>
      </xsd:simpleType>
    </xsd:element>
    <xsd:element name="TaxCatchAll" ma:index="12" nillable="true" ma:displayName="Taxonomy Catch All Column" ma:hidden="true" ma:list="{b3d0162d-4c3c-4564-b215-192c783a7803}" ma:internalName="TaxCatchAll" ma:readOnly="false"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j5093c87c62f4e2ea96105d295eed61a" ma:index="21" ma:taxonomy="true" ma:internalName="j5093c87c62f4e2ea96105d295eed61a" ma:taxonomyFieldName="GPMS_x0020_marking" ma:displayName="GPMS marking" ma:readOnly="false" ma:default="55;#Official|77462fb2-11a1-4cd5-8628-4e6081b9477e" ma:fieldId="{35093c87-c62f-4e2e-a961-05d295eed61a}" ma:sspId="7c0fde62-7cba-4014-acb1-76457a673074" ma:termSetId="1f343abd-db6c-4475-a574-cc7b5b5bdee2" ma:anchorId="00000000-0000-0000-0000-000000000000" ma:open="true" ma:isKeyword="false">
      <xsd:complexType>
        <xsd:sequence>
          <xsd:element ref="pc:Terms" minOccurs="0" maxOccurs="1"/>
        </xsd:sequence>
      </xsd:complexType>
    </xsd:element>
    <xsd:element name="TaxCatchAllLabel" ma:index="22" nillable="true" ma:displayName="Taxonomy Catch All Column1" ma:hidden="true" ma:list="{b3d0162d-4c3c-4564-b215-192c783a7803}" ma:internalName="TaxCatchAllLabel" ma:readOnly="true" ma:showField="CatchAllDataLabel"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k8d136f7c151492e9a8c9a3ff7eb0306" ma:index="23" nillable="true" ma:taxonomy="true" ma:internalName="k8d136f7c151492e9a8c9a3ff7eb0306" ma:taxonomyFieldName="ECSubject" ma:displayName="EC Subject" ma:readOnly="false" ma:fieldId="{48d136f7-c151-492e-9a8c-9a3ff7eb0306}" ma:taxonomyMulti="true" ma:sspId="7c0fde62-7cba-4014-acb1-76457a673074" ma:termSetId="0d5ca8a1-c45c-44af-a3cd-d024f1ba8d30" ma:anchorId="00000000-0000-0000-0000-000000000000" ma:open="false" ma:isKeyword="false">
      <xsd:complexType>
        <xsd:sequence>
          <xsd:element ref="pc:Terms" minOccurs="0" maxOccurs="1"/>
        </xsd:sequence>
      </xsd:complexType>
    </xsd:element>
    <xsd:element name="o4f6c70134b64a99b8a9c18b6cabc6d3" ma:index="24" nillable="true" ma:taxonomy="true" ma:internalName="o4f6c70134b64a99b8a9c18b6cabc6d3" ma:taxonomyFieldName="Calendar_x0020_Year" ma:displayName="Calendar Year" ma:readOnly="false" ma:default="54;#2018|26ca1e8c-16e7-413b-b05d-61c89da0dc68" ma:fieldId="{84f6c701-34b6-4a99-b8a9-c18b6cabc6d3}" ma:sspId="7c0fde62-7cba-4014-acb1-76457a673074" ma:termSetId="edba5c96-86f2-4f08-a5c2-e39c740b563b" ma:anchorId="00000000-0000-0000-0000-000000000000" ma:open="true" ma:isKeyword="false">
      <xsd:complexType>
        <xsd:sequence>
          <xsd:element ref="pc:Terms" minOccurs="0" maxOccurs="1"/>
        </xsd:sequence>
      </xsd:complexType>
    </xsd:element>
    <xsd:element name="b78556a5ab004a83993a9660bce6152c" ma:index="25" nillable="true" ma:taxonomy="true" ma:internalName="b78556a5ab004a83993a9660bce6152c" ma:taxonomyFieldName="Audience1" ma:displayName="Audience" ma:readOnly="false" ma:default="52;#All staff|1a1e0e6e-8d96-4235-ac5f-9f1dcc3600b0" ma:fieldId="{b78556a5-ab00-4a83-993a-9660bce6152c}" ma:taxonomyMulti="true" ma:sspId="7c0fde62-7cba-4014-acb1-76457a673074" ma:termSetId="12a82b95-0313-4ef6-8f09-a1fc7e7a5295" ma:anchorId="00000000-0000-0000-0000-000000000000" ma:open="false" ma:isKeyword="false">
      <xsd:complexType>
        <xsd:sequence>
          <xsd:element ref="pc:Terms" minOccurs="0" maxOccurs="1"/>
        </xsd:sequence>
      </xsd:complexType>
    </xsd:element>
    <xsd:element name="b9ca678d06974d1b9a589aa70f41520a" ma:index="26" ma:taxonomy="true" ma:internalName="b9ca678d06974d1b9a589aa70f41520a" ma:taxonomyFieldName="Countries" ma:displayName="Country" ma:readOnly="false" ma:default="53;#UK wide|6834a7d2-fb91-47b3-99a3-3181df52306f" ma:fieldId="{b9ca678d-0697-4d1b-9a58-9aa70f41520a}" ma:taxonomyMulti="true" ma:sspId="7c0fde62-7cba-4014-acb1-76457a673074" ma:termSetId="84dafbee-6db0-42d8-9610-c7f28f591f89" ma:anchorId="00000000-0000-0000-0000-000000000000" ma:open="false" ma:isKeyword="false">
      <xsd:complexType>
        <xsd:sequence>
          <xsd:element ref="pc:Terms" minOccurs="0" maxOccurs="1"/>
        </xsd:sequence>
      </xsd:complexType>
    </xsd:element>
    <xsd:element name="j4f12893337a4eac9e2d2c696f543b80" ma:index="27" nillable="true" ma:taxonomy="true" ma:internalName="j4f12893337a4eac9e2d2c696f543b80" ma:taxonomyFieldName="Financial_x0020_year" ma:displayName="Financial year" ma:readOnly="false" ma:fieldId="{34f12893-337a-4eac-9e2d-2c696f543b80}" ma:sspId="7c0fde62-7cba-4014-acb1-76457a673074" ma:termSetId="e63f34e3-1607-4f97-aade-c4ace54ed86c" ma:anchorId="00000000-0000-0000-0000-000000000000" ma:open="tru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false">
      <xsd:simpleType>
        <xsd:restriction base="dms:Boolean"/>
      </xsd:simpleType>
    </xsd:element>
    <xsd:element name="TaxKeywordTaxHTField" ma:index="31" nillable="true" ma:taxonomy="true" ma:internalName="TaxKeywordTaxHTField" ma:taxonomyFieldName="TaxKeyword" ma:displayName="Enterprise Keywords" ma:readOnly="false" ma:fieldId="{23f27201-bee3-471e-b2e7-b64fd8b7ca38}" ma:taxonomyMulti="true" ma:sspId="7c0fde62-7cba-4014-acb1-76457a6730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Original_x0020_Modified_x0020_By" ma:index="18" nillable="true" ma:displayName="Original Modified By" ma:internalName="Original_x0020_Modified_x0020_By" ma:readOnly="false">
      <xsd:simpleType>
        <xsd:restriction base="dms:Text"/>
      </xsd:simpleType>
    </xsd:element>
    <xsd:element name="Original_x0020_Creator" ma:index="19" nillable="true" ma:displayName="Original Creator" ma:internalName="Original_x0020_Creator" ma:readOnly="false">
      <xsd:simpleType>
        <xsd:restriction base="dms:Text"/>
      </xsd:simpleType>
    </xsd:element>
    <xsd:element name="lcf76f155ced4ddcb4097134ff3c332f" ma:index="3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PersistId xmlns="fc73922b-ee12-4d47-9fe9-79c993e89b0c" xsi:nil="true"/>
    <j4f12893337a4eac9e2d2c696f543b80 xmlns="fc73922b-ee12-4d47-9fe9-79c993e89b0c">
      <Terms xmlns="http://schemas.microsoft.com/office/infopath/2007/PartnerControls"/>
    </j4f12893337a4eac9e2d2c696f543b80>
    <lcf76f155ced4ddcb4097134ff3c332f xmlns="493acf16-e4f6-4c9b-a835-13355f79d791" xsi:nil="true"/>
    <TaxCatchAll xmlns="fc73922b-ee12-4d47-9fe9-79c993e89b0c">
      <Value>151</Value>
      <Value>133</Value>
      <Value>159</Value>
      <Value>60</Value>
      <Value>125</Value>
      <Value>138</Value>
      <Value>55</Value>
      <Value>139</Value>
      <Value>53</Value>
      <Value>52</Value>
      <Value>140</Value>
    </TaxCatchAll>
    <k8d136f7c151492e9a8c9a3ff7eb0306 xmlns="fc73922b-ee12-4d47-9fe9-79c993e89b0c">
      <Terms xmlns="http://schemas.microsoft.com/office/infopath/2007/PartnerControls">
        <TermInfo xmlns="http://schemas.microsoft.com/office/infopath/2007/PartnerControls">
          <TermName xmlns="http://schemas.microsoft.com/office/infopath/2007/PartnerControls">Electoral registration</TermName>
          <TermId xmlns="http://schemas.microsoft.com/office/infopath/2007/PartnerControls">a132e8c0-17a9-47ae-8278-73ed169518fe</TermId>
        </TermInfo>
      </Terms>
    </k8d136f7c151492e9a8c9a3ff7eb0306>
    <o4f6c70134b64a99b8a9c18b6cabc6d3 xmlns="fc73922b-ee12-4d47-9fe9-79c993e89b0c">
      <Terms xmlns="http://schemas.microsoft.com/office/infopath/2007/PartnerControls"/>
    </o4f6c70134b64a99b8a9c18b6cabc6d3>
    <b9ca678d06974d1b9a589aa70f41520a xmlns="fc73922b-ee12-4d47-9fe9-79c993e89b0c">
      <Terms xmlns="http://schemas.microsoft.com/office/infopath/2007/PartnerControls">
        <TermInfo xmlns="http://schemas.microsoft.com/office/infopath/2007/PartnerControls">
          <TermName xmlns="http://schemas.microsoft.com/office/infopath/2007/PartnerControls">UK wide</TermName>
          <TermId xmlns="http://schemas.microsoft.com/office/infopath/2007/PartnerControls">6834a7d2-fb91-47b3-99a3-3181df52306f</TermId>
        </TermInfo>
      </Terms>
    </b9ca678d06974d1b9a589aa70f41520a>
    <Owner xmlns="fc73922b-ee12-4d47-9fe9-79c993e89b0c">
      <UserInfo>
        <DisplayName/>
        <AccountId xsi:nil="true"/>
        <AccountType/>
      </UserInfo>
    </Owner>
    <b78556a5ab004a83993a9660bce6152c xmlns="fc73922b-ee12-4d47-9fe9-79c993e89b0c">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1a1e0e6e-8d96-4235-ac5f-9f1dcc3600b0</TermId>
        </TermInfo>
      </Terms>
    </b78556a5ab004a83993a9660bce6152c>
    <j5093c87c62f4e2ea96105d295eed61a xmlns="fc73922b-ee12-4d47-9fe9-79c993e89b0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77462fb2-11a1-4cd5-8628-4e6081b9477e</TermId>
        </TermInfo>
      </Terms>
    </j5093c87c62f4e2ea96105d295eed61a>
    <Retention xmlns="fc73922b-ee12-4d47-9fe9-79c993e89b0c">7 years</Retention>
    <TaxKeywordTaxHTField xmlns="fc73922b-ee12-4d47-9fe9-79c993e89b0c">
      <Terms xmlns="http://schemas.microsoft.com/office/infopath/2007/PartnerControls"/>
    </TaxKeywordTaxHTField>
    <ArticleName xmlns="fc73922b-ee12-4d47-9fe9-79c993e89b0c" xsi:nil="true"/>
    <Original_x0020_Modified_x0020_By xmlns="493acf16-e4f6-4c9b-a835-13355f79d791">Lizzie Tovey</Original_x0020_Modified_x0020_By>
    <Original_x0020_Creator xmlns="493acf16-e4f6-4c9b-a835-13355f79d791">Lizzie Tovey</Original_x0020_Creator>
    <_dlc_DocId xmlns="fc73922b-ee12-4d47-9fe9-79c993e89b0c">ECHGU-1236231365-5911</_dlc_DocId>
    <_dlc_DocIdUrl xmlns="fc73922b-ee12-4d47-9fe9-79c993e89b0c">
      <Url>https://electoralcommissionorguk.sharepoint.com/teams/CT_EAG/_layouts/15/DocIdRedir.aspx?ID=ECHGU-1236231365-5911</Url>
      <Description>ECHGU-1236231365-5911</Description>
    </_dlc_DocIdUrl>
  </documentManagement>
</p:properties>
</file>

<file path=customXml/item5.xml><?xml version="1.0" encoding="utf-8"?>
<LongProperties xmlns="http://schemas.microsoft.com/office/2006/metadata/longProperties">
  <LongProp xmlns="" name="TaxCatchAll"><![CDATA[151;#Electoral Registration - Canvass|e9589698-7791-44ae-909a-8e39e837a8de;#133;#Supporting Resource|046fdab6-b44b-4f3d-aa13-e1a7611ba2d0;#159;#Implementation|283c3435-3e21-4a4d-b8e5-98a50c6e4323;#60;#Electoral registration|a132e8c0-17a9-47ae-8278-73ed169518fe;#125;#England|87ad9b81-6a35-45df-98f3-d7a55b4a168a;#138;#Scotland|e1acdee1-285d-467a-8060-3af5beda6efa;#55;#Official|77462fb2-11a1-4cd5-8628-4e6081b9477e;#139;#Wales|067e2ff8-581f-4d30-81c0-e3b3fe8fc8a2;#53;#UK wide|6834a7d2-fb91-47b3-99a3-3181df52306f;#52;#All staff|1a1e0e6e-8d96-4235-ac5f-9f1dcc3600b0;#140;#ERO|a6ba3a8a-4279-45f6-9c44-720447ffc9ad]]></LongProp>
  <LongProp xmlns="" name="SharedWithUsers"><![CDATA[477;#SharingLinks.8c584324-8128-4d54-955b-d69af379981a.OrganizationEdit.71e1c059-9255-4eab-998e-1475b65dd47d;#29;#Joanne Anderson;#28;#Mark Pascoe;#32;#Joanne Nelson;#318;#Translation;#214;#Saran Hawkins;#209;#Eurgain Gwilym;#113;#Erin Maelor Williams;#58;#Gareth Jones]]></LongProp>
</LongProperties>
</file>

<file path=customXml/itemProps1.xml><?xml version="1.0" encoding="utf-8"?>
<ds:datastoreItem xmlns:ds="http://schemas.openxmlformats.org/officeDocument/2006/customXml" ds:itemID="{E0D78582-0505-4F0E-8833-0E07D8CCFCCB}">
  <ds:schemaRefs>
    <ds:schemaRef ds:uri="http://schemas.microsoft.com/sharepoint/v3/contenttype/forms"/>
  </ds:schemaRefs>
</ds:datastoreItem>
</file>

<file path=customXml/itemProps2.xml><?xml version="1.0" encoding="utf-8"?>
<ds:datastoreItem xmlns:ds="http://schemas.openxmlformats.org/officeDocument/2006/customXml" ds:itemID="{FF519EE8-3E9E-4C85-9AC8-08ABC3ACE3D5}">
  <ds:schemaRefs>
    <ds:schemaRef ds:uri="http://schemas.microsoft.com/sharepoint/events"/>
  </ds:schemaRefs>
</ds:datastoreItem>
</file>

<file path=customXml/itemProps3.xml><?xml version="1.0" encoding="utf-8"?>
<ds:datastoreItem xmlns:ds="http://schemas.openxmlformats.org/officeDocument/2006/customXml" ds:itemID="{A57744F4-8933-49D1-B799-0C3B63A04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3922b-ee12-4d47-9fe9-79c993e89b0c"/>
    <ds:schemaRef ds:uri="493acf16-e4f6-4c9b-a835-13355f79d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3A92AA5-025C-4A67-9B06-9B615802862F}">
  <ds:schemaRefs>
    <ds:schemaRef ds:uri="http://purl.org/dc/dcmitype/"/>
    <ds:schemaRef ds:uri="http://purl.org/dc/terms/"/>
    <ds:schemaRef ds:uri="http://schemas.microsoft.com/office/infopath/2007/PartnerControls"/>
    <ds:schemaRef ds:uri="http://schemas.microsoft.com/office/2006/metadata/properties"/>
    <ds:schemaRef ds:uri="493acf16-e4f6-4c9b-a835-13355f79d791"/>
    <ds:schemaRef ds:uri="http://schemas.microsoft.com/office/2006/documentManagement/types"/>
    <ds:schemaRef ds:uri="http://purl.org/dc/elements/1.1/"/>
    <ds:schemaRef ds:uri="http://schemas.openxmlformats.org/package/2006/metadata/core-properties"/>
    <ds:schemaRef ds:uri="fc73922b-ee12-4d47-9fe9-79c993e89b0c"/>
    <ds:schemaRef ds:uri="http://www.w3.org/XML/1998/namespace"/>
  </ds:schemaRefs>
</ds:datastoreItem>
</file>

<file path=customXml/itemProps5.xml><?xml version="1.0" encoding="utf-8"?>
<ds:datastoreItem xmlns:ds="http://schemas.openxmlformats.org/officeDocument/2006/customXml" ds:itemID="{DAF92556-2081-4B16-8D80-79EE5A4D9FB1}">
  <ds:schemaRefs>
    <ds:schemaRef ds:uri="http://schemas.microsoft.com/office/2006/metadata/longProperties"/>
    <ds:schemaRef ds:uri=""/>
  </ds:schemaRefs>
</ds:datastoreItem>
</file>

<file path=docMetadata/LabelInfo.xml><?xml version="1.0" encoding="utf-8"?>
<clbl:labelList xmlns:clbl="http://schemas.microsoft.com/office/2020/mipLabelMetadata">
  <clbl:label id="{23ffaa85-ba95-4afe-83f8-bec1204ec961}" enabled="0" method="" siteId="{23ffaa85-ba95-4afe-83f8-bec1204ec961}" removed="1"/>
</clbl:labelList>
</file>

<file path=docProps/app.xml><?xml version="1.0" encoding="utf-8"?>
<Properties xmlns="http://schemas.openxmlformats.org/officeDocument/2006/extended-properties" xmlns:vt="http://schemas.openxmlformats.org/officeDocument/2006/docPropsVTypes">
  <Template>template</Template>
  <TotalTime>19914</TotalTime>
  <Words>6530</Words>
  <Application>Microsoft Office PowerPoint</Application>
  <PresentationFormat>On-screen Show (4:3)</PresentationFormat>
  <Paragraphs>558</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Times</vt:lpstr>
      <vt:lpstr>Times New Roman</vt:lpstr>
      <vt:lpstr>Wingdings</vt:lpstr>
      <vt:lpstr>1_EC_Powerpoint</vt:lpstr>
      <vt:lpstr>Register of electors -canvasser briefing session</vt:lpstr>
      <vt:lpstr>Introduction </vt:lpstr>
      <vt:lpstr>Objectives of the training session</vt:lpstr>
      <vt:lpstr> Overview of the canvass</vt:lpstr>
      <vt:lpstr>Eligibility to register</vt:lpstr>
      <vt:lpstr>Electoral registration  </vt:lpstr>
      <vt:lpstr>The annual canvass (1)</vt:lpstr>
      <vt:lpstr>The annual canvass (2)</vt:lpstr>
      <vt:lpstr> Your role as canvasser </vt:lpstr>
      <vt:lpstr>Key canvasser activities</vt:lpstr>
      <vt:lpstr>The Canvass Form  (CF)</vt:lpstr>
      <vt:lpstr>The canvass form</vt:lpstr>
      <vt:lpstr>Example Canvass Form – pre-printed</vt:lpstr>
      <vt:lpstr>Example Canvass Form - blank</vt:lpstr>
      <vt:lpstr>Example CCA</vt:lpstr>
      <vt:lpstr>Example CCB – pre -printed</vt:lpstr>
      <vt:lpstr>Example CCB - blank</vt:lpstr>
      <vt:lpstr>Online return of the CF</vt:lpstr>
      <vt:lpstr>Using tablets / smartphones to collect information and submit a canvass return</vt:lpstr>
      <vt:lpstr>Key messages when following up with canvass non-responders</vt:lpstr>
      <vt:lpstr>Information required (1) </vt:lpstr>
      <vt:lpstr>Information required (2) </vt:lpstr>
      <vt:lpstr>Information required (3)</vt:lpstr>
      <vt:lpstr>Information required (4)</vt:lpstr>
      <vt:lpstr>Information required (5) </vt:lpstr>
      <vt:lpstr>Information required (6)</vt:lpstr>
      <vt:lpstr>New properties</vt:lpstr>
      <vt:lpstr>Invitations to register and the registration form</vt:lpstr>
      <vt:lpstr>Who will receive an invitation to register?</vt:lpstr>
      <vt:lpstr>Example application form</vt:lpstr>
      <vt:lpstr>Key messages when delivering the first ITR</vt:lpstr>
      <vt:lpstr>Key messages when delivering ITRs during the reminder stage, speaking to non-responders</vt:lpstr>
      <vt:lpstr>ITR - Information required (1)   </vt:lpstr>
      <vt:lpstr>ITR - Information required (2)  </vt:lpstr>
      <vt:lpstr>ITR - Information required (3)    </vt:lpstr>
      <vt:lpstr>Using tablets / smartphones to collect identifiers and submit an application</vt:lpstr>
      <vt:lpstr>If you identify a new potential elector not on your list </vt:lpstr>
      <vt:lpstr>Health and safety </vt:lpstr>
      <vt:lpstr>Lone working </vt:lpstr>
      <vt:lpstr>Minimising risk</vt:lpstr>
      <vt:lpstr>Data protection </vt:lpstr>
      <vt:lpstr>Security of personal information (1)</vt:lpstr>
      <vt:lpstr>Security of personal information (2)</vt:lpstr>
      <vt:lpstr>Collecting personal data on the doorstep (1)</vt:lpstr>
      <vt:lpstr>Collecting personal data on the doorstep (2)</vt:lpstr>
      <vt:lpstr>Putting it into practice </vt:lpstr>
      <vt:lpstr>Contacts </vt:lpstr>
      <vt:lpstr>Out of hours contacts</vt:lpstr>
      <vt:lpstr>Area supervisors</vt:lpstr>
      <vt:lpstr>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Canvasser training template Wales</dc:title>
  <dc:subject/>
  <dc:creator>TADS Ltd</dc:creator>
  <cp:keywords/>
  <dc:description/>
  <cp:lastModifiedBy>Helen Clark</cp:lastModifiedBy>
  <cp:revision>590</cp:revision>
  <cp:lastPrinted>2014-06-18T09:59:06Z</cp:lastPrinted>
  <dcterms:created xsi:type="dcterms:W3CDTF">2004-03-04T11:15:53Z</dcterms:created>
  <dcterms:modified xsi:type="dcterms:W3CDTF">2026-07-02T10:05:35Z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ECHGU-1236231365-5724</vt:lpwstr>
  </property>
  <property fmtid="{D5CDD505-2E9C-101B-9397-08002B2CF9AE}" pid="3" name="_dlc_DocIdItemGuid">
    <vt:lpwstr>a3f2b3a1-e297-4c54-9841-c29c4ee8e5ab</vt:lpwstr>
  </property>
  <property fmtid="{D5CDD505-2E9C-101B-9397-08002B2CF9AE}" pid="4" name="_dlc_DocIdPersistId">
    <vt:lpwstr/>
  </property>
  <property fmtid="{D5CDD505-2E9C-101B-9397-08002B2CF9AE}" pid="5" name="_dlc_DocIdUrl">
    <vt:lpwstr>https://electoralcommissionorguk.sharepoint.com/teams/CT_EAG/_layouts/15/DocIdRedir.aspx?ID=ECHGU-1236231365-5724, ECHGU-1236231365-5724</vt:lpwstr>
  </property>
  <property fmtid="{D5CDD505-2E9C-101B-9397-08002B2CF9AE}" pid="6" name="ApprovingBody">
    <vt:lpwstr/>
  </property>
  <property fmtid="{D5CDD505-2E9C-101B-9397-08002B2CF9AE}" pid="7" name="Area (EA)">
    <vt:lpwstr>125;#England|87ad9b81-6a35-45df-98f3-d7a55b4a168a;#138;#Scotland|e1acdee1-285d-467a-8060-3af5beda6efa;#139;#Wales|067e2ff8-581f-4d30-81c0-e3b3fe8fc8a2</vt:lpwstr>
  </property>
  <property fmtid="{D5CDD505-2E9C-101B-9397-08002B2CF9AE}" pid="8" name="ArticleName">
    <vt:lpwstr/>
  </property>
  <property fmtid="{D5CDD505-2E9C-101B-9397-08002B2CF9AE}" pid="9" name="Audience (EA)">
    <vt:lpwstr>140;#ERO|a6ba3a8a-4279-45f6-9c44-720447ffc9ad</vt:lpwstr>
  </property>
  <property fmtid="{D5CDD505-2E9C-101B-9397-08002B2CF9AE}" pid="10" name="Audience1">
    <vt:lpwstr>52;#All staff|1a1e0e6e-8d96-4235-ac5f-9f1dcc3600b0</vt:lpwstr>
  </property>
  <property fmtid="{D5CDD505-2E9C-101B-9397-08002B2CF9AE}" pid="11" name="b78556a5ab004a83993a9660bce6152c">
    <vt:lpwstr>All staff|1a1e0e6e-8d96-4235-ac5f-9f1dcc3600b0</vt:lpwstr>
  </property>
  <property fmtid="{D5CDD505-2E9C-101B-9397-08002B2CF9AE}" pid="12" name="b9ca678d06974d1b9a589aa70f41520a">
    <vt:lpwstr>UK wide|6834a7d2-fb91-47b3-99a3-3181df52306f</vt:lpwstr>
  </property>
  <property fmtid="{D5CDD505-2E9C-101B-9397-08002B2CF9AE}" pid="13" name="Calendar_x0020_Year">
    <vt:lpwstr/>
  </property>
  <property fmtid="{D5CDD505-2E9C-101B-9397-08002B2CF9AE}" pid="14" name="Category">
    <vt:lpwstr/>
  </property>
  <property fmtid="{D5CDD505-2E9C-101B-9397-08002B2CF9AE}" pid="15" name="ContentTypeId">
    <vt:lpwstr>0x010100AF3E272AA106CD4B8F8855EAE1DE43E30900C339F3D3BE1E0042B31F9D3F3B79E82E</vt:lpwstr>
  </property>
  <property fmtid="{D5CDD505-2E9C-101B-9397-08002B2CF9AE}" pid="16" name="ContractRef">
    <vt:lpwstr/>
  </property>
  <property fmtid="{D5CDD505-2E9C-101B-9397-08002B2CF9AE}" pid="17" name="Countries">
    <vt:lpwstr>53;#UK wide|6834a7d2-fb91-47b3-99a3-3181df52306f</vt:lpwstr>
  </property>
  <property fmtid="{D5CDD505-2E9C-101B-9397-08002B2CF9AE}" pid="18" name="d7e05c9ad6914a3c91fc7c6d52d321c1">
    <vt:lpwstr/>
  </property>
  <property fmtid="{D5CDD505-2E9C-101B-9397-08002B2CF9AE}" pid="19" name="display_urn:schemas-microsoft-com:office:office#Author">
    <vt:lpwstr>Lizzie Tovey</vt:lpwstr>
  </property>
  <property fmtid="{D5CDD505-2E9C-101B-9397-08002B2CF9AE}" pid="20" name="display_urn:schemas-microsoft-com:office:office#Editor">
    <vt:lpwstr>Mark Pascoe</vt:lpwstr>
  </property>
  <property fmtid="{D5CDD505-2E9C-101B-9397-08002B2CF9AE}" pid="21" name="display_urn:schemas-microsoft-com:office:office#SharedWithUsers">
    <vt:lpwstr>SharingLinks.8c584324-8128-4d54-955b-d69af379981a.OrganizationEdit.71e1c059-9255-4eab-998e-1475b65dd47d;Joanne Anderson;Mark Pascoe;Joanne Nelson;Translation;Saran Hawkins;Eurgain Gwilym;Erin Maelor Williams;Gareth Jones</vt:lpwstr>
  </property>
  <property fmtid="{D5CDD505-2E9C-101B-9397-08002B2CF9AE}" pid="22" name="DocumentOwner">
    <vt:lpwstr/>
  </property>
  <property fmtid="{D5CDD505-2E9C-101B-9397-08002B2CF9AE}" pid="23" name="ECSubject">
    <vt:lpwstr>60;#Electoral registration|a132e8c0-17a9-47ae-8278-73ed169518fe</vt:lpwstr>
  </property>
  <property fmtid="{D5CDD505-2E9C-101B-9397-08002B2CF9AE}" pid="24" name="Event (EA)">
    <vt:lpwstr>151;#Electoral Registration - Canvass|e9589698-7791-44ae-909a-8e39e837a8de</vt:lpwstr>
  </property>
  <property fmtid="{D5CDD505-2E9C-101B-9397-08002B2CF9AE}" pid="25" name="Financial_x0020_year">
    <vt:lpwstr/>
  </property>
  <property fmtid="{D5CDD505-2E9C-101B-9397-08002B2CF9AE}" pid="26" name="Guidance type (EA)">
    <vt:lpwstr>133;#Supporting Resource|046fdab6-b44b-4f3d-aa13-e1a7611ba2d0</vt:lpwstr>
  </property>
  <property fmtid="{D5CDD505-2E9C-101B-9397-08002B2CF9AE}" pid="27" name="h6fb27d4aac1450da7417332cd6c7000">
    <vt:lpwstr/>
  </property>
  <property fmtid="{D5CDD505-2E9C-101B-9397-08002B2CF9AE}" pid="28" name="i1810b1101b44b14bbc21f09779139fa">
    <vt:lpwstr/>
  </property>
  <property fmtid="{D5CDD505-2E9C-101B-9397-08002B2CF9AE}" pid="29" name="InvoiceNo">
    <vt:lpwstr/>
  </property>
  <property fmtid="{D5CDD505-2E9C-101B-9397-08002B2CF9AE}" pid="30" name="j4f12893337a4eac9e2d2c696f543b80">
    <vt:lpwstr/>
  </property>
  <property fmtid="{D5CDD505-2E9C-101B-9397-08002B2CF9AE}" pid="31" name="j5093c87c62f4e2ea96105d295eed61a">
    <vt:lpwstr>Official|77462fb2-11a1-4cd5-8628-4e6081b9477e</vt:lpwstr>
  </property>
  <property fmtid="{D5CDD505-2E9C-101B-9397-08002B2CF9AE}" pid="32" name="je831b0ab68147b593f643c3e92cd3da">
    <vt:lpwstr>England|87ad9b81-6a35-45df-98f3-d7a55b4a168a;Scotland|e1acdee1-285d-467a-8060-3af5beda6efa;Wales|067e2ff8-581f-4d30-81c0-e3b3fe8fc8a2</vt:lpwstr>
  </property>
  <property fmtid="{D5CDD505-2E9C-101B-9397-08002B2CF9AE}" pid="33" name="k8d136f7c151492e9a8c9a3ff7eb0306">
    <vt:lpwstr>Electoral registration|a132e8c0-17a9-47ae-8278-73ed169518fe</vt:lpwstr>
  </property>
  <property fmtid="{D5CDD505-2E9C-101B-9397-08002B2CF9AE}" pid="34" name="l31485a79714489ba1e137a3446044a9">
    <vt:lpwstr>Supporting Resource|046fdab6-b44b-4f3d-aa13-e1a7611ba2d0</vt:lpwstr>
  </property>
  <property fmtid="{D5CDD505-2E9C-101B-9397-08002B2CF9AE}" pid="35" name="Language (EA)">
    <vt:lpwstr>English</vt:lpwstr>
  </property>
  <property fmtid="{D5CDD505-2E9C-101B-9397-08002B2CF9AE}" pid="36" name="LINKTEK-CHUNK-1">
    <vt:lpwstr>010021{"F":2,"I":"E7E3-C1C5-E6A5-C807"}</vt:lpwstr>
  </property>
  <property fmtid="{D5CDD505-2E9C-101B-9397-08002B2CF9AE}" pid="37" name="Month">
    <vt:lpwstr/>
  </property>
  <property fmtid="{D5CDD505-2E9C-101B-9397-08002B2CF9AE}" pid="38" name="n1c1b04c02ef414ba7cc6e68c55f9e2a">
    <vt:lpwstr>WS2 - Guidance, Standards and Training|78baff7b-12cb-432f-8178-36b1de0c0556</vt:lpwstr>
  </property>
  <property fmtid="{D5CDD505-2E9C-101B-9397-08002B2CF9AE}" pid="39" name="nc1286104a3a4088847700fe2f03ac10">
    <vt:lpwstr>ERO|a6ba3a8a-4279-45f6-9c44-720447ffc9ad</vt:lpwstr>
  </property>
  <property fmtid="{D5CDD505-2E9C-101B-9397-08002B2CF9AE}" pid="40" name="o4f6c70134b64a99b8a9c18b6cabc6d3">
    <vt:lpwstr/>
  </property>
  <property fmtid="{D5CDD505-2E9C-101B-9397-08002B2CF9AE}" pid="41" name="Original Creator">
    <vt:lpwstr>Lizzie Tovey</vt:lpwstr>
  </property>
  <property fmtid="{D5CDD505-2E9C-101B-9397-08002B2CF9AE}" pid="42" name="Original Modified By">
    <vt:lpwstr>Lizzie Tovey</vt:lpwstr>
  </property>
  <property fmtid="{D5CDD505-2E9C-101B-9397-08002B2CF9AE}" pid="43" name="Owner">
    <vt:lpwstr/>
  </property>
  <property fmtid="{D5CDD505-2E9C-101B-9397-08002B2CF9AE}" pid="44" name="p66823bc255a48c5b1111b08c7c3cd3f">
    <vt:lpwstr>Electoral Registration - Canvass|e9589698-7791-44ae-909a-8e39e837a8de</vt:lpwstr>
  </property>
  <property fmtid="{D5CDD505-2E9C-101B-9397-08002B2CF9AE}" pid="45" name="PeriodOfReview">
    <vt:lpwstr/>
  </property>
  <property fmtid="{D5CDD505-2E9C-101B-9397-08002B2CF9AE}" pid="46" name="pf1c3e1bd69e4157938b459bbd5820b8">
    <vt:lpwstr>Implementation|283c3435-3e21-4a4d-b8e5-98a50c6e4323</vt:lpwstr>
  </property>
  <property fmtid="{D5CDD505-2E9C-101B-9397-08002B2CF9AE}" pid="47" name="PONo">
    <vt:lpwstr/>
  </property>
  <property fmtid="{D5CDD505-2E9C-101B-9397-08002B2CF9AE}" pid="48" name="PPM_x0020_Stage">
    <vt:lpwstr/>
  </property>
  <property fmtid="{D5CDD505-2E9C-101B-9397-08002B2CF9AE}" pid="49" name="ProtectiveMarking">
    <vt:lpwstr>Not protectively marked</vt:lpwstr>
  </property>
  <property fmtid="{D5CDD505-2E9C-101B-9397-08002B2CF9AE}" pid="50" name="Retention">
    <vt:lpwstr>7 years</vt:lpwstr>
  </property>
  <property fmtid="{D5CDD505-2E9C-101B-9397-08002B2CF9AE}" pid="51" name="SharedWithUsers">
    <vt:lpwstr>477;#SharingLinks.8c584324-8128-4d54-955b-d69af379981a.OrganizationEdit.71e1c059-9255-4eab-998e-1475b65dd47d;#29;#Joanne Anderson;#28;#Mark Pascoe;#32;#Joanne Nelson;#318;#Translation;#214;#Saran Hawkins;#209;#Eurgain Gwilym;#113;#Erin Maelor Williams;#58</vt:lpwstr>
  </property>
  <property fmtid="{D5CDD505-2E9C-101B-9397-08002B2CF9AE}" pid="52" name="Supplier">
    <vt:lpwstr/>
  </property>
  <property fmtid="{D5CDD505-2E9C-101B-9397-08002B2CF9AE}" pid="53" name="TaxCatchAll">
    <vt:lpwstr>151;#Electoral Registration - Canvass|e9589698-7791-44ae-909a-8e39e837a8de;#133;#Supporting Resource|046fdab6-b44b-4f3d-aa13-e1a7611ba2d0;#159;#Implementation|283c3435-3e21-4a4d-b8e5-98a50c6e4323;#60;#Electoral registration|a132e8c0-17a9-47ae-8278-73ed169</vt:lpwstr>
  </property>
  <property fmtid="{D5CDD505-2E9C-101B-9397-08002B2CF9AE}" pid="54" name="TaxKeyword">
    <vt:lpwstr/>
  </property>
  <property fmtid="{D5CDD505-2E9C-101B-9397-08002B2CF9AE}" pid="55" name="TaxKeywordTaxHTField">
    <vt:lpwstr/>
  </property>
  <property fmtid="{D5CDD505-2E9C-101B-9397-08002B2CF9AE}" pid="56" name="Work stream">
    <vt:lpwstr>372;#WS2 - Guidance, Standards and Training|78baff7b-12cb-432f-8178-36b1de0c0556</vt:lpwstr>
  </property>
  <property fmtid="{D5CDD505-2E9C-101B-9397-08002B2CF9AE}" pid="57" name="Work_x0020_stream">
    <vt:lpwstr>372;#WS2 - Guidance, Standards and Training|78baff7b-12cb-432f-8178-36b1de0c0556</vt:lpwstr>
  </property>
  <property fmtid="{D5CDD505-2E9C-101B-9397-08002B2CF9AE}" pid="58" name="NextReviewDate ">
    <vt:lpwstr/>
  </property>
  <property fmtid="{D5CDD505-2E9C-101B-9397-08002B2CF9AE}" pid="59" name="DateOfIssue">
    <vt:lpwstr/>
  </property>
  <property fmtid="{D5CDD505-2E9C-101B-9397-08002B2CF9AE}" pid="60" name="Financial year">
    <vt:lpwstr/>
  </property>
  <property fmtid="{D5CDD505-2E9C-101B-9397-08002B2CF9AE}" pid="61" name="LastReviewDate">
    <vt:lpwstr/>
  </property>
  <property fmtid="{D5CDD505-2E9C-101B-9397-08002B2CF9AE}" pid="62" name="Calendar Year">
    <vt:lpwstr/>
  </property>
  <property fmtid="{D5CDD505-2E9C-101B-9397-08002B2CF9AE}" pid="63" name="lcf76f155ced4ddcb4097134ff3c332f">
    <vt:lpwstr/>
  </property>
  <property fmtid="{D5CDD505-2E9C-101B-9397-08002B2CF9AE}" pid="64" name="MediaServiceImageTags">
    <vt:lpwstr/>
  </property>
  <property fmtid="{D5CDD505-2E9C-101B-9397-08002B2CF9AE}" pid="65" name="PPM Stage">
    <vt:lpwstr/>
  </property>
  <property fmtid="{D5CDD505-2E9C-101B-9397-08002B2CF9AE}" pid="66" name="NextReviewDate">
    <vt:lpwstr/>
  </property>
  <property fmtid="{D5CDD505-2E9C-101B-9397-08002B2CF9AE}" pid="67" name="Audience_x0020__x0028_EA_x0029_">
    <vt:lpwstr>140;#ERO|a6ba3a8a-4279-45f6-9c44-720447ffc9ad</vt:lpwstr>
  </property>
  <property fmtid="{D5CDD505-2E9C-101B-9397-08002B2CF9AE}" pid="68" name="GPMS_x0020_marking">
    <vt:lpwstr>55;#Official|77462fb2-11a1-4cd5-8628-4e6081b9477e</vt:lpwstr>
  </property>
  <property fmtid="{D5CDD505-2E9C-101B-9397-08002B2CF9AE}" pid="69" name="Guidance_x0020_type_x0020__x0028_EA_x0029_">
    <vt:lpwstr>133;#Supporting Resource|046fdab6-b44b-4f3d-aa13-e1a7611ba2d0</vt:lpwstr>
  </property>
  <property fmtid="{D5CDD505-2E9C-101B-9397-08002B2CF9AE}" pid="70" name="Event_x0020__x0028_EA_x0029_">
    <vt:lpwstr>151;#Electoral Registration - Canvass|e9589698-7791-44ae-909a-8e39e837a8de</vt:lpwstr>
  </property>
  <property fmtid="{D5CDD505-2E9C-101B-9397-08002B2CF9AE}" pid="71" name="PPM_x0020_Name">
    <vt:lpwstr>159;#Implementation|283c3435-3e21-4a4d-b8e5-98a50c6e4323</vt:lpwstr>
  </property>
  <property fmtid="{D5CDD505-2E9C-101B-9397-08002B2CF9AE}" pid="72" name="PPM Name">
    <vt:lpwstr>159;#Implementation|283c3435-3e21-4a4d-b8e5-98a50c6e4323</vt:lpwstr>
  </property>
  <property fmtid="{D5CDD505-2E9C-101B-9397-08002B2CF9AE}" pid="73" name="GPMS marking">
    <vt:lpwstr>55;#Official|77462fb2-11a1-4cd5-8628-4e6081b9477e</vt:lpwstr>
  </property>
  <property fmtid="{D5CDD505-2E9C-101B-9397-08002B2CF9AE}" pid="74" name="Area_x0020__x0028_EA_x0029_">
    <vt:lpwstr>125;#England|87ad9b81-6a35-45df-98f3-d7a55b4a168a;#138;#Scotland|e1acdee1-285d-467a-8060-3af5beda6efa;#139;#Wales|067e2ff8-581f-4d30-81c0-e3b3fe8fc8a2</vt:lpwstr>
  </property>
</Properties>
</file>